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88" r:id="rId5"/>
    <p:sldId id="305" r:id="rId6"/>
    <p:sldId id="1846" r:id="rId7"/>
    <p:sldId id="1855" r:id="rId8"/>
    <p:sldId id="1856" r:id="rId9"/>
    <p:sldId id="1857" r:id="rId10"/>
    <p:sldId id="1858" r:id="rId11"/>
    <p:sldId id="1848" r:id="rId12"/>
    <p:sldId id="1859" r:id="rId13"/>
    <p:sldId id="1860" r:id="rId14"/>
    <p:sldId id="1852" r:id="rId15"/>
    <p:sldId id="1861" r:id="rId16"/>
    <p:sldId id="1862" r:id="rId17"/>
    <p:sldId id="1930" r:id="rId18"/>
    <p:sldId id="1863" r:id="rId19"/>
    <p:sldId id="298" r:id="rId20"/>
    <p:sldId id="292" r:id="rId21"/>
    <p:sldId id="1865" r:id="rId22"/>
    <p:sldId id="1866" r:id="rId23"/>
    <p:sldId id="293" r:id="rId24"/>
    <p:sldId id="1931" r:id="rId25"/>
    <p:sldId id="496" r:id="rId26"/>
    <p:sldId id="1932" r:id="rId27"/>
    <p:sldId id="185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B79"/>
    <a:srgbClr val="A466A1"/>
    <a:srgbClr val="79A466"/>
    <a:srgbClr val="FFFFFF"/>
    <a:srgbClr val="7F7F7F"/>
    <a:srgbClr val="30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D8CA2-6B25-4C2B-AA37-602E31553D35}" v="3" dt="2025-06-25T18:08:05.861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69932" autoAdjust="0"/>
  </p:normalViewPr>
  <p:slideViewPr>
    <p:cSldViewPr snapToGrid="0">
      <p:cViewPr varScale="1">
        <p:scale>
          <a:sx n="87" d="100"/>
          <a:sy n="87" d="100"/>
        </p:scale>
        <p:origin x="2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3910E-E494-4169-8636-5726D4A7AC6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88AB8E1-A152-41AB-9AF9-52E7944D8F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good conversation    </a:t>
          </a:r>
        </a:p>
      </dgm:t>
    </dgm:pt>
    <dgm:pt modelId="{F88061E1-57D0-40C1-9A43-9F226E2B6D52}" type="parTrans" cxnId="{AE4D13F0-5ADC-49FF-A68F-92D26633FF2E}">
      <dgm:prSet/>
      <dgm:spPr/>
      <dgm:t>
        <a:bodyPr/>
        <a:lstStyle/>
        <a:p>
          <a:endParaRPr lang="en-US"/>
        </a:p>
      </dgm:t>
    </dgm:pt>
    <dgm:pt modelId="{95AA27AD-5104-47B2-8DBF-67F8A4CE7D51}" type="sibTrans" cxnId="{AE4D13F0-5ADC-49FF-A68F-92D26633FF2E}">
      <dgm:prSet/>
      <dgm:spPr/>
      <dgm:t>
        <a:bodyPr/>
        <a:lstStyle/>
        <a:p>
          <a:endParaRPr lang="en-US"/>
        </a:p>
      </dgm:t>
    </dgm:pt>
    <dgm:pt modelId="{3B6CDDEE-02A4-4852-B746-D6D9356020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Interrupt </a:t>
          </a:r>
        </a:p>
      </dgm:t>
    </dgm:pt>
    <dgm:pt modelId="{F174AF51-A5D3-4D7B-818C-820DC5DECAB3}" type="parTrans" cxnId="{2200FE89-7BC4-4BEA-BF02-432435A9B773}">
      <dgm:prSet/>
      <dgm:spPr/>
      <dgm:t>
        <a:bodyPr/>
        <a:lstStyle/>
        <a:p>
          <a:endParaRPr lang="en-US"/>
        </a:p>
      </dgm:t>
    </dgm:pt>
    <dgm:pt modelId="{E289E5F5-A7D6-41D5-B1E5-87A06ED4DE0D}" type="sibTrans" cxnId="{2200FE89-7BC4-4BEA-BF02-432435A9B773}">
      <dgm:prSet/>
      <dgm:spPr/>
      <dgm:t>
        <a:bodyPr/>
        <a:lstStyle/>
        <a:p>
          <a:endParaRPr lang="en-US"/>
        </a:p>
      </dgm:t>
    </dgm:pt>
    <dgm:pt modelId="{62E45D08-5020-427B-96C9-0EEFA860BE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Be ready for a tangent </a:t>
          </a:r>
        </a:p>
      </dgm:t>
    </dgm:pt>
    <dgm:pt modelId="{BAB7AAC0-C09A-4A1D-B9A4-BAA0E7DAE781}" type="parTrans" cxnId="{CFAAB3C4-6511-49CC-97AA-695278BF7CD7}">
      <dgm:prSet/>
      <dgm:spPr/>
      <dgm:t>
        <a:bodyPr/>
        <a:lstStyle/>
        <a:p>
          <a:endParaRPr lang="en-US"/>
        </a:p>
      </dgm:t>
    </dgm:pt>
    <dgm:pt modelId="{8C02C32F-D29F-487F-A1D2-0DDB5E90069A}" type="sibTrans" cxnId="{CFAAB3C4-6511-49CC-97AA-695278BF7CD7}">
      <dgm:prSet/>
      <dgm:spPr/>
      <dgm:t>
        <a:bodyPr/>
        <a:lstStyle/>
        <a:p>
          <a:endParaRPr lang="en-US"/>
        </a:p>
      </dgm:t>
    </dgm:pt>
    <dgm:pt modelId="{DF8F88B3-B23B-4888-9944-F84C95B181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 don’t have to agree</a:t>
          </a:r>
        </a:p>
      </dgm:t>
    </dgm:pt>
    <dgm:pt modelId="{3D8353CA-5AC5-4034-B998-1140FDB2D92C}" type="parTrans" cxnId="{42A8E6BD-4BA6-412E-8153-A1050B114895}">
      <dgm:prSet/>
      <dgm:spPr/>
      <dgm:t>
        <a:bodyPr/>
        <a:lstStyle/>
        <a:p>
          <a:endParaRPr lang="en-US"/>
        </a:p>
      </dgm:t>
    </dgm:pt>
    <dgm:pt modelId="{64427B63-1539-4C59-AEAE-4AA383384D67}" type="sibTrans" cxnId="{42A8E6BD-4BA6-412E-8153-A1050B114895}">
      <dgm:prSet/>
      <dgm:spPr/>
      <dgm:t>
        <a:bodyPr/>
        <a:lstStyle/>
        <a:p>
          <a:endParaRPr lang="en-US"/>
        </a:p>
      </dgm:t>
    </dgm:pt>
    <dgm:pt modelId="{0E53911D-B96A-4818-AA3C-7831079CCBEB}" type="pres">
      <dgm:prSet presAssocID="{2B93910E-E494-4169-8636-5726D4A7AC65}" presName="root" presStyleCnt="0">
        <dgm:presLayoutVars>
          <dgm:dir/>
          <dgm:resizeHandles val="exact"/>
        </dgm:presLayoutVars>
      </dgm:prSet>
      <dgm:spPr/>
    </dgm:pt>
    <dgm:pt modelId="{FCD82B57-82F7-4425-B481-CC3F69D6C29F}" type="pres">
      <dgm:prSet presAssocID="{C88AB8E1-A152-41AB-9AF9-52E7944D8F08}" presName="compNode" presStyleCnt="0"/>
      <dgm:spPr/>
    </dgm:pt>
    <dgm:pt modelId="{6A35D4F5-1C27-422E-8D19-738240E15EC6}" type="pres">
      <dgm:prSet presAssocID="{C88AB8E1-A152-41AB-9AF9-52E7944D8F0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tx2">
            <a:lumMod val="75000"/>
          </a:schemeClr>
        </a:solidFill>
      </dgm:spPr>
    </dgm:pt>
    <dgm:pt modelId="{C1B94E24-5082-4779-AF18-5839F5970E98}" type="pres">
      <dgm:prSet presAssocID="{C88AB8E1-A152-41AB-9AF9-52E7944D8F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1AEE301C-2ABD-4011-AB51-654C474FF3C6}" type="pres">
      <dgm:prSet presAssocID="{C88AB8E1-A152-41AB-9AF9-52E7944D8F08}" presName="spaceRect" presStyleCnt="0"/>
      <dgm:spPr/>
    </dgm:pt>
    <dgm:pt modelId="{17878683-BE2C-4273-AED0-5FD64AD6785B}" type="pres">
      <dgm:prSet presAssocID="{C88AB8E1-A152-41AB-9AF9-52E7944D8F08}" presName="textRect" presStyleLbl="revTx" presStyleIdx="0" presStyleCnt="4">
        <dgm:presLayoutVars>
          <dgm:chMax val="1"/>
          <dgm:chPref val="1"/>
        </dgm:presLayoutVars>
      </dgm:prSet>
      <dgm:spPr/>
    </dgm:pt>
    <dgm:pt modelId="{15AA2311-7903-4F79-92F8-598E554B790E}" type="pres">
      <dgm:prSet presAssocID="{95AA27AD-5104-47B2-8DBF-67F8A4CE7D51}" presName="sibTrans" presStyleCnt="0"/>
      <dgm:spPr/>
    </dgm:pt>
    <dgm:pt modelId="{F19B922C-95C3-401A-932B-91B8C3F5BF3B}" type="pres">
      <dgm:prSet presAssocID="{3B6CDDEE-02A4-4852-B746-D6D9356020BA}" presName="compNode" presStyleCnt="0"/>
      <dgm:spPr/>
    </dgm:pt>
    <dgm:pt modelId="{C7C54C3B-4DE2-431D-A70B-975C493E0BCD}" type="pres">
      <dgm:prSet presAssocID="{3B6CDDEE-02A4-4852-B746-D6D9356020BA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96A53C3-6E1E-4F54-857C-49656AEECAFF}" type="pres">
      <dgm:prSet presAssocID="{3B6CDDEE-02A4-4852-B746-D6D9356020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 outline"/>
        </a:ext>
      </dgm:extLst>
    </dgm:pt>
    <dgm:pt modelId="{90C390C7-15C2-4D46-8244-AFE78892C884}" type="pres">
      <dgm:prSet presAssocID="{3B6CDDEE-02A4-4852-B746-D6D9356020BA}" presName="spaceRect" presStyleCnt="0"/>
      <dgm:spPr/>
    </dgm:pt>
    <dgm:pt modelId="{7FF5B47B-A7E0-4259-A220-9AC885AB8FBC}" type="pres">
      <dgm:prSet presAssocID="{3B6CDDEE-02A4-4852-B746-D6D9356020BA}" presName="textRect" presStyleLbl="revTx" presStyleIdx="1" presStyleCnt="4">
        <dgm:presLayoutVars>
          <dgm:chMax val="1"/>
          <dgm:chPref val="1"/>
        </dgm:presLayoutVars>
      </dgm:prSet>
      <dgm:spPr/>
    </dgm:pt>
    <dgm:pt modelId="{3727C5C5-E7AE-4E5A-A830-0B66C61D95F9}" type="pres">
      <dgm:prSet presAssocID="{E289E5F5-A7D6-41D5-B1E5-87A06ED4DE0D}" presName="sibTrans" presStyleCnt="0"/>
      <dgm:spPr/>
    </dgm:pt>
    <dgm:pt modelId="{B9DD3837-2013-48DF-9E89-F29D29FB97F0}" type="pres">
      <dgm:prSet presAssocID="{62E45D08-5020-427B-96C9-0EEFA860BE01}" presName="compNode" presStyleCnt="0"/>
      <dgm:spPr/>
    </dgm:pt>
    <dgm:pt modelId="{E0ABF2F2-F420-4FF5-B9D2-494C2472691B}" type="pres">
      <dgm:prSet presAssocID="{62E45D08-5020-427B-96C9-0EEFA860BE01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890E14B-7A4D-4F1D-B121-7A8319A2BCD0}" type="pres">
      <dgm:prSet presAssocID="{62E45D08-5020-427B-96C9-0EEFA860BE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quarius with solid fill"/>
        </a:ext>
      </dgm:extLst>
    </dgm:pt>
    <dgm:pt modelId="{4B9592D7-B973-4E90-9222-E7FABC7EED67}" type="pres">
      <dgm:prSet presAssocID="{62E45D08-5020-427B-96C9-0EEFA860BE01}" presName="spaceRect" presStyleCnt="0"/>
      <dgm:spPr/>
    </dgm:pt>
    <dgm:pt modelId="{4433F4ED-7189-4191-84AB-289F1AFF9A2D}" type="pres">
      <dgm:prSet presAssocID="{62E45D08-5020-427B-96C9-0EEFA860BE01}" presName="textRect" presStyleLbl="revTx" presStyleIdx="2" presStyleCnt="4">
        <dgm:presLayoutVars>
          <dgm:chMax val="1"/>
          <dgm:chPref val="1"/>
        </dgm:presLayoutVars>
      </dgm:prSet>
      <dgm:spPr/>
    </dgm:pt>
    <dgm:pt modelId="{4AE468F1-356B-4072-A48F-336042BF0199}" type="pres">
      <dgm:prSet presAssocID="{8C02C32F-D29F-487F-A1D2-0DDB5E90069A}" presName="sibTrans" presStyleCnt="0"/>
      <dgm:spPr/>
    </dgm:pt>
    <dgm:pt modelId="{E9B37D32-6886-49BE-9F82-3F5B45CFEAE9}" type="pres">
      <dgm:prSet presAssocID="{DF8F88B3-B23B-4888-9944-F84C95B181BB}" presName="compNode" presStyleCnt="0"/>
      <dgm:spPr/>
    </dgm:pt>
    <dgm:pt modelId="{73EADBBE-93D5-413A-A206-8E8950A11308}" type="pres">
      <dgm:prSet presAssocID="{DF8F88B3-B23B-4888-9944-F84C95B181BB}" presName="iconBgRect" presStyleLbl="bgShp" presStyleIdx="3" presStyleCnt="4" custLinFactNeighborY="2052"/>
      <dgm:spPr>
        <a:prstGeom prst="round2DiagRect">
          <a:avLst>
            <a:gd name="adj1" fmla="val 29727"/>
            <a:gd name="adj2" fmla="val 0"/>
          </a:avLst>
        </a:prstGeom>
      </dgm:spPr>
    </dgm:pt>
    <dgm:pt modelId="{FCA8B047-0653-49ED-A7E7-86E0EB32EE90}" type="pres">
      <dgm:prSet presAssocID="{DF8F88B3-B23B-4888-9944-F84C95B181B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 love face with solid fill with solid fill"/>
        </a:ext>
      </dgm:extLst>
    </dgm:pt>
    <dgm:pt modelId="{057B5244-DFED-4EF1-9FA2-85DD5AF2B199}" type="pres">
      <dgm:prSet presAssocID="{DF8F88B3-B23B-4888-9944-F84C95B181BB}" presName="spaceRect" presStyleCnt="0"/>
      <dgm:spPr/>
    </dgm:pt>
    <dgm:pt modelId="{668A483C-232F-4C3D-ABEA-4A4F500AAB51}" type="pres">
      <dgm:prSet presAssocID="{DF8F88B3-B23B-4888-9944-F84C95B181B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83C6F17-99E1-4610-96D3-8C2BCE4CF057}" type="presOf" srcId="{C88AB8E1-A152-41AB-9AF9-52E7944D8F08}" destId="{17878683-BE2C-4273-AED0-5FD64AD6785B}" srcOrd="0" destOrd="0" presId="urn:microsoft.com/office/officeart/2018/5/layout/IconLeafLabelList"/>
    <dgm:cxn modelId="{E5A77E1F-85B9-492B-8D87-26D917AB6DED}" type="presOf" srcId="{DF8F88B3-B23B-4888-9944-F84C95B181BB}" destId="{668A483C-232F-4C3D-ABEA-4A4F500AAB51}" srcOrd="0" destOrd="0" presId="urn:microsoft.com/office/officeart/2018/5/layout/IconLeafLabelList"/>
    <dgm:cxn modelId="{F58F9F5D-B1D2-499F-85EF-08C15EBBBBFA}" type="presOf" srcId="{3B6CDDEE-02A4-4852-B746-D6D9356020BA}" destId="{7FF5B47B-A7E0-4259-A220-9AC885AB8FBC}" srcOrd="0" destOrd="0" presId="urn:microsoft.com/office/officeart/2018/5/layout/IconLeafLabelList"/>
    <dgm:cxn modelId="{2200FE89-7BC4-4BEA-BF02-432435A9B773}" srcId="{2B93910E-E494-4169-8636-5726D4A7AC65}" destId="{3B6CDDEE-02A4-4852-B746-D6D9356020BA}" srcOrd="1" destOrd="0" parTransId="{F174AF51-A5D3-4D7B-818C-820DC5DECAB3}" sibTransId="{E289E5F5-A7D6-41D5-B1E5-87A06ED4DE0D}"/>
    <dgm:cxn modelId="{2B15C699-71C8-43B0-8136-1D9801E0DA57}" type="presOf" srcId="{62E45D08-5020-427B-96C9-0EEFA860BE01}" destId="{4433F4ED-7189-4191-84AB-289F1AFF9A2D}" srcOrd="0" destOrd="0" presId="urn:microsoft.com/office/officeart/2018/5/layout/IconLeafLabelList"/>
    <dgm:cxn modelId="{6F5EADB1-B783-44EE-AFAF-BBA7E41AE4F9}" type="presOf" srcId="{2B93910E-E494-4169-8636-5726D4A7AC65}" destId="{0E53911D-B96A-4818-AA3C-7831079CCBEB}" srcOrd="0" destOrd="0" presId="urn:microsoft.com/office/officeart/2018/5/layout/IconLeafLabelList"/>
    <dgm:cxn modelId="{42A8E6BD-4BA6-412E-8153-A1050B114895}" srcId="{2B93910E-E494-4169-8636-5726D4A7AC65}" destId="{DF8F88B3-B23B-4888-9944-F84C95B181BB}" srcOrd="3" destOrd="0" parTransId="{3D8353CA-5AC5-4034-B998-1140FDB2D92C}" sibTransId="{64427B63-1539-4C59-AEAE-4AA383384D67}"/>
    <dgm:cxn modelId="{CFAAB3C4-6511-49CC-97AA-695278BF7CD7}" srcId="{2B93910E-E494-4169-8636-5726D4A7AC65}" destId="{62E45D08-5020-427B-96C9-0EEFA860BE01}" srcOrd="2" destOrd="0" parTransId="{BAB7AAC0-C09A-4A1D-B9A4-BAA0E7DAE781}" sibTransId="{8C02C32F-D29F-487F-A1D2-0DDB5E90069A}"/>
    <dgm:cxn modelId="{AE4D13F0-5ADC-49FF-A68F-92D26633FF2E}" srcId="{2B93910E-E494-4169-8636-5726D4A7AC65}" destId="{C88AB8E1-A152-41AB-9AF9-52E7944D8F08}" srcOrd="0" destOrd="0" parTransId="{F88061E1-57D0-40C1-9A43-9F226E2B6D52}" sibTransId="{95AA27AD-5104-47B2-8DBF-67F8A4CE7D51}"/>
    <dgm:cxn modelId="{2B416CCA-14C5-4FA3-BB71-4DDF8AA2F6CE}" type="presParOf" srcId="{0E53911D-B96A-4818-AA3C-7831079CCBEB}" destId="{FCD82B57-82F7-4425-B481-CC3F69D6C29F}" srcOrd="0" destOrd="0" presId="urn:microsoft.com/office/officeart/2018/5/layout/IconLeafLabelList"/>
    <dgm:cxn modelId="{594EB39E-F61C-41D5-B1A6-C98876CD0620}" type="presParOf" srcId="{FCD82B57-82F7-4425-B481-CC3F69D6C29F}" destId="{6A35D4F5-1C27-422E-8D19-738240E15EC6}" srcOrd="0" destOrd="0" presId="urn:microsoft.com/office/officeart/2018/5/layout/IconLeafLabelList"/>
    <dgm:cxn modelId="{930192AE-5663-431C-88FE-39C8EF43242B}" type="presParOf" srcId="{FCD82B57-82F7-4425-B481-CC3F69D6C29F}" destId="{C1B94E24-5082-4779-AF18-5839F5970E98}" srcOrd="1" destOrd="0" presId="urn:microsoft.com/office/officeart/2018/5/layout/IconLeafLabelList"/>
    <dgm:cxn modelId="{59EA6317-E537-42EB-B741-D360C08CAECD}" type="presParOf" srcId="{FCD82B57-82F7-4425-B481-CC3F69D6C29F}" destId="{1AEE301C-2ABD-4011-AB51-654C474FF3C6}" srcOrd="2" destOrd="0" presId="urn:microsoft.com/office/officeart/2018/5/layout/IconLeafLabelList"/>
    <dgm:cxn modelId="{C83E87F5-23C2-4A67-B0B6-6880A41566A5}" type="presParOf" srcId="{FCD82B57-82F7-4425-B481-CC3F69D6C29F}" destId="{17878683-BE2C-4273-AED0-5FD64AD6785B}" srcOrd="3" destOrd="0" presId="urn:microsoft.com/office/officeart/2018/5/layout/IconLeafLabelList"/>
    <dgm:cxn modelId="{D2AE2DBB-0DF9-480F-BC37-0D890F43D61C}" type="presParOf" srcId="{0E53911D-B96A-4818-AA3C-7831079CCBEB}" destId="{15AA2311-7903-4F79-92F8-598E554B790E}" srcOrd="1" destOrd="0" presId="urn:microsoft.com/office/officeart/2018/5/layout/IconLeafLabelList"/>
    <dgm:cxn modelId="{E4203FE4-68A8-497E-A18A-99B6CB934E05}" type="presParOf" srcId="{0E53911D-B96A-4818-AA3C-7831079CCBEB}" destId="{F19B922C-95C3-401A-932B-91B8C3F5BF3B}" srcOrd="2" destOrd="0" presId="urn:microsoft.com/office/officeart/2018/5/layout/IconLeafLabelList"/>
    <dgm:cxn modelId="{6C3E1C03-5A41-4517-9DD1-BE3E74B6A56E}" type="presParOf" srcId="{F19B922C-95C3-401A-932B-91B8C3F5BF3B}" destId="{C7C54C3B-4DE2-431D-A70B-975C493E0BCD}" srcOrd="0" destOrd="0" presId="urn:microsoft.com/office/officeart/2018/5/layout/IconLeafLabelList"/>
    <dgm:cxn modelId="{73C64AF3-3B69-4538-BD36-24376D08E0FA}" type="presParOf" srcId="{F19B922C-95C3-401A-932B-91B8C3F5BF3B}" destId="{496A53C3-6E1E-4F54-857C-49656AEECAFF}" srcOrd="1" destOrd="0" presId="urn:microsoft.com/office/officeart/2018/5/layout/IconLeafLabelList"/>
    <dgm:cxn modelId="{0E1C9778-8B6E-4CA3-8AB8-247EF77A90D8}" type="presParOf" srcId="{F19B922C-95C3-401A-932B-91B8C3F5BF3B}" destId="{90C390C7-15C2-4D46-8244-AFE78892C884}" srcOrd="2" destOrd="0" presId="urn:microsoft.com/office/officeart/2018/5/layout/IconLeafLabelList"/>
    <dgm:cxn modelId="{2B6AFC50-F578-478E-94FA-95D360EA5148}" type="presParOf" srcId="{F19B922C-95C3-401A-932B-91B8C3F5BF3B}" destId="{7FF5B47B-A7E0-4259-A220-9AC885AB8FBC}" srcOrd="3" destOrd="0" presId="urn:microsoft.com/office/officeart/2018/5/layout/IconLeafLabelList"/>
    <dgm:cxn modelId="{A99545B8-0ECE-46B0-90CA-15A1C18FFD17}" type="presParOf" srcId="{0E53911D-B96A-4818-AA3C-7831079CCBEB}" destId="{3727C5C5-E7AE-4E5A-A830-0B66C61D95F9}" srcOrd="3" destOrd="0" presId="urn:microsoft.com/office/officeart/2018/5/layout/IconLeafLabelList"/>
    <dgm:cxn modelId="{907173BE-FCFA-429F-9B47-B3368A6A68A4}" type="presParOf" srcId="{0E53911D-B96A-4818-AA3C-7831079CCBEB}" destId="{B9DD3837-2013-48DF-9E89-F29D29FB97F0}" srcOrd="4" destOrd="0" presId="urn:microsoft.com/office/officeart/2018/5/layout/IconLeafLabelList"/>
    <dgm:cxn modelId="{5A9F77FE-F123-4E56-863C-D2234193BBC7}" type="presParOf" srcId="{B9DD3837-2013-48DF-9E89-F29D29FB97F0}" destId="{E0ABF2F2-F420-4FF5-B9D2-494C2472691B}" srcOrd="0" destOrd="0" presId="urn:microsoft.com/office/officeart/2018/5/layout/IconLeafLabelList"/>
    <dgm:cxn modelId="{57559924-B628-4DE1-AC1A-E3CDACD9C8D3}" type="presParOf" srcId="{B9DD3837-2013-48DF-9E89-F29D29FB97F0}" destId="{7890E14B-7A4D-4F1D-B121-7A8319A2BCD0}" srcOrd="1" destOrd="0" presId="urn:microsoft.com/office/officeart/2018/5/layout/IconLeafLabelList"/>
    <dgm:cxn modelId="{CABD1F98-7B4D-42B9-B5E3-521110A9B9C8}" type="presParOf" srcId="{B9DD3837-2013-48DF-9E89-F29D29FB97F0}" destId="{4B9592D7-B973-4E90-9222-E7FABC7EED67}" srcOrd="2" destOrd="0" presId="urn:microsoft.com/office/officeart/2018/5/layout/IconLeafLabelList"/>
    <dgm:cxn modelId="{B9EC8E92-AB6E-4418-A59D-72DF646746B7}" type="presParOf" srcId="{B9DD3837-2013-48DF-9E89-F29D29FB97F0}" destId="{4433F4ED-7189-4191-84AB-289F1AFF9A2D}" srcOrd="3" destOrd="0" presId="urn:microsoft.com/office/officeart/2018/5/layout/IconLeafLabelList"/>
    <dgm:cxn modelId="{4BDA359A-205F-4FE8-965D-D2C6403A4726}" type="presParOf" srcId="{0E53911D-B96A-4818-AA3C-7831079CCBEB}" destId="{4AE468F1-356B-4072-A48F-336042BF0199}" srcOrd="5" destOrd="0" presId="urn:microsoft.com/office/officeart/2018/5/layout/IconLeafLabelList"/>
    <dgm:cxn modelId="{F4ED9D92-397A-4EF9-A793-23063EB22635}" type="presParOf" srcId="{0E53911D-B96A-4818-AA3C-7831079CCBEB}" destId="{E9B37D32-6886-49BE-9F82-3F5B45CFEAE9}" srcOrd="6" destOrd="0" presId="urn:microsoft.com/office/officeart/2018/5/layout/IconLeafLabelList"/>
    <dgm:cxn modelId="{3F3525FB-FF72-4476-A93D-19A495589201}" type="presParOf" srcId="{E9B37D32-6886-49BE-9F82-3F5B45CFEAE9}" destId="{73EADBBE-93D5-413A-A206-8E8950A11308}" srcOrd="0" destOrd="0" presId="urn:microsoft.com/office/officeart/2018/5/layout/IconLeafLabelList"/>
    <dgm:cxn modelId="{8FCEA205-CA54-4516-BF75-0A2763EBA7A5}" type="presParOf" srcId="{E9B37D32-6886-49BE-9F82-3F5B45CFEAE9}" destId="{FCA8B047-0653-49ED-A7E7-86E0EB32EE90}" srcOrd="1" destOrd="0" presId="urn:microsoft.com/office/officeart/2018/5/layout/IconLeafLabelList"/>
    <dgm:cxn modelId="{8E189ABA-F7D2-4B93-8E34-52D5E661E2FC}" type="presParOf" srcId="{E9B37D32-6886-49BE-9F82-3F5B45CFEAE9}" destId="{057B5244-DFED-4EF1-9FA2-85DD5AF2B199}" srcOrd="2" destOrd="0" presId="urn:microsoft.com/office/officeart/2018/5/layout/IconLeafLabelList"/>
    <dgm:cxn modelId="{425BAE65-17B3-43A9-A537-A2AB2DC5BF3D}" type="presParOf" srcId="{E9B37D32-6886-49BE-9F82-3F5B45CFEAE9}" destId="{668A483C-232F-4C3D-ABEA-4A4F500AAB5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DCF2F-AA17-4DDB-9406-04257C03941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F3B39-DC25-4B6D-8C4A-D81DC4DB8CB9}">
      <dgm:prSet/>
      <dgm:spPr/>
      <dgm:t>
        <a:bodyPr/>
        <a:lstStyle/>
        <a:p>
          <a:r>
            <a:rPr lang="en-US" b="0" i="0" baseline="0" dirty="0"/>
            <a:t>Emotional trauma of loss = higher rates of:</a:t>
          </a:r>
          <a:endParaRPr lang="en-US" dirty="0"/>
        </a:p>
      </dgm:t>
    </dgm:pt>
    <dgm:pt modelId="{93FD81B5-CAD8-44EA-A441-019A9F9D5244}" type="parTrans" cxnId="{33367557-1A9C-4CA6-8092-432824602F8D}">
      <dgm:prSet/>
      <dgm:spPr/>
      <dgm:t>
        <a:bodyPr/>
        <a:lstStyle/>
        <a:p>
          <a:endParaRPr lang="en-US"/>
        </a:p>
      </dgm:t>
    </dgm:pt>
    <dgm:pt modelId="{6B920D73-CF60-449A-AFA4-0D582A2B73F7}" type="sibTrans" cxnId="{33367557-1A9C-4CA6-8092-432824602F8D}">
      <dgm:prSet/>
      <dgm:spPr/>
      <dgm:t>
        <a:bodyPr/>
        <a:lstStyle/>
        <a:p>
          <a:endParaRPr lang="en-US"/>
        </a:p>
      </dgm:t>
    </dgm:pt>
    <dgm:pt modelId="{A01664F5-FC70-42D8-A239-A6D4074493D1}">
      <dgm:prSet/>
      <dgm:spPr/>
      <dgm:t>
        <a:bodyPr/>
        <a:lstStyle/>
        <a:p>
          <a:r>
            <a:rPr lang="en-US" b="0" i="0" baseline="0" dirty="0"/>
            <a:t>SUD relapse</a:t>
          </a:r>
          <a:endParaRPr lang="en-US" dirty="0"/>
        </a:p>
      </dgm:t>
    </dgm:pt>
    <dgm:pt modelId="{23F26E44-09A0-44EE-A39C-02AF456D4F4D}" type="parTrans" cxnId="{A99F0B15-346C-4EAB-89DD-903A7CF8B2E7}">
      <dgm:prSet/>
      <dgm:spPr/>
      <dgm:t>
        <a:bodyPr/>
        <a:lstStyle/>
        <a:p>
          <a:endParaRPr lang="en-US"/>
        </a:p>
      </dgm:t>
    </dgm:pt>
    <dgm:pt modelId="{6BFE6413-6619-4153-852A-D4CD15D4301D}" type="sibTrans" cxnId="{A99F0B15-346C-4EAB-89DD-903A7CF8B2E7}">
      <dgm:prSet/>
      <dgm:spPr/>
      <dgm:t>
        <a:bodyPr/>
        <a:lstStyle/>
        <a:p>
          <a:endParaRPr lang="en-US"/>
        </a:p>
      </dgm:t>
    </dgm:pt>
    <dgm:pt modelId="{E3BD176E-F862-4A60-A77D-425EE2CEACCC}">
      <dgm:prSet/>
      <dgm:spPr/>
      <dgm:t>
        <a:bodyPr/>
        <a:lstStyle/>
        <a:p>
          <a:r>
            <a:rPr lang="en-US" b="0" i="0" baseline="0" dirty="0"/>
            <a:t>Mental health crisis</a:t>
          </a:r>
          <a:endParaRPr lang="en-US" dirty="0"/>
        </a:p>
      </dgm:t>
    </dgm:pt>
    <dgm:pt modelId="{9D605B78-88E6-41EE-ABD7-7021A1DCA47A}" type="parTrans" cxnId="{2C397250-005B-4B76-ADA3-B87F8C435C5D}">
      <dgm:prSet/>
      <dgm:spPr/>
      <dgm:t>
        <a:bodyPr/>
        <a:lstStyle/>
        <a:p>
          <a:endParaRPr lang="en-US"/>
        </a:p>
      </dgm:t>
    </dgm:pt>
    <dgm:pt modelId="{D8671A0C-A577-4633-9942-13022145F9A2}" type="sibTrans" cxnId="{2C397250-005B-4B76-ADA3-B87F8C435C5D}">
      <dgm:prSet/>
      <dgm:spPr/>
      <dgm:t>
        <a:bodyPr/>
        <a:lstStyle/>
        <a:p>
          <a:endParaRPr lang="en-US"/>
        </a:p>
      </dgm:t>
    </dgm:pt>
    <dgm:pt modelId="{03CB6A2C-BE9F-483F-8A95-5195D830328B}">
      <dgm:prSet/>
      <dgm:spPr/>
      <dgm:t>
        <a:bodyPr/>
        <a:lstStyle/>
        <a:p>
          <a:r>
            <a:rPr lang="en-US" b="0" i="0" baseline="0" dirty="0"/>
            <a:t>Suicide attempts</a:t>
          </a:r>
          <a:endParaRPr lang="en-US" dirty="0"/>
        </a:p>
      </dgm:t>
    </dgm:pt>
    <dgm:pt modelId="{FAD685E4-4CE3-407D-A8BD-528DBA792F14}" type="parTrans" cxnId="{B53E7DF0-641F-45C9-BF60-451FCDD31214}">
      <dgm:prSet/>
      <dgm:spPr/>
      <dgm:t>
        <a:bodyPr/>
        <a:lstStyle/>
        <a:p>
          <a:endParaRPr lang="en-US"/>
        </a:p>
      </dgm:t>
    </dgm:pt>
    <dgm:pt modelId="{49132942-0946-47A2-BCA0-876D69FAC1E9}" type="sibTrans" cxnId="{B53E7DF0-641F-45C9-BF60-451FCDD31214}">
      <dgm:prSet/>
      <dgm:spPr/>
      <dgm:t>
        <a:bodyPr/>
        <a:lstStyle/>
        <a:p>
          <a:endParaRPr lang="en-US"/>
        </a:p>
      </dgm:t>
    </dgm:pt>
    <dgm:pt modelId="{3F6C5160-B476-43DF-8AAF-5D9F176C05EC}" type="pres">
      <dgm:prSet presAssocID="{AA9DCF2F-AA17-4DDB-9406-04257C039419}" presName="linear" presStyleCnt="0">
        <dgm:presLayoutVars>
          <dgm:animLvl val="lvl"/>
          <dgm:resizeHandles val="exact"/>
        </dgm:presLayoutVars>
      </dgm:prSet>
      <dgm:spPr/>
    </dgm:pt>
    <dgm:pt modelId="{FB130BD6-3C27-4939-9443-11CC37E9719D}" type="pres">
      <dgm:prSet presAssocID="{BBBF3B39-DC25-4B6D-8C4A-D81DC4DB8C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78ADC4-F479-4BA5-A254-E4BC12D0B465}" type="pres">
      <dgm:prSet presAssocID="{6B920D73-CF60-449A-AFA4-0D582A2B73F7}" presName="spacer" presStyleCnt="0"/>
      <dgm:spPr/>
    </dgm:pt>
    <dgm:pt modelId="{72464AAE-8BAB-42EC-962D-47A37953CCB9}" type="pres">
      <dgm:prSet presAssocID="{A01664F5-FC70-42D8-A239-A6D4074493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63224C-16D5-4F40-BCC8-3A3F2745DF84}" type="pres">
      <dgm:prSet presAssocID="{6BFE6413-6619-4153-852A-D4CD15D4301D}" presName="spacer" presStyleCnt="0"/>
      <dgm:spPr/>
    </dgm:pt>
    <dgm:pt modelId="{2F380F17-BE7F-40F8-AA91-3A0A6CDA44E8}" type="pres">
      <dgm:prSet presAssocID="{E3BD176E-F862-4A60-A77D-425EE2CEAC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89CA1E-02FF-4C02-B851-F99C07BBB8DA}" type="pres">
      <dgm:prSet presAssocID="{D8671A0C-A577-4633-9942-13022145F9A2}" presName="spacer" presStyleCnt="0"/>
      <dgm:spPr/>
    </dgm:pt>
    <dgm:pt modelId="{2D345520-1108-4E75-A927-1A94E590E2A8}" type="pres">
      <dgm:prSet presAssocID="{03CB6A2C-BE9F-483F-8A95-5195D83032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FF870C-54AE-45E4-99A2-E0A83CAA2569}" type="presOf" srcId="{BBBF3B39-DC25-4B6D-8C4A-D81DC4DB8CB9}" destId="{FB130BD6-3C27-4939-9443-11CC37E9719D}" srcOrd="0" destOrd="0" presId="urn:microsoft.com/office/officeart/2005/8/layout/vList2"/>
    <dgm:cxn modelId="{A99F0B15-346C-4EAB-89DD-903A7CF8B2E7}" srcId="{AA9DCF2F-AA17-4DDB-9406-04257C039419}" destId="{A01664F5-FC70-42D8-A239-A6D4074493D1}" srcOrd="1" destOrd="0" parTransId="{23F26E44-09A0-44EE-A39C-02AF456D4F4D}" sibTransId="{6BFE6413-6619-4153-852A-D4CD15D4301D}"/>
    <dgm:cxn modelId="{2C397250-005B-4B76-ADA3-B87F8C435C5D}" srcId="{AA9DCF2F-AA17-4DDB-9406-04257C039419}" destId="{E3BD176E-F862-4A60-A77D-425EE2CEACCC}" srcOrd="2" destOrd="0" parTransId="{9D605B78-88E6-41EE-ABD7-7021A1DCA47A}" sibTransId="{D8671A0C-A577-4633-9942-13022145F9A2}"/>
    <dgm:cxn modelId="{33367557-1A9C-4CA6-8092-432824602F8D}" srcId="{AA9DCF2F-AA17-4DDB-9406-04257C039419}" destId="{BBBF3B39-DC25-4B6D-8C4A-D81DC4DB8CB9}" srcOrd="0" destOrd="0" parTransId="{93FD81B5-CAD8-44EA-A441-019A9F9D5244}" sibTransId="{6B920D73-CF60-449A-AFA4-0D582A2B73F7}"/>
    <dgm:cxn modelId="{AF7B3B82-D43F-41C1-86B2-514391893EDC}" type="presOf" srcId="{E3BD176E-F862-4A60-A77D-425EE2CEACCC}" destId="{2F380F17-BE7F-40F8-AA91-3A0A6CDA44E8}" srcOrd="0" destOrd="0" presId="urn:microsoft.com/office/officeart/2005/8/layout/vList2"/>
    <dgm:cxn modelId="{8588DD84-D96F-4795-AB1B-62B50EDFA9C4}" type="presOf" srcId="{03CB6A2C-BE9F-483F-8A95-5195D830328B}" destId="{2D345520-1108-4E75-A927-1A94E590E2A8}" srcOrd="0" destOrd="0" presId="urn:microsoft.com/office/officeart/2005/8/layout/vList2"/>
    <dgm:cxn modelId="{8D39A7AE-B016-4334-9E35-51197DE6BCB1}" type="presOf" srcId="{AA9DCF2F-AA17-4DDB-9406-04257C039419}" destId="{3F6C5160-B476-43DF-8AAF-5D9F176C05EC}" srcOrd="0" destOrd="0" presId="urn:microsoft.com/office/officeart/2005/8/layout/vList2"/>
    <dgm:cxn modelId="{926FC4D7-D271-4357-98A8-433F8518703A}" type="presOf" srcId="{A01664F5-FC70-42D8-A239-A6D4074493D1}" destId="{72464AAE-8BAB-42EC-962D-47A37953CCB9}" srcOrd="0" destOrd="0" presId="urn:microsoft.com/office/officeart/2005/8/layout/vList2"/>
    <dgm:cxn modelId="{B53E7DF0-641F-45C9-BF60-451FCDD31214}" srcId="{AA9DCF2F-AA17-4DDB-9406-04257C039419}" destId="{03CB6A2C-BE9F-483F-8A95-5195D830328B}" srcOrd="3" destOrd="0" parTransId="{FAD685E4-4CE3-407D-A8BD-528DBA792F14}" sibTransId="{49132942-0946-47A2-BCA0-876D69FAC1E9}"/>
    <dgm:cxn modelId="{F5348D58-82C6-4E3F-B652-541C1E648C76}" type="presParOf" srcId="{3F6C5160-B476-43DF-8AAF-5D9F176C05EC}" destId="{FB130BD6-3C27-4939-9443-11CC37E9719D}" srcOrd="0" destOrd="0" presId="urn:microsoft.com/office/officeart/2005/8/layout/vList2"/>
    <dgm:cxn modelId="{6B3A966B-68FC-4437-8440-C65168E8677F}" type="presParOf" srcId="{3F6C5160-B476-43DF-8AAF-5D9F176C05EC}" destId="{0B78ADC4-F479-4BA5-A254-E4BC12D0B465}" srcOrd="1" destOrd="0" presId="urn:microsoft.com/office/officeart/2005/8/layout/vList2"/>
    <dgm:cxn modelId="{C2C76257-E738-457B-BE23-D13FA83B2438}" type="presParOf" srcId="{3F6C5160-B476-43DF-8AAF-5D9F176C05EC}" destId="{72464AAE-8BAB-42EC-962D-47A37953CCB9}" srcOrd="2" destOrd="0" presId="urn:microsoft.com/office/officeart/2005/8/layout/vList2"/>
    <dgm:cxn modelId="{1B333FEF-3E07-4F72-9E66-318E8394A509}" type="presParOf" srcId="{3F6C5160-B476-43DF-8AAF-5D9F176C05EC}" destId="{2463224C-16D5-4F40-BCC8-3A3F2745DF84}" srcOrd="3" destOrd="0" presId="urn:microsoft.com/office/officeart/2005/8/layout/vList2"/>
    <dgm:cxn modelId="{647EE2E1-B0EA-4136-88D4-6471F4B4B270}" type="presParOf" srcId="{3F6C5160-B476-43DF-8AAF-5D9F176C05EC}" destId="{2F380F17-BE7F-40F8-AA91-3A0A6CDA44E8}" srcOrd="4" destOrd="0" presId="urn:microsoft.com/office/officeart/2005/8/layout/vList2"/>
    <dgm:cxn modelId="{D6A66D88-4C8E-40BB-AD13-EEF0F4EB78B9}" type="presParOf" srcId="{3F6C5160-B476-43DF-8AAF-5D9F176C05EC}" destId="{0D89CA1E-02FF-4C02-B851-F99C07BBB8DA}" srcOrd="5" destOrd="0" presId="urn:microsoft.com/office/officeart/2005/8/layout/vList2"/>
    <dgm:cxn modelId="{8816BC51-5EE2-4B6F-9349-D7084075EF7B}" type="presParOf" srcId="{3F6C5160-B476-43DF-8AAF-5D9F176C05EC}" destId="{2D345520-1108-4E75-A927-1A94E590E2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02381-22DC-4F84-A3B0-3D0D9AECD5DA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0FAA460-6C5B-4D90-810C-264A2BA3715D}">
      <dgm:prSet phldrT="[Text]"/>
      <dgm:spPr/>
      <dgm:t>
        <a:bodyPr/>
        <a:lstStyle/>
        <a:p>
          <a:r>
            <a:rPr lang="en-US" dirty="0"/>
            <a:t>Detox</a:t>
          </a:r>
        </a:p>
      </dgm:t>
    </dgm:pt>
    <dgm:pt modelId="{47F8E5C0-20DE-4862-98D9-3F056342F91B}" type="parTrans" cxnId="{0223BB08-89D6-442F-80A4-AAB77A87253C}">
      <dgm:prSet/>
      <dgm:spPr/>
      <dgm:t>
        <a:bodyPr/>
        <a:lstStyle/>
        <a:p>
          <a:endParaRPr lang="en-US"/>
        </a:p>
      </dgm:t>
    </dgm:pt>
    <dgm:pt modelId="{9239F6F5-4B83-4674-8F19-C88E17407883}" type="sibTrans" cxnId="{0223BB08-89D6-442F-80A4-AAB77A87253C}">
      <dgm:prSet/>
      <dgm:spPr/>
      <dgm:t>
        <a:bodyPr/>
        <a:lstStyle/>
        <a:p>
          <a:endParaRPr lang="en-US"/>
        </a:p>
      </dgm:t>
    </dgm:pt>
    <dgm:pt modelId="{4C3EA940-280C-49F0-A234-B2CE076D362D}">
      <dgm:prSet phldrT="[Text]"/>
      <dgm:spPr/>
      <dgm:t>
        <a:bodyPr/>
        <a:lstStyle/>
        <a:p>
          <a:r>
            <a:rPr lang="en-US" dirty="0"/>
            <a:t>Residential </a:t>
          </a:r>
        </a:p>
      </dgm:t>
    </dgm:pt>
    <dgm:pt modelId="{8B5B7B04-0CD0-4F74-A31E-23EC5DBAEA77}" type="parTrans" cxnId="{A1135DE7-04EF-4F83-A6B0-733726477946}">
      <dgm:prSet/>
      <dgm:spPr/>
      <dgm:t>
        <a:bodyPr/>
        <a:lstStyle/>
        <a:p>
          <a:endParaRPr lang="en-US"/>
        </a:p>
      </dgm:t>
    </dgm:pt>
    <dgm:pt modelId="{F0C592D4-AC5D-490E-BD99-FD2B260DDB90}" type="sibTrans" cxnId="{A1135DE7-04EF-4F83-A6B0-733726477946}">
      <dgm:prSet/>
      <dgm:spPr/>
      <dgm:t>
        <a:bodyPr/>
        <a:lstStyle/>
        <a:p>
          <a:endParaRPr lang="en-US"/>
        </a:p>
      </dgm:t>
    </dgm:pt>
    <dgm:pt modelId="{D10F83A8-A568-4156-9CB6-96CF0D992988}">
      <dgm:prSet phldrT="[Text]"/>
      <dgm:spPr/>
      <dgm:t>
        <a:bodyPr/>
        <a:lstStyle/>
        <a:p>
          <a:r>
            <a:rPr lang="en-US" dirty="0"/>
            <a:t>Connection</a:t>
          </a:r>
        </a:p>
      </dgm:t>
    </dgm:pt>
    <dgm:pt modelId="{08302A45-5E72-4FD1-9667-D453C299AE8E}" type="parTrans" cxnId="{A66ECA98-AE95-47BE-B515-50C5EE190EDD}">
      <dgm:prSet/>
      <dgm:spPr/>
      <dgm:t>
        <a:bodyPr/>
        <a:lstStyle/>
        <a:p>
          <a:endParaRPr lang="en-US"/>
        </a:p>
      </dgm:t>
    </dgm:pt>
    <dgm:pt modelId="{0BA0143D-3617-4526-A6AF-2DCE8B068823}" type="sibTrans" cxnId="{A66ECA98-AE95-47BE-B515-50C5EE190EDD}">
      <dgm:prSet/>
      <dgm:spPr/>
      <dgm:t>
        <a:bodyPr/>
        <a:lstStyle/>
        <a:p>
          <a:endParaRPr lang="en-US"/>
        </a:p>
      </dgm:t>
    </dgm:pt>
    <dgm:pt modelId="{869F3F06-7749-48A7-89A5-F14FEF0C0F4A}">
      <dgm:prSet phldrT="[Text]"/>
      <dgm:spPr/>
      <dgm:t>
        <a:bodyPr/>
        <a:lstStyle/>
        <a:p>
          <a:r>
            <a:rPr lang="en-US" dirty="0"/>
            <a:t>Outpatient</a:t>
          </a:r>
        </a:p>
      </dgm:t>
    </dgm:pt>
    <dgm:pt modelId="{C4329E80-BF21-4C82-9C2A-AFBE447BCE4D}" type="parTrans" cxnId="{14A8360D-C0A3-49A4-BEE7-3C0A68A0BBE7}">
      <dgm:prSet/>
      <dgm:spPr/>
      <dgm:t>
        <a:bodyPr/>
        <a:lstStyle/>
        <a:p>
          <a:endParaRPr lang="en-US"/>
        </a:p>
      </dgm:t>
    </dgm:pt>
    <dgm:pt modelId="{7AD01970-70AB-4D2B-B30D-4C72CA9A93AC}" type="sibTrans" cxnId="{14A8360D-C0A3-49A4-BEE7-3C0A68A0BBE7}">
      <dgm:prSet/>
      <dgm:spPr/>
      <dgm:t>
        <a:bodyPr/>
        <a:lstStyle/>
        <a:p>
          <a:endParaRPr lang="en-US"/>
        </a:p>
      </dgm:t>
    </dgm:pt>
    <dgm:pt modelId="{6F367F47-0C3D-4D40-8D73-DD722EF78A6A}">
      <dgm:prSet phldrT="[Text]"/>
      <dgm:spPr/>
      <dgm:t>
        <a:bodyPr/>
        <a:lstStyle/>
        <a:p>
          <a:r>
            <a:rPr lang="en-US" dirty="0"/>
            <a:t>Housing</a:t>
          </a:r>
        </a:p>
      </dgm:t>
    </dgm:pt>
    <dgm:pt modelId="{6B378139-104C-4692-8110-DAADFA9E90D3}" type="parTrans" cxnId="{D263406B-8040-4713-8952-C7C87BEEEC4A}">
      <dgm:prSet/>
      <dgm:spPr/>
      <dgm:t>
        <a:bodyPr/>
        <a:lstStyle/>
        <a:p>
          <a:endParaRPr lang="en-US"/>
        </a:p>
      </dgm:t>
    </dgm:pt>
    <dgm:pt modelId="{6BEC6DFA-5E65-4163-B42F-FB3883F7898B}" type="sibTrans" cxnId="{D263406B-8040-4713-8952-C7C87BEEEC4A}">
      <dgm:prSet/>
      <dgm:spPr/>
      <dgm:t>
        <a:bodyPr/>
        <a:lstStyle/>
        <a:p>
          <a:endParaRPr lang="en-US"/>
        </a:p>
      </dgm:t>
    </dgm:pt>
    <dgm:pt modelId="{09591035-9347-4F3D-B0F7-5E60A034D391}" type="pres">
      <dgm:prSet presAssocID="{87D02381-22DC-4F84-A3B0-3D0D9AECD5DA}" presName="CompostProcess" presStyleCnt="0">
        <dgm:presLayoutVars>
          <dgm:dir/>
          <dgm:resizeHandles val="exact"/>
        </dgm:presLayoutVars>
      </dgm:prSet>
      <dgm:spPr/>
    </dgm:pt>
    <dgm:pt modelId="{7F33D108-9153-4627-911C-04BC0ACFB70F}" type="pres">
      <dgm:prSet presAssocID="{87D02381-22DC-4F84-A3B0-3D0D9AECD5DA}" presName="arrow" presStyleLbl="bgShp" presStyleIdx="0" presStyleCnt="1"/>
      <dgm:spPr/>
    </dgm:pt>
    <dgm:pt modelId="{8272F2BE-CE6C-4F14-82EB-C3F689E14FB1}" type="pres">
      <dgm:prSet presAssocID="{87D02381-22DC-4F84-A3B0-3D0D9AECD5DA}" presName="linearProcess" presStyleCnt="0"/>
      <dgm:spPr/>
    </dgm:pt>
    <dgm:pt modelId="{456D13B3-675A-4397-91CA-375DB48271BE}" type="pres">
      <dgm:prSet presAssocID="{D0FAA460-6C5B-4D90-810C-264A2BA3715D}" presName="textNode" presStyleLbl="node1" presStyleIdx="0" presStyleCnt="5">
        <dgm:presLayoutVars>
          <dgm:bulletEnabled val="1"/>
        </dgm:presLayoutVars>
      </dgm:prSet>
      <dgm:spPr/>
    </dgm:pt>
    <dgm:pt modelId="{8C0745A5-A8D2-48B3-BBA6-ED216A4918E0}" type="pres">
      <dgm:prSet presAssocID="{9239F6F5-4B83-4674-8F19-C88E17407883}" presName="sibTrans" presStyleCnt="0"/>
      <dgm:spPr/>
    </dgm:pt>
    <dgm:pt modelId="{360C8DD5-B9A1-45AB-9124-DB2FCCC69C6D}" type="pres">
      <dgm:prSet presAssocID="{4C3EA940-280C-49F0-A234-B2CE076D362D}" presName="textNode" presStyleLbl="node1" presStyleIdx="1" presStyleCnt="5">
        <dgm:presLayoutVars>
          <dgm:bulletEnabled val="1"/>
        </dgm:presLayoutVars>
      </dgm:prSet>
      <dgm:spPr/>
    </dgm:pt>
    <dgm:pt modelId="{B82683E2-DFF3-457C-B1E5-070B46D57FA9}" type="pres">
      <dgm:prSet presAssocID="{F0C592D4-AC5D-490E-BD99-FD2B260DDB90}" presName="sibTrans" presStyleCnt="0"/>
      <dgm:spPr/>
    </dgm:pt>
    <dgm:pt modelId="{26B78B3A-7483-4326-BCB1-530F3EB869B7}" type="pres">
      <dgm:prSet presAssocID="{D10F83A8-A568-4156-9CB6-96CF0D992988}" presName="textNode" presStyleLbl="node1" presStyleIdx="2" presStyleCnt="5">
        <dgm:presLayoutVars>
          <dgm:bulletEnabled val="1"/>
        </dgm:presLayoutVars>
      </dgm:prSet>
      <dgm:spPr/>
    </dgm:pt>
    <dgm:pt modelId="{321C1D9B-743E-408E-8217-EF2C1F7589EB}" type="pres">
      <dgm:prSet presAssocID="{0BA0143D-3617-4526-A6AF-2DCE8B068823}" presName="sibTrans" presStyleCnt="0"/>
      <dgm:spPr/>
    </dgm:pt>
    <dgm:pt modelId="{FBC86CF2-96B7-41B6-BF56-5196B6450685}" type="pres">
      <dgm:prSet presAssocID="{869F3F06-7749-48A7-89A5-F14FEF0C0F4A}" presName="textNode" presStyleLbl="node1" presStyleIdx="3" presStyleCnt="5">
        <dgm:presLayoutVars>
          <dgm:bulletEnabled val="1"/>
        </dgm:presLayoutVars>
      </dgm:prSet>
      <dgm:spPr/>
    </dgm:pt>
    <dgm:pt modelId="{E8CB24A6-6FC2-47EE-8C13-2A817CF1BF34}" type="pres">
      <dgm:prSet presAssocID="{7AD01970-70AB-4D2B-B30D-4C72CA9A93AC}" presName="sibTrans" presStyleCnt="0"/>
      <dgm:spPr/>
    </dgm:pt>
    <dgm:pt modelId="{F9ACA424-B7A0-4F1E-B3BA-16877F48A9B9}" type="pres">
      <dgm:prSet presAssocID="{6F367F47-0C3D-4D40-8D73-DD722EF78A6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C880301-E420-4832-87A5-FFE493450BF9}" type="presOf" srcId="{87D02381-22DC-4F84-A3B0-3D0D9AECD5DA}" destId="{09591035-9347-4F3D-B0F7-5E60A034D391}" srcOrd="0" destOrd="0" presId="urn:microsoft.com/office/officeart/2005/8/layout/hProcess9"/>
    <dgm:cxn modelId="{0223BB08-89D6-442F-80A4-AAB77A87253C}" srcId="{87D02381-22DC-4F84-A3B0-3D0D9AECD5DA}" destId="{D0FAA460-6C5B-4D90-810C-264A2BA3715D}" srcOrd="0" destOrd="0" parTransId="{47F8E5C0-20DE-4862-98D9-3F056342F91B}" sibTransId="{9239F6F5-4B83-4674-8F19-C88E17407883}"/>
    <dgm:cxn modelId="{14A8360D-C0A3-49A4-BEE7-3C0A68A0BBE7}" srcId="{87D02381-22DC-4F84-A3B0-3D0D9AECD5DA}" destId="{869F3F06-7749-48A7-89A5-F14FEF0C0F4A}" srcOrd="3" destOrd="0" parTransId="{C4329E80-BF21-4C82-9C2A-AFBE447BCE4D}" sibTransId="{7AD01970-70AB-4D2B-B30D-4C72CA9A93AC}"/>
    <dgm:cxn modelId="{5F700936-897F-4C20-94B8-65183CDA0194}" type="presOf" srcId="{D0FAA460-6C5B-4D90-810C-264A2BA3715D}" destId="{456D13B3-675A-4397-91CA-375DB48271BE}" srcOrd="0" destOrd="0" presId="urn:microsoft.com/office/officeart/2005/8/layout/hProcess9"/>
    <dgm:cxn modelId="{D263406B-8040-4713-8952-C7C87BEEEC4A}" srcId="{87D02381-22DC-4F84-A3B0-3D0D9AECD5DA}" destId="{6F367F47-0C3D-4D40-8D73-DD722EF78A6A}" srcOrd="4" destOrd="0" parTransId="{6B378139-104C-4692-8110-DAADFA9E90D3}" sibTransId="{6BEC6DFA-5E65-4163-B42F-FB3883F7898B}"/>
    <dgm:cxn modelId="{A66ECA98-AE95-47BE-B515-50C5EE190EDD}" srcId="{87D02381-22DC-4F84-A3B0-3D0D9AECD5DA}" destId="{D10F83A8-A568-4156-9CB6-96CF0D992988}" srcOrd="2" destOrd="0" parTransId="{08302A45-5E72-4FD1-9667-D453C299AE8E}" sibTransId="{0BA0143D-3617-4526-A6AF-2DCE8B068823}"/>
    <dgm:cxn modelId="{7600C9A6-5E13-4285-B358-73E7B7A12CEA}" type="presOf" srcId="{869F3F06-7749-48A7-89A5-F14FEF0C0F4A}" destId="{FBC86CF2-96B7-41B6-BF56-5196B6450685}" srcOrd="0" destOrd="0" presId="urn:microsoft.com/office/officeart/2005/8/layout/hProcess9"/>
    <dgm:cxn modelId="{D55759BA-AB56-42DE-93E8-614EE8A93331}" type="presOf" srcId="{4C3EA940-280C-49F0-A234-B2CE076D362D}" destId="{360C8DD5-B9A1-45AB-9124-DB2FCCC69C6D}" srcOrd="0" destOrd="0" presId="urn:microsoft.com/office/officeart/2005/8/layout/hProcess9"/>
    <dgm:cxn modelId="{A1135DE7-04EF-4F83-A6B0-733726477946}" srcId="{87D02381-22DC-4F84-A3B0-3D0D9AECD5DA}" destId="{4C3EA940-280C-49F0-A234-B2CE076D362D}" srcOrd="1" destOrd="0" parTransId="{8B5B7B04-0CD0-4F74-A31E-23EC5DBAEA77}" sibTransId="{F0C592D4-AC5D-490E-BD99-FD2B260DDB90}"/>
    <dgm:cxn modelId="{049EB2EE-108A-475C-AA6F-E50E49ECDF19}" type="presOf" srcId="{6F367F47-0C3D-4D40-8D73-DD722EF78A6A}" destId="{F9ACA424-B7A0-4F1E-B3BA-16877F48A9B9}" srcOrd="0" destOrd="0" presId="urn:microsoft.com/office/officeart/2005/8/layout/hProcess9"/>
    <dgm:cxn modelId="{2E2FE5F0-515E-4F2D-9FE5-3C6455A4444C}" type="presOf" srcId="{D10F83A8-A568-4156-9CB6-96CF0D992988}" destId="{26B78B3A-7483-4326-BCB1-530F3EB869B7}" srcOrd="0" destOrd="0" presId="urn:microsoft.com/office/officeart/2005/8/layout/hProcess9"/>
    <dgm:cxn modelId="{FC33E2DB-6C67-47F3-8C76-F27B82147805}" type="presParOf" srcId="{09591035-9347-4F3D-B0F7-5E60A034D391}" destId="{7F33D108-9153-4627-911C-04BC0ACFB70F}" srcOrd="0" destOrd="0" presId="urn:microsoft.com/office/officeart/2005/8/layout/hProcess9"/>
    <dgm:cxn modelId="{D8DEB4B5-9BBE-4EA6-BE71-86357ECE1B2F}" type="presParOf" srcId="{09591035-9347-4F3D-B0F7-5E60A034D391}" destId="{8272F2BE-CE6C-4F14-82EB-C3F689E14FB1}" srcOrd="1" destOrd="0" presId="urn:microsoft.com/office/officeart/2005/8/layout/hProcess9"/>
    <dgm:cxn modelId="{7AAB5F27-861D-4731-9201-76B08A53F084}" type="presParOf" srcId="{8272F2BE-CE6C-4F14-82EB-C3F689E14FB1}" destId="{456D13B3-675A-4397-91CA-375DB48271BE}" srcOrd="0" destOrd="0" presId="urn:microsoft.com/office/officeart/2005/8/layout/hProcess9"/>
    <dgm:cxn modelId="{6CCAA9F2-BD6B-4EFE-BE37-AF18C3186609}" type="presParOf" srcId="{8272F2BE-CE6C-4F14-82EB-C3F689E14FB1}" destId="{8C0745A5-A8D2-48B3-BBA6-ED216A4918E0}" srcOrd="1" destOrd="0" presId="urn:microsoft.com/office/officeart/2005/8/layout/hProcess9"/>
    <dgm:cxn modelId="{B4B02682-B375-4503-BE60-4CFD3562CA6D}" type="presParOf" srcId="{8272F2BE-CE6C-4F14-82EB-C3F689E14FB1}" destId="{360C8DD5-B9A1-45AB-9124-DB2FCCC69C6D}" srcOrd="2" destOrd="0" presId="urn:microsoft.com/office/officeart/2005/8/layout/hProcess9"/>
    <dgm:cxn modelId="{6E29B595-DDF4-44AD-941F-A4BB0CBBC1D1}" type="presParOf" srcId="{8272F2BE-CE6C-4F14-82EB-C3F689E14FB1}" destId="{B82683E2-DFF3-457C-B1E5-070B46D57FA9}" srcOrd="3" destOrd="0" presId="urn:microsoft.com/office/officeart/2005/8/layout/hProcess9"/>
    <dgm:cxn modelId="{A2BE1A94-39BC-4D99-8348-EB8CCB34A503}" type="presParOf" srcId="{8272F2BE-CE6C-4F14-82EB-C3F689E14FB1}" destId="{26B78B3A-7483-4326-BCB1-530F3EB869B7}" srcOrd="4" destOrd="0" presId="urn:microsoft.com/office/officeart/2005/8/layout/hProcess9"/>
    <dgm:cxn modelId="{34716E1D-7436-4811-A363-D99C598AA8B8}" type="presParOf" srcId="{8272F2BE-CE6C-4F14-82EB-C3F689E14FB1}" destId="{321C1D9B-743E-408E-8217-EF2C1F7589EB}" srcOrd="5" destOrd="0" presId="urn:microsoft.com/office/officeart/2005/8/layout/hProcess9"/>
    <dgm:cxn modelId="{C5310702-A54C-4C70-BF18-1DA040A482A6}" type="presParOf" srcId="{8272F2BE-CE6C-4F14-82EB-C3F689E14FB1}" destId="{FBC86CF2-96B7-41B6-BF56-5196B6450685}" srcOrd="6" destOrd="0" presId="urn:microsoft.com/office/officeart/2005/8/layout/hProcess9"/>
    <dgm:cxn modelId="{359199E3-6491-4FA4-9C1F-C59DE5F23C5D}" type="presParOf" srcId="{8272F2BE-CE6C-4F14-82EB-C3F689E14FB1}" destId="{E8CB24A6-6FC2-47EE-8C13-2A817CF1BF34}" srcOrd="7" destOrd="0" presId="urn:microsoft.com/office/officeart/2005/8/layout/hProcess9"/>
    <dgm:cxn modelId="{AA8A4EC2-631F-41D2-AE32-B005F1A49A9A}" type="presParOf" srcId="{8272F2BE-CE6C-4F14-82EB-C3F689E14FB1}" destId="{F9ACA424-B7A0-4F1E-B3BA-16877F48A9B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817148-912F-47BF-BF82-164CB742FB0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59E7E-E4D2-4E52-AA55-39D73732908C}">
      <dgm:prSet phldrT="[Text]"/>
      <dgm:spPr/>
      <dgm:t>
        <a:bodyPr/>
        <a:lstStyle/>
        <a:p>
          <a:r>
            <a:rPr lang="en-US" dirty="0"/>
            <a:t>Active Use</a:t>
          </a:r>
        </a:p>
      </dgm:t>
    </dgm:pt>
    <dgm:pt modelId="{C0D0C33F-B095-483A-A09A-E9FD53C39817}" type="parTrans" cxnId="{F78C3995-6379-46BD-9A10-C0645DB77839}">
      <dgm:prSet/>
      <dgm:spPr/>
      <dgm:t>
        <a:bodyPr/>
        <a:lstStyle/>
        <a:p>
          <a:endParaRPr lang="en-US"/>
        </a:p>
      </dgm:t>
    </dgm:pt>
    <dgm:pt modelId="{FF709D29-56F6-4ED3-813F-5F8DD85323D5}" type="sibTrans" cxnId="{F78C3995-6379-46BD-9A10-C0645DB77839}">
      <dgm:prSet/>
      <dgm:spPr/>
      <dgm:t>
        <a:bodyPr/>
        <a:lstStyle/>
        <a:p>
          <a:endParaRPr lang="en-US"/>
        </a:p>
      </dgm:t>
    </dgm:pt>
    <dgm:pt modelId="{46643EEC-F354-46BE-B1FE-3277ADB8E4AB}">
      <dgm:prSet phldrT="[Text]"/>
      <dgm:spPr/>
      <dgm:t>
        <a:bodyPr/>
        <a:lstStyle/>
        <a:p>
          <a:r>
            <a:rPr lang="en-US" dirty="0"/>
            <a:t>Sober</a:t>
          </a:r>
        </a:p>
      </dgm:t>
    </dgm:pt>
    <dgm:pt modelId="{1FD654E1-278A-4CEA-8518-0A5BD2AC8485}" type="parTrans" cxnId="{D56AAE36-C8C3-46C0-A641-9DB39FC8FB5E}">
      <dgm:prSet/>
      <dgm:spPr/>
      <dgm:t>
        <a:bodyPr/>
        <a:lstStyle/>
        <a:p>
          <a:endParaRPr lang="en-US"/>
        </a:p>
      </dgm:t>
    </dgm:pt>
    <dgm:pt modelId="{C1EE1EB9-0D61-4C1D-8465-B14442FAF3D6}" type="sibTrans" cxnId="{D56AAE36-C8C3-46C0-A641-9DB39FC8FB5E}">
      <dgm:prSet/>
      <dgm:spPr/>
      <dgm:t>
        <a:bodyPr/>
        <a:lstStyle/>
        <a:p>
          <a:endParaRPr lang="en-US"/>
        </a:p>
      </dgm:t>
    </dgm:pt>
    <dgm:pt modelId="{7B08231A-3747-4BE5-AF91-A4CBF350A3B9}">
      <dgm:prSet phldrT="[Text]"/>
      <dgm:spPr/>
      <dgm:t>
        <a:bodyPr/>
        <a:lstStyle/>
        <a:p>
          <a:r>
            <a:rPr lang="en-US" dirty="0"/>
            <a:t>Seeking Housing</a:t>
          </a:r>
        </a:p>
      </dgm:t>
    </dgm:pt>
    <dgm:pt modelId="{5A8061A1-355E-4157-A4E7-553BCBD7205A}" type="parTrans" cxnId="{D6F1CCF9-6E33-4968-85BB-42CC27ABE29B}">
      <dgm:prSet/>
      <dgm:spPr/>
      <dgm:t>
        <a:bodyPr/>
        <a:lstStyle/>
        <a:p>
          <a:endParaRPr lang="en-US"/>
        </a:p>
      </dgm:t>
    </dgm:pt>
    <dgm:pt modelId="{2EF988B1-BFC8-4053-A7AA-A3370F64EF4A}" type="sibTrans" cxnId="{D6F1CCF9-6E33-4968-85BB-42CC27ABE29B}">
      <dgm:prSet/>
      <dgm:spPr/>
      <dgm:t>
        <a:bodyPr/>
        <a:lstStyle/>
        <a:p>
          <a:endParaRPr lang="en-US"/>
        </a:p>
      </dgm:t>
    </dgm:pt>
    <dgm:pt modelId="{B55D188A-E2BF-4E68-B95B-152E537A404C}">
      <dgm:prSet phldrT="[Text]"/>
      <dgm:spPr/>
      <dgm:t>
        <a:bodyPr/>
        <a:lstStyle/>
        <a:p>
          <a:r>
            <a:rPr lang="en-US" dirty="0"/>
            <a:t>Denied</a:t>
          </a:r>
        </a:p>
      </dgm:t>
    </dgm:pt>
    <dgm:pt modelId="{C232F66F-5FA1-4629-A057-BF25BA58B98A}" type="parTrans" cxnId="{61034A8B-34CB-4A44-A7A4-568F689C6169}">
      <dgm:prSet/>
      <dgm:spPr/>
      <dgm:t>
        <a:bodyPr/>
        <a:lstStyle/>
        <a:p>
          <a:endParaRPr lang="en-US"/>
        </a:p>
      </dgm:t>
    </dgm:pt>
    <dgm:pt modelId="{A3EFCD71-633F-4E64-8863-0CB3617AEB01}" type="sibTrans" cxnId="{61034A8B-34CB-4A44-A7A4-568F689C6169}">
      <dgm:prSet/>
      <dgm:spPr/>
      <dgm:t>
        <a:bodyPr/>
        <a:lstStyle/>
        <a:p>
          <a:endParaRPr lang="en-US"/>
        </a:p>
      </dgm:t>
    </dgm:pt>
    <dgm:pt modelId="{73D78BB6-D090-4CAA-9A53-AC6DA8A659A5}">
      <dgm:prSet phldrT="[Text]"/>
      <dgm:spPr/>
      <dgm:t>
        <a:bodyPr/>
        <a:lstStyle/>
        <a:p>
          <a:r>
            <a:rPr lang="en-US" dirty="0"/>
            <a:t>Depression</a:t>
          </a:r>
        </a:p>
      </dgm:t>
    </dgm:pt>
    <dgm:pt modelId="{0AB55045-7A00-4D7D-BB30-56A7463F7B6B}" type="parTrans" cxnId="{110E30FD-04ED-492A-8CF4-53406471603C}">
      <dgm:prSet/>
      <dgm:spPr/>
      <dgm:t>
        <a:bodyPr/>
        <a:lstStyle/>
        <a:p>
          <a:endParaRPr lang="en-US"/>
        </a:p>
      </dgm:t>
    </dgm:pt>
    <dgm:pt modelId="{210C5A73-2952-4D3D-8A65-F2423E05FCCA}" type="sibTrans" cxnId="{110E30FD-04ED-492A-8CF4-53406471603C}">
      <dgm:prSet/>
      <dgm:spPr/>
      <dgm:t>
        <a:bodyPr/>
        <a:lstStyle/>
        <a:p>
          <a:endParaRPr lang="en-US"/>
        </a:p>
      </dgm:t>
    </dgm:pt>
    <dgm:pt modelId="{B61A117A-9853-4927-BF03-1AA58D76B12B}" type="pres">
      <dgm:prSet presAssocID="{31817148-912F-47BF-BF82-164CB742FB03}" presName="cycle" presStyleCnt="0">
        <dgm:presLayoutVars>
          <dgm:dir/>
          <dgm:resizeHandles val="exact"/>
        </dgm:presLayoutVars>
      </dgm:prSet>
      <dgm:spPr/>
    </dgm:pt>
    <dgm:pt modelId="{FFBA4928-BE30-4D70-B529-9047EAE654EA}" type="pres">
      <dgm:prSet presAssocID="{69559E7E-E4D2-4E52-AA55-39D73732908C}" presName="node" presStyleLbl="node1" presStyleIdx="0" presStyleCnt="5">
        <dgm:presLayoutVars>
          <dgm:bulletEnabled val="1"/>
        </dgm:presLayoutVars>
      </dgm:prSet>
      <dgm:spPr/>
    </dgm:pt>
    <dgm:pt modelId="{EA64BBF8-51BB-4479-A451-5AF345975AFE}" type="pres">
      <dgm:prSet presAssocID="{69559E7E-E4D2-4E52-AA55-39D73732908C}" presName="spNode" presStyleCnt="0"/>
      <dgm:spPr/>
    </dgm:pt>
    <dgm:pt modelId="{5F3DD553-A0E2-4376-9671-68AE67010437}" type="pres">
      <dgm:prSet presAssocID="{FF709D29-56F6-4ED3-813F-5F8DD85323D5}" presName="sibTrans" presStyleLbl="sibTrans1D1" presStyleIdx="0" presStyleCnt="5"/>
      <dgm:spPr/>
    </dgm:pt>
    <dgm:pt modelId="{859E1485-D67A-48C5-ADEF-322D525432EA}" type="pres">
      <dgm:prSet presAssocID="{46643EEC-F354-46BE-B1FE-3277ADB8E4AB}" presName="node" presStyleLbl="node1" presStyleIdx="1" presStyleCnt="5">
        <dgm:presLayoutVars>
          <dgm:bulletEnabled val="1"/>
        </dgm:presLayoutVars>
      </dgm:prSet>
      <dgm:spPr/>
    </dgm:pt>
    <dgm:pt modelId="{1C76F83B-9E71-487D-A72B-C2E9227EED74}" type="pres">
      <dgm:prSet presAssocID="{46643EEC-F354-46BE-B1FE-3277ADB8E4AB}" presName="spNode" presStyleCnt="0"/>
      <dgm:spPr/>
    </dgm:pt>
    <dgm:pt modelId="{19F178C6-27A0-48AC-BB36-0B198C9C81FD}" type="pres">
      <dgm:prSet presAssocID="{C1EE1EB9-0D61-4C1D-8465-B14442FAF3D6}" presName="sibTrans" presStyleLbl="sibTrans1D1" presStyleIdx="1" presStyleCnt="5"/>
      <dgm:spPr/>
    </dgm:pt>
    <dgm:pt modelId="{4D25D323-7A81-4BEE-8085-D6B5EB0971AB}" type="pres">
      <dgm:prSet presAssocID="{7B08231A-3747-4BE5-AF91-A4CBF350A3B9}" presName="node" presStyleLbl="node1" presStyleIdx="2" presStyleCnt="5">
        <dgm:presLayoutVars>
          <dgm:bulletEnabled val="1"/>
        </dgm:presLayoutVars>
      </dgm:prSet>
      <dgm:spPr/>
    </dgm:pt>
    <dgm:pt modelId="{DE4FB702-DD55-488E-92F6-96C6ECDD0555}" type="pres">
      <dgm:prSet presAssocID="{7B08231A-3747-4BE5-AF91-A4CBF350A3B9}" presName="spNode" presStyleCnt="0"/>
      <dgm:spPr/>
    </dgm:pt>
    <dgm:pt modelId="{7B99551F-068D-4C8A-95AC-B4B41A48F3D5}" type="pres">
      <dgm:prSet presAssocID="{2EF988B1-BFC8-4053-A7AA-A3370F64EF4A}" presName="sibTrans" presStyleLbl="sibTrans1D1" presStyleIdx="2" presStyleCnt="5"/>
      <dgm:spPr/>
    </dgm:pt>
    <dgm:pt modelId="{A127FA91-86F7-4682-A1C7-1D62CF823B31}" type="pres">
      <dgm:prSet presAssocID="{B55D188A-E2BF-4E68-B95B-152E537A404C}" presName="node" presStyleLbl="node1" presStyleIdx="3" presStyleCnt="5">
        <dgm:presLayoutVars>
          <dgm:bulletEnabled val="1"/>
        </dgm:presLayoutVars>
      </dgm:prSet>
      <dgm:spPr/>
    </dgm:pt>
    <dgm:pt modelId="{86680425-14C7-4892-ABFD-EC561643F8F2}" type="pres">
      <dgm:prSet presAssocID="{B55D188A-E2BF-4E68-B95B-152E537A404C}" presName="spNode" presStyleCnt="0"/>
      <dgm:spPr/>
    </dgm:pt>
    <dgm:pt modelId="{56B0877D-8741-4291-B7B6-9471FEFE2377}" type="pres">
      <dgm:prSet presAssocID="{A3EFCD71-633F-4E64-8863-0CB3617AEB01}" presName="sibTrans" presStyleLbl="sibTrans1D1" presStyleIdx="3" presStyleCnt="5"/>
      <dgm:spPr/>
    </dgm:pt>
    <dgm:pt modelId="{4F05017E-3F9D-4C73-8A38-226874DED871}" type="pres">
      <dgm:prSet presAssocID="{73D78BB6-D090-4CAA-9A53-AC6DA8A659A5}" presName="node" presStyleLbl="node1" presStyleIdx="4" presStyleCnt="5">
        <dgm:presLayoutVars>
          <dgm:bulletEnabled val="1"/>
        </dgm:presLayoutVars>
      </dgm:prSet>
      <dgm:spPr/>
    </dgm:pt>
    <dgm:pt modelId="{D35645A5-0F82-4F0E-B9C0-B46233C362EA}" type="pres">
      <dgm:prSet presAssocID="{73D78BB6-D090-4CAA-9A53-AC6DA8A659A5}" presName="spNode" presStyleCnt="0"/>
      <dgm:spPr/>
    </dgm:pt>
    <dgm:pt modelId="{AB0A8AB4-60F6-46AC-A845-F642955BA24C}" type="pres">
      <dgm:prSet presAssocID="{210C5A73-2952-4D3D-8A65-F2423E05FCCA}" presName="sibTrans" presStyleLbl="sibTrans1D1" presStyleIdx="4" presStyleCnt="5"/>
      <dgm:spPr/>
    </dgm:pt>
  </dgm:ptLst>
  <dgm:cxnLst>
    <dgm:cxn modelId="{9392CF22-56DB-437B-A680-C2AE9769D183}" type="presOf" srcId="{C1EE1EB9-0D61-4C1D-8465-B14442FAF3D6}" destId="{19F178C6-27A0-48AC-BB36-0B198C9C81FD}" srcOrd="0" destOrd="0" presId="urn:microsoft.com/office/officeart/2005/8/layout/cycle5"/>
    <dgm:cxn modelId="{7B95552D-86F2-496C-9427-DB5B23FAACF2}" type="presOf" srcId="{2EF988B1-BFC8-4053-A7AA-A3370F64EF4A}" destId="{7B99551F-068D-4C8A-95AC-B4B41A48F3D5}" srcOrd="0" destOrd="0" presId="urn:microsoft.com/office/officeart/2005/8/layout/cycle5"/>
    <dgm:cxn modelId="{D56AAE36-C8C3-46C0-A641-9DB39FC8FB5E}" srcId="{31817148-912F-47BF-BF82-164CB742FB03}" destId="{46643EEC-F354-46BE-B1FE-3277ADB8E4AB}" srcOrd="1" destOrd="0" parTransId="{1FD654E1-278A-4CEA-8518-0A5BD2AC8485}" sibTransId="{C1EE1EB9-0D61-4C1D-8465-B14442FAF3D6}"/>
    <dgm:cxn modelId="{BC604F78-C0C4-4CE4-B10A-ECF2AE39B632}" type="presOf" srcId="{B55D188A-E2BF-4E68-B95B-152E537A404C}" destId="{A127FA91-86F7-4682-A1C7-1D62CF823B31}" srcOrd="0" destOrd="0" presId="urn:microsoft.com/office/officeart/2005/8/layout/cycle5"/>
    <dgm:cxn modelId="{E954E187-07D7-44B3-B4C4-C58AE55BF271}" type="presOf" srcId="{FF709D29-56F6-4ED3-813F-5F8DD85323D5}" destId="{5F3DD553-A0E2-4376-9671-68AE67010437}" srcOrd="0" destOrd="0" presId="urn:microsoft.com/office/officeart/2005/8/layout/cycle5"/>
    <dgm:cxn modelId="{61034A8B-34CB-4A44-A7A4-568F689C6169}" srcId="{31817148-912F-47BF-BF82-164CB742FB03}" destId="{B55D188A-E2BF-4E68-B95B-152E537A404C}" srcOrd="3" destOrd="0" parTransId="{C232F66F-5FA1-4629-A057-BF25BA58B98A}" sibTransId="{A3EFCD71-633F-4E64-8863-0CB3617AEB01}"/>
    <dgm:cxn modelId="{0F680290-7FC7-4173-B7E5-40586702BDE5}" type="presOf" srcId="{73D78BB6-D090-4CAA-9A53-AC6DA8A659A5}" destId="{4F05017E-3F9D-4C73-8A38-226874DED871}" srcOrd="0" destOrd="0" presId="urn:microsoft.com/office/officeart/2005/8/layout/cycle5"/>
    <dgm:cxn modelId="{F78C3995-6379-46BD-9A10-C0645DB77839}" srcId="{31817148-912F-47BF-BF82-164CB742FB03}" destId="{69559E7E-E4D2-4E52-AA55-39D73732908C}" srcOrd="0" destOrd="0" parTransId="{C0D0C33F-B095-483A-A09A-E9FD53C39817}" sibTransId="{FF709D29-56F6-4ED3-813F-5F8DD85323D5}"/>
    <dgm:cxn modelId="{CFC634A6-B106-407E-87DC-A4CC87E799E2}" type="presOf" srcId="{7B08231A-3747-4BE5-AF91-A4CBF350A3B9}" destId="{4D25D323-7A81-4BEE-8085-D6B5EB0971AB}" srcOrd="0" destOrd="0" presId="urn:microsoft.com/office/officeart/2005/8/layout/cycle5"/>
    <dgm:cxn modelId="{59F2F7A7-137A-4648-AC3E-5252DFE63974}" type="presOf" srcId="{A3EFCD71-633F-4E64-8863-0CB3617AEB01}" destId="{56B0877D-8741-4291-B7B6-9471FEFE2377}" srcOrd="0" destOrd="0" presId="urn:microsoft.com/office/officeart/2005/8/layout/cycle5"/>
    <dgm:cxn modelId="{6AEA3DB2-F621-4971-8A01-77D7879A6323}" type="presOf" srcId="{31817148-912F-47BF-BF82-164CB742FB03}" destId="{B61A117A-9853-4927-BF03-1AA58D76B12B}" srcOrd="0" destOrd="0" presId="urn:microsoft.com/office/officeart/2005/8/layout/cycle5"/>
    <dgm:cxn modelId="{01805ABC-AB37-4DD9-8E44-9E569C2B5DAC}" type="presOf" srcId="{210C5A73-2952-4D3D-8A65-F2423E05FCCA}" destId="{AB0A8AB4-60F6-46AC-A845-F642955BA24C}" srcOrd="0" destOrd="0" presId="urn:microsoft.com/office/officeart/2005/8/layout/cycle5"/>
    <dgm:cxn modelId="{AB4B7CD4-760C-45E6-99F5-1FA57B50D80D}" type="presOf" srcId="{69559E7E-E4D2-4E52-AA55-39D73732908C}" destId="{FFBA4928-BE30-4D70-B529-9047EAE654EA}" srcOrd="0" destOrd="0" presId="urn:microsoft.com/office/officeart/2005/8/layout/cycle5"/>
    <dgm:cxn modelId="{605506F4-BFC5-4B5F-A4AC-4EE1F5727C8A}" type="presOf" srcId="{46643EEC-F354-46BE-B1FE-3277ADB8E4AB}" destId="{859E1485-D67A-48C5-ADEF-322D525432EA}" srcOrd="0" destOrd="0" presId="urn:microsoft.com/office/officeart/2005/8/layout/cycle5"/>
    <dgm:cxn modelId="{D6F1CCF9-6E33-4968-85BB-42CC27ABE29B}" srcId="{31817148-912F-47BF-BF82-164CB742FB03}" destId="{7B08231A-3747-4BE5-AF91-A4CBF350A3B9}" srcOrd="2" destOrd="0" parTransId="{5A8061A1-355E-4157-A4E7-553BCBD7205A}" sibTransId="{2EF988B1-BFC8-4053-A7AA-A3370F64EF4A}"/>
    <dgm:cxn modelId="{110E30FD-04ED-492A-8CF4-53406471603C}" srcId="{31817148-912F-47BF-BF82-164CB742FB03}" destId="{73D78BB6-D090-4CAA-9A53-AC6DA8A659A5}" srcOrd="4" destOrd="0" parTransId="{0AB55045-7A00-4D7D-BB30-56A7463F7B6B}" sibTransId="{210C5A73-2952-4D3D-8A65-F2423E05FCCA}"/>
    <dgm:cxn modelId="{570FDDCC-2CD9-4A70-AEE8-2E0C98CB5681}" type="presParOf" srcId="{B61A117A-9853-4927-BF03-1AA58D76B12B}" destId="{FFBA4928-BE30-4D70-B529-9047EAE654EA}" srcOrd="0" destOrd="0" presId="urn:microsoft.com/office/officeart/2005/8/layout/cycle5"/>
    <dgm:cxn modelId="{5048251B-9C65-4A32-818F-ABAB029D0B75}" type="presParOf" srcId="{B61A117A-9853-4927-BF03-1AA58D76B12B}" destId="{EA64BBF8-51BB-4479-A451-5AF345975AFE}" srcOrd="1" destOrd="0" presId="urn:microsoft.com/office/officeart/2005/8/layout/cycle5"/>
    <dgm:cxn modelId="{614E9EAC-1890-4F68-8D7A-8B5BEAEA31FF}" type="presParOf" srcId="{B61A117A-9853-4927-BF03-1AA58D76B12B}" destId="{5F3DD553-A0E2-4376-9671-68AE67010437}" srcOrd="2" destOrd="0" presId="urn:microsoft.com/office/officeart/2005/8/layout/cycle5"/>
    <dgm:cxn modelId="{287D153A-B41D-42CB-8730-DC4688DB6AAE}" type="presParOf" srcId="{B61A117A-9853-4927-BF03-1AA58D76B12B}" destId="{859E1485-D67A-48C5-ADEF-322D525432EA}" srcOrd="3" destOrd="0" presId="urn:microsoft.com/office/officeart/2005/8/layout/cycle5"/>
    <dgm:cxn modelId="{40D6FC1E-66E1-420D-B9B7-320B44C1D99A}" type="presParOf" srcId="{B61A117A-9853-4927-BF03-1AA58D76B12B}" destId="{1C76F83B-9E71-487D-A72B-C2E9227EED74}" srcOrd="4" destOrd="0" presId="urn:microsoft.com/office/officeart/2005/8/layout/cycle5"/>
    <dgm:cxn modelId="{300B6776-F04A-41FA-97D8-47E3ECAF8F17}" type="presParOf" srcId="{B61A117A-9853-4927-BF03-1AA58D76B12B}" destId="{19F178C6-27A0-48AC-BB36-0B198C9C81FD}" srcOrd="5" destOrd="0" presId="urn:microsoft.com/office/officeart/2005/8/layout/cycle5"/>
    <dgm:cxn modelId="{008B861F-0D29-453E-8337-F017D7876234}" type="presParOf" srcId="{B61A117A-9853-4927-BF03-1AA58D76B12B}" destId="{4D25D323-7A81-4BEE-8085-D6B5EB0971AB}" srcOrd="6" destOrd="0" presId="urn:microsoft.com/office/officeart/2005/8/layout/cycle5"/>
    <dgm:cxn modelId="{F908C6DB-61F7-49CA-BBC8-1239DB31631D}" type="presParOf" srcId="{B61A117A-9853-4927-BF03-1AA58D76B12B}" destId="{DE4FB702-DD55-488E-92F6-96C6ECDD0555}" srcOrd="7" destOrd="0" presId="urn:microsoft.com/office/officeart/2005/8/layout/cycle5"/>
    <dgm:cxn modelId="{DDD3625E-BEA7-47C3-9AF5-BC4AF30EA3F2}" type="presParOf" srcId="{B61A117A-9853-4927-BF03-1AA58D76B12B}" destId="{7B99551F-068D-4C8A-95AC-B4B41A48F3D5}" srcOrd="8" destOrd="0" presId="urn:microsoft.com/office/officeart/2005/8/layout/cycle5"/>
    <dgm:cxn modelId="{F678232A-CDB6-45A8-9D84-EC3E99913DE2}" type="presParOf" srcId="{B61A117A-9853-4927-BF03-1AA58D76B12B}" destId="{A127FA91-86F7-4682-A1C7-1D62CF823B31}" srcOrd="9" destOrd="0" presId="urn:microsoft.com/office/officeart/2005/8/layout/cycle5"/>
    <dgm:cxn modelId="{9CC09EAC-F3D7-483E-866C-43AF00A0F199}" type="presParOf" srcId="{B61A117A-9853-4927-BF03-1AA58D76B12B}" destId="{86680425-14C7-4892-ABFD-EC561643F8F2}" srcOrd="10" destOrd="0" presId="urn:microsoft.com/office/officeart/2005/8/layout/cycle5"/>
    <dgm:cxn modelId="{BF9664E5-7CD8-4730-9F39-02942B4435B4}" type="presParOf" srcId="{B61A117A-9853-4927-BF03-1AA58D76B12B}" destId="{56B0877D-8741-4291-B7B6-9471FEFE2377}" srcOrd="11" destOrd="0" presId="urn:microsoft.com/office/officeart/2005/8/layout/cycle5"/>
    <dgm:cxn modelId="{240FA91B-E3C2-4B46-B857-F91C76F5FA47}" type="presParOf" srcId="{B61A117A-9853-4927-BF03-1AA58D76B12B}" destId="{4F05017E-3F9D-4C73-8A38-226874DED871}" srcOrd="12" destOrd="0" presId="urn:microsoft.com/office/officeart/2005/8/layout/cycle5"/>
    <dgm:cxn modelId="{FBC7DEE5-A07A-46D9-AAFD-B41B2D0569D9}" type="presParOf" srcId="{B61A117A-9853-4927-BF03-1AA58D76B12B}" destId="{D35645A5-0F82-4F0E-B9C0-B46233C362EA}" srcOrd="13" destOrd="0" presId="urn:microsoft.com/office/officeart/2005/8/layout/cycle5"/>
    <dgm:cxn modelId="{3E95F4B2-2689-4D8B-A24D-6BDC3BEB7857}" type="presParOf" srcId="{B61A117A-9853-4927-BF03-1AA58D76B12B}" destId="{AB0A8AB4-60F6-46AC-A845-F642955BA24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5D4F5-1C27-422E-8D19-738240E15EC6}">
      <dsp:nvSpPr>
        <dsp:cNvPr id="0" name=""/>
        <dsp:cNvSpPr/>
      </dsp:nvSpPr>
      <dsp:spPr>
        <a:xfrm>
          <a:off x="902689" y="762263"/>
          <a:ext cx="1261054" cy="1261054"/>
        </a:xfrm>
        <a:prstGeom prst="round2DiagRect">
          <a:avLst>
            <a:gd name="adj1" fmla="val 29727"/>
            <a:gd name="adj2" fmla="val 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94E24-5082-4779-AF18-5839F5970E98}">
      <dsp:nvSpPr>
        <dsp:cNvPr id="0" name=""/>
        <dsp:cNvSpPr/>
      </dsp:nvSpPr>
      <dsp:spPr>
        <a:xfrm>
          <a:off x="1171439" y="1031012"/>
          <a:ext cx="723555" cy="723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78683-BE2C-4273-AED0-5FD64AD6785B}">
      <dsp:nvSpPr>
        <dsp:cNvPr id="0" name=""/>
        <dsp:cNvSpPr/>
      </dsp:nvSpPr>
      <dsp:spPr>
        <a:xfrm>
          <a:off x="499565" y="2416105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good conversation    </a:t>
          </a:r>
        </a:p>
      </dsp:txBody>
      <dsp:txXfrm>
        <a:off x="499565" y="2416105"/>
        <a:ext cx="2067302" cy="720000"/>
      </dsp:txXfrm>
    </dsp:sp>
    <dsp:sp modelId="{C7C54C3B-4DE2-431D-A70B-975C493E0BCD}">
      <dsp:nvSpPr>
        <dsp:cNvPr id="0" name=""/>
        <dsp:cNvSpPr/>
      </dsp:nvSpPr>
      <dsp:spPr>
        <a:xfrm>
          <a:off x="3331770" y="762263"/>
          <a:ext cx="1261054" cy="126105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A53C3-6E1E-4F54-857C-49656AEECAFF}">
      <dsp:nvSpPr>
        <dsp:cNvPr id="0" name=""/>
        <dsp:cNvSpPr/>
      </dsp:nvSpPr>
      <dsp:spPr>
        <a:xfrm>
          <a:off x="3600519" y="1031012"/>
          <a:ext cx="723555" cy="723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5B47B-A7E0-4259-A220-9AC885AB8FBC}">
      <dsp:nvSpPr>
        <dsp:cNvPr id="0" name=""/>
        <dsp:cNvSpPr/>
      </dsp:nvSpPr>
      <dsp:spPr>
        <a:xfrm>
          <a:off x="2928646" y="2416105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Interrupt </a:t>
          </a:r>
        </a:p>
      </dsp:txBody>
      <dsp:txXfrm>
        <a:off x="2928646" y="2416105"/>
        <a:ext cx="2067302" cy="720000"/>
      </dsp:txXfrm>
    </dsp:sp>
    <dsp:sp modelId="{E0ABF2F2-F420-4FF5-B9D2-494C2472691B}">
      <dsp:nvSpPr>
        <dsp:cNvPr id="0" name=""/>
        <dsp:cNvSpPr/>
      </dsp:nvSpPr>
      <dsp:spPr>
        <a:xfrm>
          <a:off x="5760850" y="762263"/>
          <a:ext cx="1261054" cy="126105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0E14B-7A4D-4F1D-B121-7A8319A2BCD0}">
      <dsp:nvSpPr>
        <dsp:cNvPr id="0" name=""/>
        <dsp:cNvSpPr/>
      </dsp:nvSpPr>
      <dsp:spPr>
        <a:xfrm>
          <a:off x="6029599" y="1031012"/>
          <a:ext cx="723555" cy="723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3F4ED-7189-4191-84AB-289F1AFF9A2D}">
      <dsp:nvSpPr>
        <dsp:cNvPr id="0" name=""/>
        <dsp:cNvSpPr/>
      </dsp:nvSpPr>
      <dsp:spPr>
        <a:xfrm>
          <a:off x="5357726" y="2416105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Be ready for a tangent </a:t>
          </a:r>
        </a:p>
      </dsp:txBody>
      <dsp:txXfrm>
        <a:off x="5357726" y="2416105"/>
        <a:ext cx="2067302" cy="720000"/>
      </dsp:txXfrm>
    </dsp:sp>
    <dsp:sp modelId="{73EADBBE-93D5-413A-A206-8E8950A11308}">
      <dsp:nvSpPr>
        <dsp:cNvPr id="0" name=""/>
        <dsp:cNvSpPr/>
      </dsp:nvSpPr>
      <dsp:spPr>
        <a:xfrm>
          <a:off x="8189930" y="788140"/>
          <a:ext cx="1261054" cy="126105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B047-0653-49ED-A7E7-86E0EB32EE90}">
      <dsp:nvSpPr>
        <dsp:cNvPr id="0" name=""/>
        <dsp:cNvSpPr/>
      </dsp:nvSpPr>
      <dsp:spPr>
        <a:xfrm>
          <a:off x="8458679" y="1031012"/>
          <a:ext cx="723555" cy="7235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A483C-232F-4C3D-ABEA-4A4F500AAB51}">
      <dsp:nvSpPr>
        <dsp:cNvPr id="0" name=""/>
        <dsp:cNvSpPr/>
      </dsp:nvSpPr>
      <dsp:spPr>
        <a:xfrm>
          <a:off x="7786806" y="2416105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We don’t have to agree</a:t>
          </a:r>
        </a:p>
      </dsp:txBody>
      <dsp:txXfrm>
        <a:off x="7786806" y="2416105"/>
        <a:ext cx="206730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30BD6-3C27-4939-9443-11CC37E9719D}">
      <dsp:nvSpPr>
        <dsp:cNvPr id="0" name=""/>
        <dsp:cNvSpPr/>
      </dsp:nvSpPr>
      <dsp:spPr>
        <a:xfrm>
          <a:off x="0" y="12982"/>
          <a:ext cx="5903912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Emotional trauma of loss = higher rates of:</a:t>
          </a:r>
          <a:endParaRPr lang="en-US" sz="2700" kern="1200" dirty="0"/>
        </a:p>
      </dsp:txBody>
      <dsp:txXfrm>
        <a:off x="50889" y="63871"/>
        <a:ext cx="5802134" cy="940692"/>
      </dsp:txXfrm>
    </dsp:sp>
    <dsp:sp modelId="{72464AAE-8BAB-42EC-962D-47A37953CCB9}">
      <dsp:nvSpPr>
        <dsp:cNvPr id="0" name=""/>
        <dsp:cNvSpPr/>
      </dsp:nvSpPr>
      <dsp:spPr>
        <a:xfrm>
          <a:off x="0" y="1133212"/>
          <a:ext cx="5903912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SUD relapse</a:t>
          </a:r>
          <a:endParaRPr lang="en-US" sz="2700" kern="1200" dirty="0"/>
        </a:p>
      </dsp:txBody>
      <dsp:txXfrm>
        <a:off x="50889" y="1184101"/>
        <a:ext cx="5802134" cy="940692"/>
      </dsp:txXfrm>
    </dsp:sp>
    <dsp:sp modelId="{2F380F17-BE7F-40F8-AA91-3A0A6CDA44E8}">
      <dsp:nvSpPr>
        <dsp:cNvPr id="0" name=""/>
        <dsp:cNvSpPr/>
      </dsp:nvSpPr>
      <dsp:spPr>
        <a:xfrm>
          <a:off x="0" y="2253442"/>
          <a:ext cx="5903912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Mental health crisis</a:t>
          </a:r>
          <a:endParaRPr lang="en-US" sz="2700" kern="1200" dirty="0"/>
        </a:p>
      </dsp:txBody>
      <dsp:txXfrm>
        <a:off x="50889" y="2304331"/>
        <a:ext cx="5802134" cy="940692"/>
      </dsp:txXfrm>
    </dsp:sp>
    <dsp:sp modelId="{2D345520-1108-4E75-A927-1A94E590E2A8}">
      <dsp:nvSpPr>
        <dsp:cNvPr id="0" name=""/>
        <dsp:cNvSpPr/>
      </dsp:nvSpPr>
      <dsp:spPr>
        <a:xfrm>
          <a:off x="0" y="3373672"/>
          <a:ext cx="5903912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Suicide attempts</a:t>
          </a:r>
          <a:endParaRPr lang="en-US" sz="2700" kern="1200" dirty="0"/>
        </a:p>
      </dsp:txBody>
      <dsp:txXfrm>
        <a:off x="50889" y="3424561"/>
        <a:ext cx="5802134" cy="940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3D108-9153-4627-911C-04BC0ACFB70F}">
      <dsp:nvSpPr>
        <dsp:cNvPr id="0" name=""/>
        <dsp:cNvSpPr/>
      </dsp:nvSpPr>
      <dsp:spPr>
        <a:xfrm>
          <a:off x="745627" y="0"/>
          <a:ext cx="8450442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D13B3-675A-4397-91CA-375DB48271BE}">
      <dsp:nvSpPr>
        <dsp:cNvPr id="0" name=""/>
        <dsp:cNvSpPr/>
      </dsp:nvSpPr>
      <dsp:spPr>
        <a:xfrm>
          <a:off x="5062" y="1625600"/>
          <a:ext cx="1836800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Detox</a:t>
          </a:r>
        </a:p>
      </dsp:txBody>
      <dsp:txXfrm>
        <a:off x="94727" y="1715265"/>
        <a:ext cx="1657470" cy="1988136"/>
      </dsp:txXfrm>
    </dsp:sp>
    <dsp:sp modelId="{360C8DD5-B9A1-45AB-9124-DB2FCCC69C6D}">
      <dsp:nvSpPr>
        <dsp:cNvPr id="0" name=""/>
        <dsp:cNvSpPr/>
      </dsp:nvSpPr>
      <dsp:spPr>
        <a:xfrm>
          <a:off x="2028755" y="1625600"/>
          <a:ext cx="1836800" cy="2167466"/>
        </a:xfrm>
        <a:prstGeom prst="roundRect">
          <a:avLst/>
        </a:prstGeom>
        <a:solidFill>
          <a:schemeClr val="accent3">
            <a:hueOff val="3032078"/>
            <a:satOff val="-134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Residential </a:t>
          </a:r>
        </a:p>
      </dsp:txBody>
      <dsp:txXfrm>
        <a:off x="2118420" y="1715265"/>
        <a:ext cx="1657470" cy="1988136"/>
      </dsp:txXfrm>
    </dsp:sp>
    <dsp:sp modelId="{26B78B3A-7483-4326-BCB1-530F3EB869B7}">
      <dsp:nvSpPr>
        <dsp:cNvPr id="0" name=""/>
        <dsp:cNvSpPr/>
      </dsp:nvSpPr>
      <dsp:spPr>
        <a:xfrm>
          <a:off x="4052448" y="1625600"/>
          <a:ext cx="1836800" cy="2167466"/>
        </a:xfrm>
        <a:prstGeom prst="roundRect">
          <a:avLst/>
        </a:prstGeom>
        <a:solidFill>
          <a:schemeClr val="accent3">
            <a:hueOff val="6064156"/>
            <a:satOff val="-269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Connection</a:t>
          </a:r>
        </a:p>
      </dsp:txBody>
      <dsp:txXfrm>
        <a:off x="4142113" y="1715265"/>
        <a:ext cx="1657470" cy="1988136"/>
      </dsp:txXfrm>
    </dsp:sp>
    <dsp:sp modelId="{FBC86CF2-96B7-41B6-BF56-5196B6450685}">
      <dsp:nvSpPr>
        <dsp:cNvPr id="0" name=""/>
        <dsp:cNvSpPr/>
      </dsp:nvSpPr>
      <dsp:spPr>
        <a:xfrm>
          <a:off x="6076140" y="1625600"/>
          <a:ext cx="1836800" cy="2167466"/>
        </a:xfrm>
        <a:prstGeom prst="roundRect">
          <a:avLst/>
        </a:prstGeom>
        <a:solidFill>
          <a:schemeClr val="accent3">
            <a:hueOff val="9096233"/>
            <a:satOff val="-403"/>
            <a:lumOff val="-2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Outpatient</a:t>
          </a:r>
        </a:p>
      </dsp:txBody>
      <dsp:txXfrm>
        <a:off x="6165805" y="1715265"/>
        <a:ext cx="1657470" cy="1988136"/>
      </dsp:txXfrm>
    </dsp:sp>
    <dsp:sp modelId="{F9ACA424-B7A0-4F1E-B3BA-16877F48A9B9}">
      <dsp:nvSpPr>
        <dsp:cNvPr id="0" name=""/>
        <dsp:cNvSpPr/>
      </dsp:nvSpPr>
      <dsp:spPr>
        <a:xfrm>
          <a:off x="8099833" y="1625600"/>
          <a:ext cx="1836800" cy="2167466"/>
        </a:xfrm>
        <a:prstGeom prst="roundRect">
          <a:avLst/>
        </a:prstGeom>
        <a:solidFill>
          <a:schemeClr val="accent3">
            <a:hueOff val="12128311"/>
            <a:satOff val="-538"/>
            <a:lumOff val="-3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Housing</a:t>
          </a:r>
        </a:p>
      </dsp:txBody>
      <dsp:txXfrm>
        <a:off x="8189498" y="1715265"/>
        <a:ext cx="1657470" cy="1988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A4928-BE30-4D70-B529-9047EAE654EA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Active Use</a:t>
          </a:r>
        </a:p>
      </dsp:txBody>
      <dsp:txXfrm>
        <a:off x="3230487" y="59640"/>
        <a:ext cx="1667024" cy="1044029"/>
      </dsp:txXfrm>
    </dsp:sp>
    <dsp:sp modelId="{5F3DD553-A0E2-4376-9671-68AE6701043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E1485-D67A-48C5-ADEF-322D525432EA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Sober</a:t>
          </a:r>
        </a:p>
      </dsp:txBody>
      <dsp:txXfrm>
        <a:off x="5427548" y="1655898"/>
        <a:ext cx="1667024" cy="1044029"/>
      </dsp:txXfrm>
    </dsp:sp>
    <dsp:sp modelId="{19F178C6-27A0-48AC-BB36-0B198C9C81FD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5D323-7A81-4BEE-8085-D6B5EB0971AB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Seeking Housing</a:t>
          </a:r>
        </a:p>
      </dsp:txBody>
      <dsp:txXfrm>
        <a:off x="4588345" y="4238698"/>
        <a:ext cx="1667024" cy="1044029"/>
      </dsp:txXfrm>
    </dsp:sp>
    <dsp:sp modelId="{7B99551F-068D-4C8A-95AC-B4B41A48F3D5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7FA91-86F7-4682-A1C7-1D62CF823B31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Denied</a:t>
          </a:r>
        </a:p>
      </dsp:txBody>
      <dsp:txXfrm>
        <a:off x="1872629" y="4238698"/>
        <a:ext cx="1667024" cy="1044029"/>
      </dsp:txXfrm>
    </dsp:sp>
    <dsp:sp modelId="{56B0877D-8741-4291-B7B6-9471FEFE237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5017E-3F9D-4C73-8A38-226874DED871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Depression</a:t>
          </a:r>
        </a:p>
      </dsp:txBody>
      <dsp:txXfrm>
        <a:off x="1033427" y="1655898"/>
        <a:ext cx="1667024" cy="1044029"/>
      </dsp:txXfrm>
    </dsp:sp>
    <dsp:sp modelId="{AB0A8AB4-60F6-46AC-A845-F642955BA24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5332F6-84D5-43CF-B5CE-301BBE7CB9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049E7-4E52-4F78-B7E3-9EEEB887E5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82036-3E43-445A-9A77-06D97C6EDFFA}" type="datetimeFigureOut">
              <a:rPr lang="en-US" smtClean="0"/>
              <a:t>7/7/25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D62C5-62E7-4FCF-A26E-C100A22EE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C5A79-BC51-4C21-A236-759CEAE5D8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33638-148D-48F3-93EA-686F1AB9F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8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FFC2-F437-4D89-B6E7-BDC71715B609}" type="datetimeFigureOut">
              <a:rPr lang="en-US" smtClean="0"/>
              <a:t>7/7/25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4120E-D8D4-4AFA-B0E2-7989D1701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9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2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HELP THEM BOTH.</a:t>
            </a:r>
          </a:p>
          <a:p>
            <a:r>
              <a:rPr lang="en-US" dirty="0"/>
              <a:t>We break the cycles </a:t>
            </a:r>
          </a:p>
          <a:p>
            <a:r>
              <a:rPr lang="en-US" dirty="0"/>
              <a:t>We change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2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Stat: Infants kept with mothers have 63% shorter NAS treatment stays (Grossman, 2017)</a:t>
            </a:r>
          </a:p>
          <a:p>
            <a:r>
              <a:rPr lang="en-US" b="1" dirty="0"/>
              <a:t>Reference:</a:t>
            </a:r>
            <a:r>
              <a:rPr lang="en-US" dirty="0"/>
              <a:t> Grossman, M. R., et al. (2017). </a:t>
            </a:r>
            <a:r>
              <a:rPr lang="en-US" i="1" dirty="0"/>
              <a:t>Pediatrics</a:t>
            </a:r>
            <a:r>
              <a:rPr lang="en-US" dirty="0"/>
              <a:t>, 139(6), e20163393.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5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Detox mom</a:t>
            </a:r>
          </a:p>
          <a:p>
            <a:r>
              <a:rPr lang="en-US" dirty="0"/>
              <a:t>Keeping the mother is a safe environment with baby, or baby visiting frequently </a:t>
            </a:r>
          </a:p>
          <a:p>
            <a:r>
              <a:rPr lang="en-US" dirty="0"/>
              <a:t>Close connection to nurses that link clients to medical, OB, peds, therapy, peer coaches,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Seamless transition to outpatient </a:t>
            </a:r>
          </a:p>
          <a:p>
            <a:r>
              <a:rPr lang="en-US" dirty="0"/>
              <a:t>SAFE and affordable housing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4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did the work to get sober </a:t>
            </a:r>
          </a:p>
          <a:p>
            <a:r>
              <a:rPr lang="en-US" dirty="0"/>
              <a:t>DCS wouldn’t close the case with her kids until she had housing </a:t>
            </a:r>
          </a:p>
          <a:p>
            <a:r>
              <a:rPr lang="en-US" dirty="0"/>
              <a:t>She couldn’t get housing </a:t>
            </a:r>
          </a:p>
          <a:p>
            <a:r>
              <a:rPr lang="en-US" dirty="0"/>
              <a:t>Had a prior felony and a prior eviction</a:t>
            </a:r>
          </a:p>
          <a:p>
            <a:r>
              <a:rPr lang="en-US" dirty="0"/>
              <a:t>Spent a YEAR paying back her prior eviction to get if removed</a:t>
            </a:r>
          </a:p>
          <a:p>
            <a:r>
              <a:rPr lang="en-US" dirty="0"/>
              <a:t>Finally got a house  after TWO years of sobriety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3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5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gives time to work on the details that will allow for permanent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7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20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7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50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0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Mama bear!  If not friend, why friend shaped!!!???   Think she’s cute?  Sure, but we all know in our hearts that it will not end well if you try to snuggle.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Asian elephants.  </a:t>
            </a:r>
          </a:p>
          <a:p>
            <a:r>
              <a:rPr lang="en-US" dirty="0"/>
              <a:t>When a baby is born, the whole herd circles around — shielding it until it can stand.</a:t>
            </a:r>
          </a:p>
          <a:p>
            <a:r>
              <a:rPr lang="en-US" dirty="0"/>
              <a:t>Older females — “allomothers” — help raise the young, ensuring no mother is alone.</a:t>
            </a:r>
          </a:p>
          <a:p>
            <a:r>
              <a:rPr lang="en-US" dirty="0"/>
              <a:t>Their instinct to protect isn’t hesitation — it’s immediate, unified, and unwavering.</a:t>
            </a:r>
          </a:p>
          <a:p>
            <a:r>
              <a:rPr lang="en-US" dirty="0"/>
              <a:t>Like elephants, we thrive when our systems surround mothers with safety, support, and connection.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nature, mothers aren’t left alone — and babies aren’t left behind. But what happens when, for humans, that circle of care gets interrupted? When early experiences go from protective to painful?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0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more ACEs someone has, the higher their risk for poor physical and mental health.</a:t>
            </a:r>
          </a:p>
          <a:p>
            <a:r>
              <a:rPr lang="en-US" dirty="0"/>
              <a:t>High ACE scores are linked to heart disease, cancer, addiction, depression, and early death.</a:t>
            </a:r>
          </a:p>
          <a:p>
            <a:r>
              <a:rPr lang="en-US" dirty="0"/>
              <a:t>These experiences disrupt how the brain and body handle stress — making everyday life feel like survival.</a:t>
            </a:r>
          </a:p>
          <a:p>
            <a:r>
              <a:rPr lang="en-US" dirty="0"/>
              <a:t>When we talk about mothers in recovery, we are often talking about women with high ACE scores — who were not protected when they needed it most.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3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Nationally, substance use is cited in </a:t>
            </a:r>
            <a:r>
              <a:rPr lang="en-US" b="1" dirty="0"/>
              <a:t>more than 70% of child welfare cases</a:t>
            </a:r>
            <a:r>
              <a:rPr lang="en-US" dirty="0"/>
              <a:t> involving infants. In some states, that number exceeds 80%.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5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One-third of pregnant women with opioid use disorder report ≥4 ACEs (McKelvey et al., 2020)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Reference: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McKelvey, L. M., et al. (2020).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 Abuse &amp; Neglect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104, 104492.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6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Mothers who lose custody are 3-5x more likely to relapse with substance use within 90 days (Werbel, 2016)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/>
              <a:t>Reference:</a:t>
            </a:r>
            <a:r>
              <a:rPr lang="en-US" b="0" i="0" baseline="0" dirty="0"/>
              <a:t> Kenny, K. S., et al. (2015). </a:t>
            </a:r>
            <a:r>
              <a:rPr lang="en-US" b="0" i="1" baseline="0" dirty="0"/>
              <a:t>Qualitative Health Research</a:t>
            </a:r>
            <a:r>
              <a:rPr lang="en-US" b="0" i="0" baseline="0" dirty="0"/>
              <a:t>, 25(9), 1272–1284.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Reference: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Werbel, C. (2016).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Journal of Social Work Practice in the Addictions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16(4), 418–441.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0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once had a colleague say to me, “If you’re only going to protect the mother, then I’ll have to protect the baby.”</a:t>
            </a:r>
            <a:br>
              <a:rPr lang="en-US" dirty="0"/>
            </a:br>
            <a:r>
              <a:rPr lang="en-US" dirty="0"/>
              <a:t>It was a powerful moment—and a painful one—because it revealed just how deeply stigma can cloud our thinking.</a:t>
            </a:r>
          </a:p>
          <a:p>
            <a:r>
              <a:rPr lang="en-US" dirty="0"/>
              <a:t>What she didn’t see was that when we support a mother’s healing, we’re not choosing her </a:t>
            </a:r>
            <a:r>
              <a:rPr lang="en-US" i="1" dirty="0"/>
              <a:t>over</a:t>
            </a:r>
            <a:r>
              <a:rPr lang="en-US" dirty="0"/>
              <a:t> the baby—we're protecting them </a:t>
            </a:r>
            <a:r>
              <a:rPr lang="en-US" i="1" dirty="0"/>
              <a:t>both</a:t>
            </a:r>
            <a:r>
              <a:rPr lang="en-US" dirty="0"/>
              <a:t>. Healing the mother reduces long-term risk for the child, lowers the chances of future trauma, and strengthens the entire family.</a:t>
            </a:r>
          </a:p>
          <a:p>
            <a:r>
              <a:rPr lang="en-US" dirty="0"/>
              <a:t>Helping moms recover means lowering ACE scores for the next generation. It means breaking cycles. It means a safer, more stable environment for children.</a:t>
            </a:r>
          </a:p>
          <a:p>
            <a:r>
              <a:rPr lang="en-US" dirty="0"/>
              <a:t>Of course we must always keep children safe from harm. But by walking alongside their mothers, by being part of their healing—not their punishment—we create a healthier world for both mother and baby.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120E-D8D4-4AFA-B0E2-7989D1701D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4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6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D1035F-A14F-4F81-AC61-2AF512D7F8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67715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05B43-D8B3-4B3A-93E9-5A84CF7F3D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6042" y="1550988"/>
            <a:ext cx="3284832" cy="2387600"/>
          </a:xfrm>
          <a:prstGeom prst="rect">
            <a:avLst/>
          </a:prstGeom>
        </p:spPr>
        <p:txBody>
          <a:bodyPr anchor="b"/>
          <a:lstStyle>
            <a:lvl1pPr algn="l">
              <a:defRPr sz="5000" cap="all" spc="200" baseline="0">
                <a:solidFill>
                  <a:schemeClr val="accent6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2A661-E12F-4DA4-89DE-F2048B1B43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36042" y="4057095"/>
            <a:ext cx="3284832" cy="15531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spc="100" baseline="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4D5FB-99FD-4266-B81F-46B037643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4175" y="4241283"/>
            <a:ext cx="10537825" cy="261671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50000"/>
              </a:lnSpc>
              <a:spcBef>
                <a:spcPts val="0"/>
              </a:spcBef>
              <a:buNone/>
              <a:defRPr sz="45000" baseline="0">
                <a:solidFill>
                  <a:schemeClr val="bg1">
                    <a:alpha val="8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pPr lvl="0"/>
            <a:r>
              <a:rPr lang="en-US" dirty="0"/>
              <a:t>Pitch</a:t>
            </a:r>
          </a:p>
        </p:txBody>
      </p:sp>
    </p:spTree>
    <p:extLst>
      <p:ext uri="{BB962C8B-B14F-4D97-AF65-F5344CB8AC3E}">
        <p14:creationId xmlns:p14="http://schemas.microsoft.com/office/powerpoint/2010/main" val="337734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927B5-CD76-4CF2-9218-21B4ABE3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E09AE-94B2-4BFF-BDCE-0B4930D6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B683-0E38-45C3-A062-8642CC4C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A9F833-D729-4A7C-AE1F-BAAF1214BA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28271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914E175-8C78-40BB-9962-8A85F2F0E4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753993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3F63585-E36E-41A6-95F2-CD2BE2D655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4428271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0FF23F7-3892-471E-AFA1-0D8BE8F43F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4753993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4D6B59F-6577-4B1E-B7F8-134B42084E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4428271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A963ED-FD03-4AAC-B023-59B209A5EB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4753993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ED9778-7DC1-4EFA-92B5-2B9F0740F5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9604" y="724868"/>
            <a:ext cx="6212793" cy="639955"/>
          </a:xfrm>
          <a:prstGeom prst="rect">
            <a:avLst/>
          </a:prstGeom>
        </p:spPr>
        <p:txBody>
          <a:bodyPr anchor="ctr"/>
          <a:lstStyle>
            <a:lvl1pPr algn="ct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1777D6D-27DD-4DA3-8C4C-B8F9BA9B18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90331" y="2383034"/>
            <a:ext cx="1837944" cy="1837944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$3b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B99795F1-D282-42EE-BFEC-2F47E8BE5D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8559" y="2383034"/>
            <a:ext cx="1837944" cy="183794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$2b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7EDCD32-FC44-473D-A0D4-F71DAF5728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66788" y="2383034"/>
            <a:ext cx="1837944" cy="1837944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$1b</a:t>
            </a:r>
          </a:p>
        </p:txBody>
      </p:sp>
    </p:spTree>
    <p:extLst>
      <p:ext uri="{BB962C8B-B14F-4D97-AF65-F5344CB8AC3E}">
        <p14:creationId xmlns:p14="http://schemas.microsoft.com/office/powerpoint/2010/main" val="86504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332B195-6B28-453B-8483-E18845F54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281" y="0"/>
            <a:ext cx="12196282" cy="24429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0B36DB2-10C9-40E1-A939-F9F3E99AA9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316523" y="104279"/>
            <a:ext cx="12508523" cy="267923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40000"/>
              </a:lnSpc>
              <a:spcBef>
                <a:spcPts val="0"/>
              </a:spcBef>
              <a:buNone/>
              <a:defRPr sz="50000" baseline="0">
                <a:solidFill>
                  <a:schemeClr val="bg1">
                    <a:alpha val="20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r>
              <a:rPr lang="en-US" dirty="0"/>
              <a:t>Comp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34CA5-4FBD-4728-A5D5-B55A51F3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12970-8175-4B63-9ABC-FF21E5FB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FFB0-6DFB-4547-AB5E-A22910F4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15B0B7-1296-4FBF-8D28-A0D2821763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728" y="2679238"/>
            <a:ext cx="4386945" cy="545148"/>
          </a:xfrm>
          <a:prstGeom prst="rect">
            <a:avLst/>
          </a:prstGeom>
        </p:spPr>
        <p:txBody>
          <a:bodyPr anchor="b"/>
          <a:lstStyle>
            <a:lvl1pPr algn="l">
              <a:defRPr sz="22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1958F62-D93E-4433-9FC8-4CFA9792B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728" y="4085594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D482AA-5393-4260-A25C-77242CC398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706090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434F13-1C2F-416A-A9F8-479D11410B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4085594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C8B7634-CFB8-480E-9065-D580A1801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706090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971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33EF2-C2C4-4062-9D92-0FB27729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3FBE5-A165-4D71-A770-FE4E13B1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91C94-93DA-4850-9EE8-968DAF89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9C019F9-A0CC-42FD-9A58-9A76FBC647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6499" y="1425477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F0A1D53-A949-49E7-820F-D18CEC7EA7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6499" y="5294320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C5403F6-AE51-438F-AF93-56FA7D2A56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40311" y="3354359"/>
            <a:ext cx="1380681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494832D-1AEB-4A7B-8BC3-8AC645057F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43347" y="2194947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DED817B-58D3-4713-A66F-2E4CF578D5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9839" y="4307664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FE5CBC-B2B8-45FE-986C-504C397B9E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2362" y="4439394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E71774F-D73F-4B7F-9152-95EC3F36DD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8712" y="4008089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154305F-5D9B-4B4A-9F2B-6FBECE7371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3692" y="3354359"/>
            <a:ext cx="1209143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5FED44-231C-4E53-B41C-81293135ACB1}"/>
              </a:ext>
            </a:extLst>
          </p:cNvPr>
          <p:cNvCxnSpPr>
            <a:cxnSpLocks/>
          </p:cNvCxnSpPr>
          <p:nvPr userDrawn="1"/>
        </p:nvCxnSpPr>
        <p:spPr>
          <a:xfrm>
            <a:off x="4756662" y="360037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105B5D-04B2-4415-A88E-6BE695BAD6D0}"/>
              </a:ext>
            </a:extLst>
          </p:cNvPr>
          <p:cNvCxnSpPr>
            <a:cxnSpLocks/>
          </p:cNvCxnSpPr>
          <p:nvPr userDrawn="1"/>
        </p:nvCxnSpPr>
        <p:spPr>
          <a:xfrm flipV="1">
            <a:off x="7089982" y="191750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8F362A87-DBB9-4FFD-9F42-9D6D5AD35E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2879" y="1954712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6713B5A-6FE2-4827-A18D-2F81B40F0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59355" y="4708093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B665ABC-CB0A-4595-8165-3205CED4D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040" y="722218"/>
            <a:ext cx="4386945" cy="639955"/>
          </a:xfrm>
          <a:prstGeom prst="rect">
            <a:avLst/>
          </a:prstGeom>
        </p:spPr>
        <p:txBody>
          <a:bodyPr anchor="ctr"/>
          <a:lstStyle>
            <a:lvl1pPr algn="l">
              <a:defRPr sz="22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9476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9839D-FDC1-4EDF-9E51-F73351AB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B182A-200F-405E-B287-2F7A7F92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8CEAE-624C-4615-8252-893F3A0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AE4140-1E60-4ABF-8C5B-6AA249168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9603" y="727515"/>
            <a:ext cx="6212793" cy="639955"/>
          </a:xfrm>
          <a:prstGeom prst="rect">
            <a:avLst/>
          </a:prstGeom>
        </p:spPr>
        <p:txBody>
          <a:bodyPr anchor="ctr"/>
          <a:lstStyle>
            <a:lvl1pPr algn="ctr">
              <a:defRPr sz="22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62056E9-39CD-4DAA-AF46-D107C1680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0446" y="4192395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9F4B0E4-0A8E-4F79-B6E9-9015E62C2C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09724" y="4192396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128A45A-DF71-4640-A1BF-8F1866D09C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3400" y="4192395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63BCEA8-1DF2-474C-A867-36E22D2F61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89603" y="1124727"/>
            <a:ext cx="6212793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F23D9F0-2D86-4938-96EE-A32A42E6DB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06278" y="2482446"/>
            <a:ext cx="1581912" cy="1581912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54C8C8A-D882-4AB4-BD1F-8D2E1EF0A8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26320" y="2482446"/>
            <a:ext cx="1581912" cy="1581912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8F571DC-88C7-42E3-8699-F9C41BE82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69996" y="2482446"/>
            <a:ext cx="1581912" cy="158191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48522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48AB2-7C16-4B56-A53A-93B714BC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B994E-24A9-40A8-93EB-5515D89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F8D0D-83A0-4570-97D9-255518FC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591A4D-603C-42D9-AA8F-07BD22871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939" y="725448"/>
            <a:ext cx="5870122" cy="639955"/>
          </a:xfrm>
          <a:prstGeom prst="rect">
            <a:avLst/>
          </a:prstGeom>
        </p:spPr>
        <p:txBody>
          <a:bodyPr anchor="ctr"/>
          <a:lstStyle>
            <a:lvl1pPr algn="ct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B9A868-1432-40BF-A3DF-CB2F954298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4141" y="2326023"/>
            <a:ext cx="4998576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772DEF8-21EE-47DD-AE5F-1EC03FDCF7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326023"/>
            <a:ext cx="5007023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BC31E94F-1411-4EA2-8AB2-A76E9A5783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0940" y="1113029"/>
            <a:ext cx="5870121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F0062E6-1EBE-4CBF-B0D1-4737DBF54008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06949" y="2925763"/>
            <a:ext cx="5010912" cy="2651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0E683F27-7485-420D-A15D-93A48B8CFD27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261805" y="2874716"/>
            <a:ext cx="5010912" cy="2651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5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6C305-4C96-4875-9AEF-C88E3E62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FF3E7-19BF-4E1B-86A9-BB3CBD89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D6203-1BDD-481A-8B5A-0CE7676C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458F71-90A6-4816-BD12-E5F24297E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040" y="724868"/>
            <a:ext cx="4386945" cy="639955"/>
          </a:xfrm>
          <a:prstGeom prst="rect">
            <a:avLst/>
          </a:prstGeom>
        </p:spPr>
        <p:txBody>
          <a:bodyPr anchor="ctr"/>
          <a:lstStyle>
            <a:lvl1pPr algn="l">
              <a:defRPr sz="22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5C6C0E-E988-4670-AC4F-46DF25AB1A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2793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08F3328-96B5-4F00-9D88-C2B1CFB100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2793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F2A90E7-217C-439F-A3C7-41589A223F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0365" y="3027930"/>
            <a:ext cx="615309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553117D-AEE8-4CDA-9B76-4465B03947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2793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768892F-3B07-49B8-B76F-DA245223D2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2793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5C805EDD-6FC0-466B-B5E2-AA7150A858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2793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9D2E9DFD-B289-41E0-A706-0DF99250C3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2793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9CFE769-E334-4852-98D4-D2686E7A17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7978" y="302793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656E6239-48C4-41A4-9AA4-44A85F3A09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2793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677AF2E7-6E1A-4486-9E9C-831E8AA4E3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2793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4CB8F8F-95F4-4C90-B6B0-E05E3FD390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46420" y="302793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4D4CBEB-ED3F-458B-89D4-BF7B87EEA7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2793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D178BD8-37BB-4369-9089-458E4AFC02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EB35E26F-6E4D-49E5-8B52-C3DFC5DAED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57091E21-E4FD-4EFC-A957-BC31C0E5E0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30365" y="4871997"/>
            <a:ext cx="615309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3BD433F-C233-4D3A-A836-157F6D8E78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A047DD8B-C64B-4EEF-A394-1EF5D78C91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9F7A3216-3089-45BC-B307-8D5B15FE5D0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4C055EF-54DF-4BA1-A25C-B1010981E7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6C13F5D-6794-400F-906D-2D40EEEC34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77978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45714E98-02E2-48DF-9367-87F55E4FB6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C13007C-3478-4694-B3D7-8AE2F4C80D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0F8E2313-703C-4CF3-9F33-F2FA123ED3B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6420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1BB185B-EE3A-4221-9885-0A23F6BB9B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ABA1EBA0-06C6-4473-9072-0B46D901EEE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1846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E3E7422E-C8DE-4304-BC2C-D7A9200338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4990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E5B67A4A-03EA-4C59-B052-C3AC862491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5831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386D9727-6EAF-44BD-B5BB-FF9FB2E38F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5831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8ED3541C-CC4E-4C36-9758-9D66DDE2BA3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5831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5C4B9123-0034-44EB-AE51-BE0E95C36F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F6EBC080-B92D-4FC1-91BB-CBB7312590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45A0B38A-6949-43DC-8059-9B50415B16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842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6878F0-817D-4F26-8B43-746016119A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661647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4271A-ED63-46FF-9282-ECA9140C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05D42-821E-4E1A-ACD8-5D4B39CF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47555-EEE6-41B1-9AA5-E70CA2B6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D863BC-52D6-4182-94E2-EA35621A8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0889" y="729426"/>
            <a:ext cx="5903262" cy="635397"/>
          </a:xfrm>
          <a:prstGeom prst="rect">
            <a:avLst/>
          </a:prstGeom>
        </p:spPr>
        <p:txBody>
          <a:bodyPr anchor="ctr"/>
          <a:lstStyle>
            <a:lvl1pPr algn="l">
              <a:defRPr sz="2200" cap="all" spc="200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792BF5-C216-472F-93C8-9E12D88E6B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0988" y="1625600"/>
            <a:ext cx="5903912" cy="4429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57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4-Up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1C49FEB-B8EF-4D85-AF1E-FF1A08DED4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" y="1"/>
            <a:ext cx="12192000" cy="25146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35000"/>
              </a:lnSpc>
              <a:spcBef>
                <a:spcPts val="0"/>
              </a:spcBef>
              <a:buNone/>
              <a:defRPr sz="50000" baseline="0">
                <a:solidFill>
                  <a:schemeClr val="bg1">
                    <a:alpha val="5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1E4D1-453A-486C-AC10-C4202460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6862B-8836-4F15-B05B-24B5EFFD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95F47-BBF4-4271-B6F5-E9C3507A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6E153E-70D2-4FA6-AE08-1FF5408973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3903" y="1655011"/>
            <a:ext cx="6324194" cy="639955"/>
          </a:xfrm>
          <a:prstGeom prst="rect">
            <a:avLst/>
          </a:prstGeom>
        </p:spPr>
        <p:txBody>
          <a:bodyPr anchor="ctr"/>
          <a:lstStyle>
            <a:lvl1pPr algn="ct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C04EBE4-2F20-469F-8A53-9BEC2E3782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44345" y="2757949"/>
            <a:ext cx="1451493" cy="14622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4BA6AEB-B1AF-4446-A7B4-97B679BC9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655" y="4463647"/>
            <a:ext cx="2330873" cy="442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462D3F-0728-4C38-B170-389153ED5A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4655" y="4779469"/>
            <a:ext cx="2330873" cy="44229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E3EC61F-D3A5-4658-8BA3-A91338AF2F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33091" y="2757949"/>
            <a:ext cx="1451493" cy="14622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DB9F756-6446-412A-9650-AAB15FCA362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21836" y="2757949"/>
            <a:ext cx="1451493" cy="14622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82166CD-0B9A-4F3F-9C64-C140FABE85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10582" y="2757949"/>
            <a:ext cx="1451493" cy="14622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0DF12CD-BCB4-467F-B7E3-499EC97EF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93400" y="4463647"/>
            <a:ext cx="2330874" cy="442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A467C8A-05E4-4C98-85BA-9199B1C1E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93400" y="4779469"/>
            <a:ext cx="2330874" cy="44229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058072E-F9B0-4371-960E-E67B496E30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2145" y="4463647"/>
            <a:ext cx="2330875" cy="442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A657816-CBF3-4FE7-86AD-21BF42DD15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145" y="4779469"/>
            <a:ext cx="2330875" cy="44229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886C1499-EEAF-4BF5-99C2-BE435BED3F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70891" y="4463647"/>
            <a:ext cx="2330875" cy="442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8984A54-7368-4F62-B02D-6A06236600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70891" y="4779469"/>
            <a:ext cx="2330875" cy="44229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3962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8-Up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F087D-92DE-4035-8192-586AF5C8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928F3-1B10-463F-9157-B6A079A7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BA99F-4B60-460A-B00E-4D0B0DDD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5A869ECF-2DFC-48EE-97D9-84DCD25E54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79488" y="1979244"/>
            <a:ext cx="1097876" cy="109787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56C8A56-CD27-4C90-94A0-6C6EE02744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5529" y="3495484"/>
            <a:ext cx="2085792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2104C50-BDDE-4917-8F64-30BB543A73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59819" y="3269516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6490CE7-7241-4A9F-9A19-0D1533BA52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59818" y="3495484"/>
            <a:ext cx="2085793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2C7036D-56D2-4D6E-8F25-344484C61A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4108" y="3269684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20E5CE0-16E9-48C3-AEAE-C29C2448D7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4107" y="3495484"/>
            <a:ext cx="2085791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2463BC-AC80-43A6-8BB3-50F5A28E80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08394" y="3269516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CF5287C-0936-4244-B1EE-226996FEC9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8391" y="3495484"/>
            <a:ext cx="2085791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0E59778-6A5E-4CAE-8EB2-BBEBB43F6D4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5530" y="3269516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393D72E6-E684-4731-B139-4BA8111999D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85442" y="5546241"/>
            <a:ext cx="2085792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17AF8A36-96BD-4383-BD10-0AF6C3CAA21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59819" y="532027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F26B5D3A-6C13-4204-9756-1BCA5AE8D12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859730" y="5546241"/>
            <a:ext cx="2085793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80D112F0-B8AB-4FA9-B732-BE08CD1234D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34108" y="5320441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4784D9A7-36A5-4F3B-AA7B-CB5E2D65594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34063" y="5546241"/>
            <a:ext cx="2085791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D7A99E46-923F-4364-BF2F-FBB534A106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608394" y="532027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506EFF4D-3C39-4F6E-A14E-EFF1C741CCC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608391" y="5546241"/>
            <a:ext cx="2085791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0C5A43DB-AE3F-48FC-B6D4-8879D4CDADB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85530" y="532027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BF616705-4A53-4806-B16C-BA39A5A02D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353776" y="1979244"/>
            <a:ext cx="1097876" cy="109787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12C5AB77-7FB0-4FE2-A742-FA3672277633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728064" y="1979244"/>
            <a:ext cx="1097876" cy="109787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8A37ED26-A40F-40E4-9FB0-0F305BCB23F4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102352" y="1979244"/>
            <a:ext cx="1097876" cy="109787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B6231166-8699-4C7F-8542-01C947970C37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1979488" y="4028080"/>
            <a:ext cx="1097876" cy="109787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C8BBF1DC-9382-4EDC-8A43-26FBDBA89C72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53776" y="4028080"/>
            <a:ext cx="1097876" cy="109787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3" name="Picture Placeholder 9">
            <a:extLst>
              <a:ext uri="{FF2B5EF4-FFF2-40B4-BE49-F238E27FC236}">
                <a16:creationId xmlns:a16="http://schemas.microsoft.com/office/drawing/2014/main" id="{E1600B1D-A51F-4CD2-B131-483A6088B903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728064" y="4028080"/>
            <a:ext cx="1097876" cy="109787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C6C004ED-2B06-4144-9164-96A4CDC0539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102352" y="4028080"/>
            <a:ext cx="1097876" cy="109787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002D7BD-981B-493B-A5A0-DA83B65931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3903" y="724868"/>
            <a:ext cx="6324194" cy="639955"/>
          </a:xfrm>
          <a:prstGeom prst="rect">
            <a:avLst/>
          </a:prstGeom>
        </p:spPr>
        <p:txBody>
          <a:bodyPr anchor="ctr"/>
          <a:lstStyle>
            <a:lvl1pPr algn="ct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6974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6A6C4-760E-4DFC-9166-0346E320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830E9-38B9-41B2-9047-8F900363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897FB-ACEE-45BF-9704-D517B9B9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61A60D-EA13-4C4C-9816-85480A2E2A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3903" y="724868"/>
            <a:ext cx="6324194" cy="639955"/>
          </a:xfrm>
          <a:prstGeom prst="rect">
            <a:avLst/>
          </a:prstGeom>
        </p:spPr>
        <p:txBody>
          <a:bodyPr anchor="ctr"/>
          <a:lstStyle>
            <a:lvl1pPr algn="ct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C424B8B-6301-4675-9015-050DF1DF91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511" y="405964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4297A50-8392-4EB9-9BF6-451C4B997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511" y="465139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1B3A901-BBC6-44D9-9C97-6CFD76C17C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4039" y="405964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C60306D6-8D77-403B-B3D3-93E771A63E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4039" y="465139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156D61BA-EB24-4A41-8CAD-DF8D3ACF23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7567" y="405964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7D92CD70-81FF-405A-B419-FCACE6F2F9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7567" y="465139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F7A98D9-A50A-41D8-BD51-327D4B647F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51094" y="405964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D4953C5-A270-4C37-B878-3D3E51E01A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1094" y="465139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B419FAA5-674D-4D1B-B6F0-7F6B786D9D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5758" y="239917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defRPr sz="2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301E9A5-7F5A-49AF-A4F3-EA73CC5590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52814" y="239917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1000"/>
              </a:spcBef>
              <a:buNone/>
              <a:defRPr sz="2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4658DCD-8753-4536-A41F-2975ECE9D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6341" y="239917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1000"/>
              </a:spcBef>
              <a:buNone/>
              <a:defRPr sz="2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708ADA9-A84B-4176-A4A4-3BEEB2F71F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9286" y="239917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1000"/>
              </a:spcBef>
              <a:buNone/>
              <a:defRPr sz="2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92757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265C839-12C3-47EF-9941-39B43796B3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1215" y="0"/>
            <a:ext cx="683078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6AB2BC9-972D-4B30-981B-BAD528A7F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02437"/>
            <a:ext cx="12186555" cy="285556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50000"/>
              </a:lnSpc>
              <a:spcBef>
                <a:spcPts val="0"/>
              </a:spcBef>
              <a:buNone/>
              <a:defRPr sz="50000" baseline="0">
                <a:solidFill>
                  <a:schemeClr val="bg1">
                    <a:alpha val="8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pPr lvl="0"/>
            <a:r>
              <a:rPr lang="en-US" dirty="0"/>
              <a:t>About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F2E92-C9AF-47A3-84EF-181F642A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F2C06-CE94-4D97-A7F5-08D8D7BF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CA9D-6428-41AF-B478-FB553C04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14FDE4-5230-4BC7-8C8A-024BF947CD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901598"/>
            <a:ext cx="3684814" cy="336548"/>
          </a:xfrm>
          <a:prstGeom prst="rect">
            <a:avLst/>
          </a:prstGeom>
        </p:spPr>
        <p:txBody>
          <a:bodyPr anchor="b"/>
          <a:lstStyle>
            <a:lvl1pPr algn="l">
              <a:defRPr sz="2200" cap="all" spc="200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062B64-8BE7-421C-8F8F-F0CEEB1C5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1454764"/>
            <a:ext cx="3684814" cy="28015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A8088E-EE7F-4006-9745-8926E1ABB691}"/>
              </a:ext>
            </a:extLst>
          </p:cNvPr>
          <p:cNvCxnSpPr>
            <a:cxnSpLocks/>
          </p:cNvCxnSpPr>
          <p:nvPr userDrawn="1"/>
        </p:nvCxnSpPr>
        <p:spPr>
          <a:xfrm>
            <a:off x="587189" y="0"/>
            <a:ext cx="0" cy="304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50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FD50E8B-97D3-485C-9645-AACC303DDF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281" y="-1"/>
            <a:ext cx="12196282" cy="29173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211F90-6E18-443B-BDFF-5A72A79502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006735"/>
            <a:ext cx="12192000" cy="285126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50000"/>
              </a:lnSpc>
              <a:spcBef>
                <a:spcPts val="0"/>
              </a:spcBef>
              <a:buNone/>
              <a:defRPr sz="50000" baseline="0">
                <a:solidFill>
                  <a:schemeClr val="bg1">
                    <a:alpha val="5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r>
              <a:rPr lang="en-US" dirty="0"/>
              <a:t>Sum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2CC2F-A541-4A4B-985A-73901B9F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D1C2B-CD69-4515-87A0-866E32DC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4DBC1-4594-4961-A9D3-27E0113B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5AE508-339B-4118-9121-4A160D09F2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122721"/>
            <a:ext cx="2895600" cy="1111250"/>
          </a:xfrm>
          <a:prstGeom prst="rect">
            <a:avLst/>
          </a:prstGeom>
        </p:spPr>
        <p:txBody>
          <a:bodyPr anchor="ctr"/>
          <a:lstStyle>
            <a:lvl1pPr algn="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A3F931-4B84-489F-8B0A-7FEF462532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2514" y="3833158"/>
            <a:ext cx="7021287" cy="169037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919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1D6F08F-239E-4E92-B5E7-36638ED465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67715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D0F4F-65EB-4DC2-B7AD-AD23E6DB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F9EC8-F9C6-4CE1-91F5-A956792C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15685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21C21-E285-4AF2-9E8D-243F4CBC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201BA1-98C5-4728-9204-5B3A2F7B03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87939" y="1638359"/>
            <a:ext cx="3058885" cy="1111250"/>
          </a:xfrm>
          <a:prstGeom prst="rect">
            <a:avLst/>
          </a:prstGeom>
        </p:spPr>
        <p:txBody>
          <a:bodyPr anchor="b"/>
          <a:lstStyle>
            <a:lvl1pPr algn="l">
              <a:defRPr sz="2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5C106A2-F65A-4519-B7A6-CB7477C684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9" y="3135086"/>
            <a:ext cx="3058885" cy="23884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7A08CD-CF6C-4ABF-B086-481F36611730}"/>
              </a:ext>
            </a:extLst>
          </p:cNvPr>
          <p:cNvCxnSpPr>
            <a:cxnSpLocks/>
          </p:cNvCxnSpPr>
          <p:nvPr userDrawn="1"/>
        </p:nvCxnSpPr>
        <p:spPr>
          <a:xfrm>
            <a:off x="8130026" y="0"/>
            <a:ext cx="0" cy="457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4AB2649-B78D-4A9D-9F1D-F447A521EE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735" y="4698088"/>
            <a:ext cx="11996058" cy="205918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37000"/>
              </a:lnSpc>
              <a:spcBef>
                <a:spcPts val="0"/>
              </a:spcBef>
              <a:buNone/>
              <a:defRPr sz="50000" baseline="0">
                <a:solidFill>
                  <a:schemeClr val="accent6">
                    <a:lumMod val="10000"/>
                    <a:lumOff val="90000"/>
                    <a:alpha val="25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r>
              <a:rPr lang="en-US" dirty="0"/>
              <a:t>Than</a:t>
            </a:r>
          </a:p>
        </p:txBody>
      </p:sp>
    </p:spTree>
    <p:extLst>
      <p:ext uri="{BB962C8B-B14F-4D97-AF65-F5344CB8AC3E}">
        <p14:creationId xmlns:p14="http://schemas.microsoft.com/office/powerpoint/2010/main" val="2382968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F2E0-2D83-46E3-9C56-51F760BC9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3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40C-ACF6-424C-8E08-F7F3AABA50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7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0" y="347959"/>
            <a:ext cx="12192000" cy="1069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6324602"/>
            <a:ext cx="12192000" cy="533401"/>
          </a:xfrm>
          <a:prstGeom prst="rect">
            <a:avLst/>
          </a:prstGeom>
        </p:spPr>
        <p:txBody>
          <a:bodyPr lIns="137160" tIns="137160" rIns="137160" bIns="137160" anchor="b">
            <a:normAutofit/>
          </a:bodyPr>
          <a:lstStyle>
            <a:lvl1pPr marL="0" indent="0">
              <a:spcBef>
                <a:spcPts val="267"/>
              </a:spcBef>
              <a:buSzTx/>
              <a:buFontTx/>
              <a:buNone/>
              <a:defRPr sz="1333" b="1"/>
            </a:lvl1pPr>
            <a:lvl2pPr marL="0" indent="0">
              <a:spcBef>
                <a:spcPts val="267"/>
              </a:spcBef>
              <a:buSzTx/>
              <a:buFontTx/>
              <a:buNone/>
              <a:defRPr sz="1333" b="1"/>
            </a:lvl2pPr>
            <a:lvl3pPr marL="0" indent="0">
              <a:spcBef>
                <a:spcPts val="267"/>
              </a:spcBef>
              <a:buSzTx/>
              <a:buFontTx/>
              <a:buNone/>
              <a:defRPr sz="1333" b="1"/>
            </a:lvl3pPr>
            <a:lvl4pPr marL="0" indent="0">
              <a:spcBef>
                <a:spcPts val="267"/>
              </a:spcBef>
              <a:buSzTx/>
              <a:buFontTx/>
              <a:buNone/>
              <a:defRPr sz="1333" b="1"/>
            </a:lvl4pPr>
            <a:lvl5pPr marL="0" indent="0">
              <a:spcBef>
                <a:spcPts val="267"/>
              </a:spcBef>
              <a:buSzTx/>
              <a:buFontTx/>
              <a:buNone/>
              <a:defRPr sz="1333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0977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D34C3A-6235-4BB3-A283-CAE0A33D3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386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EDE6B-5E65-4F08-A24A-A9EC9067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74259-E892-4133-9796-2A1A30CF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2A321-B440-475F-8F1F-B5B3B697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1A311C-7C5B-4A6A-9430-1FDF9E65E2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6050" y="2149803"/>
            <a:ext cx="2383973" cy="15831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294BC1C-A5F3-4428-A88F-0029F652AE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6050" y="1783378"/>
            <a:ext cx="2383973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1A93ECB-2477-4750-92EB-808431F558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4192" y="2149803"/>
            <a:ext cx="2383972" cy="1549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B981D60-5094-418F-8053-F9AC3EE2F6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192" y="1783378"/>
            <a:ext cx="2383972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D4577FD4-018C-4FC5-8B3C-5F10F8D1D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6050" y="4414557"/>
            <a:ext cx="2383973" cy="1549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7BB952E-0716-4503-B1A2-C64348D4C6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6050" y="4048132"/>
            <a:ext cx="2383973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31F6468A-E1B5-499E-BE6D-B6B35AB5C0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192" y="4414557"/>
            <a:ext cx="2383972" cy="1549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A73001-AEEA-4FA6-BD1D-2FB7F79AB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192" y="4048132"/>
            <a:ext cx="2383972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kern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7D1EE2B-BA7E-4102-A1AB-D36A04A327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6051" y="893523"/>
            <a:ext cx="5094517" cy="296198"/>
          </a:xfrm>
          <a:prstGeom prst="rect">
            <a:avLst/>
          </a:prstGeom>
        </p:spPr>
        <p:txBody>
          <a:bodyPr anchor="ctr"/>
          <a:lstStyle>
            <a:lvl1pPr algn="l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84447B14-E16C-4164-8093-80762E5341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92333" y="2149803"/>
            <a:ext cx="2383972" cy="1549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ADD1433-3072-4EBB-9720-0F0DB8DE2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92333" y="1783378"/>
            <a:ext cx="2383972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5726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BEAA80F-F328-4E79-9BF7-351D45B7B7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9788" y="1449390"/>
            <a:ext cx="15294428" cy="30765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40000"/>
              </a:lnSpc>
              <a:spcBef>
                <a:spcPts val="0"/>
              </a:spcBef>
              <a:buNone/>
              <a:defRPr sz="50000" baseline="0">
                <a:solidFill>
                  <a:schemeClr val="bg1">
                    <a:alpha val="5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422C-C630-4C48-A1BD-5097502A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F124C-643E-4BA6-9FF7-DFF06D9A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ACCC8-5EF3-4F6A-B7EC-5208088F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665EC-5C19-4FBE-8A06-0D1AA7483E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0714" y="1863161"/>
            <a:ext cx="9993085" cy="892630"/>
          </a:xfrm>
          <a:prstGeom prst="rect">
            <a:avLst/>
          </a:prstGeom>
        </p:spPr>
        <p:txBody>
          <a:bodyPr anchor="ctr"/>
          <a:lstStyle>
            <a:lvl1pPr algn="ct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9BE564-7E4F-4A70-9321-1F1BB911BA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7573" y="3751002"/>
            <a:ext cx="2383973" cy="15831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21488E-83E5-4683-8C32-9E4E97E57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573" y="3384577"/>
            <a:ext cx="2383973" cy="4643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EE872B-A4DD-4519-AFD8-36F6339BA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4316" y="3751002"/>
            <a:ext cx="2383972" cy="15499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577DCED-2EF9-4095-B443-E1D09F96DE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4316" y="3384577"/>
            <a:ext cx="2383972" cy="4643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0638478C-F9BC-4D44-96AB-486806CC9C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057" y="3751002"/>
            <a:ext cx="2383973" cy="15499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CA913FF-6AA8-4452-95D6-DAE89F1071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1057" y="3384577"/>
            <a:ext cx="2383973" cy="4643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513D6F39-D316-4BC6-872C-70B2AEABF2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67800" y="3751002"/>
            <a:ext cx="2383972" cy="15499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812D9D34-44F4-4272-B889-6A16352E6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7800" y="3384577"/>
            <a:ext cx="2383972" cy="4643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kern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2923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E652442-8170-498C-A898-AF94B2DD11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62439" y="0"/>
            <a:ext cx="532882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70AEB0-C94B-4451-9167-6BD905C0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ADD39-75F0-48ED-9F83-73018639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6418F-6895-486C-A333-AE3A509B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FEC7295-AA7A-4373-AFCC-01672D7926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54063"/>
            <a:ext cx="2383973" cy="14529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98ED1F4-A00A-4498-9EE6-005CF2D8F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87638"/>
            <a:ext cx="2383973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CF8F506C-096D-434B-8C0A-B784CA4AC7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8746" y="2154063"/>
            <a:ext cx="2383972" cy="14224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C47ED6-4130-40E7-8FC9-D611942ACA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48746" y="1787638"/>
            <a:ext cx="2383972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ED4BD005-97C0-42DC-8C08-6B9F4DB001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415035"/>
            <a:ext cx="2383973" cy="13326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6E60615-9B40-4EAF-87C7-81C56B101A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048610"/>
            <a:ext cx="2383973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A88908D1-7E92-448F-A890-1C2E229F6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8746" y="4415035"/>
            <a:ext cx="2383972" cy="13326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BD5AD54-7BC4-4C94-BE3A-18B3144A2B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8746" y="4048610"/>
            <a:ext cx="2383972" cy="464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kern="1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3673029-D2A1-4074-ACCA-13D6DE34D6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93045"/>
            <a:ext cx="5094517" cy="296676"/>
          </a:xfrm>
          <a:prstGeom prst="rect">
            <a:avLst/>
          </a:prstGeom>
        </p:spPr>
        <p:txBody>
          <a:bodyPr anchor="ctr"/>
          <a:lstStyle>
            <a:lvl1pPr algn="l">
              <a:defRPr sz="2200" cap="all" spc="200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26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0E9FD2F-C591-4424-9786-FC0584ED99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281" y="3429000"/>
            <a:ext cx="12196282" cy="34290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A582BA-E159-4C50-B38C-77C5DBB401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-2355262"/>
            <a:ext cx="11353799" cy="555158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1500"/>
              </a:spcBef>
              <a:buNone/>
              <a:defRPr sz="50000" baseline="0">
                <a:solidFill>
                  <a:schemeClr val="bg1">
                    <a:alpha val="5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3B677-4EE8-4758-B5E7-E0E64796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8A148-5926-44EC-857E-A52EE5AB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CD214-48A4-4D6C-9016-FDB6AD88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55EB74-3BFE-4C75-92A7-86B8A0870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27508"/>
            <a:ext cx="10515600" cy="639955"/>
          </a:xfrm>
          <a:prstGeom prst="rect">
            <a:avLst/>
          </a:prstGeom>
        </p:spPr>
        <p:txBody>
          <a:bodyPr anchor="ctr"/>
          <a:lstStyle>
            <a:lvl1pPr algn="ct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EBA1834-F4E8-4C34-9017-E3D85F613D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453589"/>
            <a:ext cx="10515600" cy="15182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1341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F9C9AE60-466C-4BDA-9E87-7701D81CFE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DF025DF-FE0B-4046-8687-417DFBEB31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250937" y="1278117"/>
            <a:ext cx="19788513" cy="2514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40000"/>
              </a:lnSpc>
              <a:spcBef>
                <a:spcPts val="0"/>
              </a:spcBef>
              <a:buNone/>
              <a:defRPr sz="50000" baseline="0">
                <a:solidFill>
                  <a:schemeClr val="bg1">
                    <a:alpha val="8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4DB932-57BE-437E-B336-17F289AFD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3218" y="2685143"/>
            <a:ext cx="9685563" cy="1487714"/>
          </a:xfrm>
          <a:prstGeom prst="rect">
            <a:avLst/>
          </a:prstGeom>
        </p:spPr>
        <p:txBody>
          <a:bodyPr anchor="ctr"/>
          <a:lstStyle>
            <a:lvl1pPr algn="ctr">
              <a:defRPr sz="5000" cap="all" spc="200" baseline="0">
                <a:solidFill>
                  <a:schemeClr val="accent6">
                    <a:lumMod val="10000"/>
                    <a:lumOff val="9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8231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9D74B8-165B-49A6-ACBB-8B7950289D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0B316D0-6EE1-4FB2-A993-B0CD4CFE50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325217" y="3977202"/>
            <a:ext cx="16229934" cy="285205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50000"/>
              </a:lnSpc>
              <a:spcBef>
                <a:spcPts val="0"/>
              </a:spcBef>
              <a:buNone/>
              <a:defRPr sz="50000" baseline="0">
                <a:solidFill>
                  <a:schemeClr val="bg1">
                    <a:alpha val="8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r>
              <a:rPr lang="en-US" dirty="0"/>
              <a:t>Business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0495B-28B8-4389-8E1C-F335846C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E258A-A128-4BAF-B8C3-723C6382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69002-18F2-427F-A791-0E26DD2F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AD8AD8-9C40-44FB-8FF8-815C534582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067161"/>
            <a:ext cx="4386945" cy="10061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411AFC0-5C52-4C0E-AD29-3DFFD3039C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766051"/>
            <a:ext cx="4386945" cy="4643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010AEB-C0FD-48C8-A1FA-1BD96B6A5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22217"/>
            <a:ext cx="4386945" cy="639955"/>
          </a:xfrm>
          <a:prstGeom prst="rect">
            <a:avLst/>
          </a:prstGeom>
        </p:spPr>
        <p:txBody>
          <a:bodyPr anchor="ctr"/>
          <a:lstStyle>
            <a:lvl1pPr algn="l">
              <a:defRPr sz="2200" cap="all" spc="200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B45D3B9-84F4-4A17-9D4D-8CBE603A1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99611"/>
            <a:ext cx="4386945" cy="4643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1B57C-13D8-4BB6-9D45-D83EB1BD66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512803"/>
            <a:ext cx="4386758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301C86B-1946-426F-9494-C64455A7E6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7976" y="4643683"/>
            <a:ext cx="4386945" cy="4643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BD347B5-FD69-4D61-BBDA-09FB8EF51B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977" y="4956875"/>
            <a:ext cx="4386758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CBD29BE-7E3F-457E-808D-E151E479D755}"/>
              </a:ext>
            </a:extLst>
          </p:cNvPr>
          <p:cNvCxnSpPr>
            <a:cxnSpLocks/>
          </p:cNvCxnSpPr>
          <p:nvPr userDrawn="1"/>
        </p:nvCxnSpPr>
        <p:spPr>
          <a:xfrm>
            <a:off x="590349" y="923365"/>
            <a:ext cx="0" cy="593463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0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721D2A8-92CC-4A4D-9252-1D5E72D999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13879773" cy="25146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40000"/>
              </a:lnSpc>
              <a:spcBef>
                <a:spcPts val="0"/>
              </a:spcBef>
              <a:buNone/>
              <a:defRPr sz="50000" baseline="0">
                <a:solidFill>
                  <a:schemeClr val="bg1">
                    <a:alpha val="8000"/>
                  </a:schemeClr>
                </a:solidFill>
                <a:latin typeface="Kunstler Script" panose="030304020206070D0D06" pitchFamily="66" charset="0"/>
              </a:defRPr>
            </a:lvl1pPr>
          </a:lstStyle>
          <a:p>
            <a:r>
              <a:rPr lang="en-US" dirty="0"/>
              <a:t>Market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09877-9D5E-4728-9E1B-F801C727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5AAD1-49C3-459F-8752-6773813A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C1F07-5ADF-4FA1-890D-55E05685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  <a:lumOff val="75000"/>
                  </a:schemeClr>
                </a:solidFill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430114-0FFE-44D3-9D11-77F649F9B1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75483" y="1941509"/>
            <a:ext cx="4386945" cy="639955"/>
          </a:xfrm>
          <a:prstGeom prst="rect">
            <a:avLst/>
          </a:prstGeom>
        </p:spPr>
        <p:txBody>
          <a:bodyPr anchor="ctr"/>
          <a:lstStyle>
            <a:lvl1pPr algn="r">
              <a:defRPr sz="22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A448A10-6C5A-42B4-AFD7-DF6DD58F07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0223" y="4076963"/>
            <a:ext cx="2834640" cy="115163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D1B0E05-9C40-4BB7-B07F-D8FD6B11F6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3" y="2806964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000" kern="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F94E508-0A60-413A-9DE0-DE8BDEC1FC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8372" y="4076963"/>
            <a:ext cx="2833338" cy="115163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3A34A8A7-647E-4685-A99B-1177931A13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5219" y="4076963"/>
            <a:ext cx="2833339" cy="115163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ECDC73-A31B-4C94-AE4B-BDC32D94F1EA}"/>
              </a:ext>
            </a:extLst>
          </p:cNvPr>
          <p:cNvCxnSpPr>
            <a:cxnSpLocks/>
          </p:cNvCxnSpPr>
          <p:nvPr userDrawn="1"/>
        </p:nvCxnSpPr>
        <p:spPr>
          <a:xfrm>
            <a:off x="860223" y="3939883"/>
            <a:ext cx="29036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D83A920-6634-4731-94D5-4186C82C6A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7619" y="2806964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000" kern="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592B16-F73C-4572-ACB3-FBB03EE7EE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04467" y="2806964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000" kern="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685373-D021-44D0-B9F5-DD46F7C2EACA}"/>
              </a:ext>
            </a:extLst>
          </p:cNvPr>
          <p:cNvCxnSpPr>
            <a:cxnSpLocks/>
          </p:cNvCxnSpPr>
          <p:nvPr userDrawn="1"/>
        </p:nvCxnSpPr>
        <p:spPr>
          <a:xfrm>
            <a:off x="8593917" y="3939883"/>
            <a:ext cx="27411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020995-72BD-4944-B899-E6DA4064D131}"/>
              </a:ext>
            </a:extLst>
          </p:cNvPr>
          <p:cNvCxnSpPr>
            <a:cxnSpLocks/>
          </p:cNvCxnSpPr>
          <p:nvPr userDrawn="1"/>
        </p:nvCxnSpPr>
        <p:spPr>
          <a:xfrm>
            <a:off x="4727069" y="3939883"/>
            <a:ext cx="29036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8E87B-2B7F-4A86-8EE0-6B1F9CDB72CD}"/>
              </a:ext>
            </a:extLst>
          </p:cNvPr>
          <p:cNvCxnSpPr>
            <a:cxnSpLocks/>
          </p:cNvCxnSpPr>
          <p:nvPr userDrawn="1"/>
        </p:nvCxnSpPr>
        <p:spPr>
          <a:xfrm>
            <a:off x="8593917" y="3939883"/>
            <a:ext cx="29036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0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4C966-5542-475A-B224-2E541D9AE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1E08C-E5A1-412C-88D3-C6BF9430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BAFCC-DBDE-4891-B3DD-4B3754E7D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4F6357DA-28E9-40D3-918C-4D14E8263D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5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  <p:sldLayoutId id="2147483666" r:id="rId13"/>
    <p:sldLayoutId id="2147483667" r:id="rId14"/>
    <p:sldLayoutId id="2147483668" r:id="rId15"/>
    <p:sldLayoutId id="2147483669" r:id="rId16"/>
    <p:sldLayoutId id="2147483663" r:id="rId17"/>
    <p:sldLayoutId id="2147483665" r:id="rId18"/>
    <p:sldLayoutId id="2147483664" r:id="rId19"/>
    <p:sldLayoutId id="2147483661" r:id="rId20"/>
    <p:sldLayoutId id="2147483662" r:id="rId21"/>
    <p:sldLayoutId id="2147483670" r:id="rId22"/>
    <p:sldLayoutId id="2147483671" r:id="rId23"/>
    <p:sldLayoutId id="2147483672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Brooke.Schaefer@voaohin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749-3797(98)00017-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oi.org/10.1542/peds.2016-339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by elephant touching trunks with adult elephant">
            <a:extLst>
              <a:ext uri="{FF2B5EF4-FFF2-40B4-BE49-F238E27FC236}">
                <a16:creationId xmlns:a16="http://schemas.microsoft.com/office/drawing/2014/main" id="{103B0A7B-BF08-84F7-5889-7B234BFC82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A34A7114-1A62-2355-0765-05EBD4A06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4" y="833103"/>
            <a:ext cx="1108404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Trusting Our Instincts: Life-Saving Power of Keeping Mothers &amp; Babies Together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A0740-D482-D3EB-3FBE-F08CD3AACA17}"/>
              </a:ext>
            </a:extLst>
          </p:cNvPr>
          <p:cNvSpPr txBox="1"/>
          <p:nvPr/>
        </p:nvSpPr>
        <p:spPr>
          <a:xfrm>
            <a:off x="8979408" y="5286233"/>
            <a:ext cx="2574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Brooke Schaefer</a:t>
            </a:r>
            <a:br>
              <a:rPr lang="en-US" dirty="0"/>
            </a:br>
            <a:r>
              <a:rPr lang="en-US" b="1" i="1" dirty="0"/>
              <a:t>MBA, FNP-C, CARN-AP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7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1731B-44C4-DFE7-CB16-AD73CAD8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F40C-ACF6-424C-8E08-F7F3AABA501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71D2A-2DAC-8B16-ED00-46081D7A2B92}"/>
              </a:ext>
            </a:extLst>
          </p:cNvPr>
          <p:cNvSpPr txBox="1"/>
          <p:nvPr/>
        </p:nvSpPr>
        <p:spPr>
          <a:xfrm>
            <a:off x="856088" y="872717"/>
            <a:ext cx="8250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Leading cause of maternal death?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B274E-82E8-96E2-1B74-97AC837F85B1}"/>
              </a:ext>
            </a:extLst>
          </p:cNvPr>
          <p:cNvSpPr txBox="1"/>
          <p:nvPr/>
        </p:nvSpPr>
        <p:spPr>
          <a:xfrm>
            <a:off x="2290713" y="2497008"/>
            <a:ext cx="8529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Use Disorder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0120B-31F5-D74F-C0F0-F82C49A3425A}"/>
              </a:ext>
            </a:extLst>
          </p:cNvPr>
          <p:cNvSpPr txBox="1"/>
          <p:nvPr/>
        </p:nvSpPr>
        <p:spPr>
          <a:xfrm>
            <a:off x="729644" y="4154012"/>
            <a:ext cx="8989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Leading cause of child removal from their mother?</a:t>
            </a:r>
          </a:p>
        </p:txBody>
      </p:sp>
    </p:spTree>
    <p:extLst>
      <p:ext uri="{BB962C8B-B14F-4D97-AF65-F5344CB8AC3E}">
        <p14:creationId xmlns:p14="http://schemas.microsoft.com/office/powerpoint/2010/main" val="36451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99124-6412-E90F-1B01-51FFF0B34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arrows with white text&#10;&#10;AI-generated content may be incorrect.">
            <a:extLst>
              <a:ext uri="{FF2B5EF4-FFF2-40B4-BE49-F238E27FC236}">
                <a16:creationId xmlns:a16="http://schemas.microsoft.com/office/drawing/2014/main" id="{0FA53D34-7503-3B8E-410F-C6139F89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0"/>
            <a:ext cx="6858000" cy="6858000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9BEBE3-500C-52FB-9022-FF6DDBE58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6042" y="1550988"/>
            <a:ext cx="3284832" cy="2387600"/>
          </a:xfrm>
        </p:spPr>
        <p:txBody>
          <a:bodyPr anchor="b">
            <a:normAutofit/>
          </a:bodyPr>
          <a:lstStyle/>
          <a:p>
            <a:r>
              <a:rPr lang="en-US" sz="3500"/>
              <a:t>ACE Scores and Maternal outcomes </a:t>
            </a:r>
          </a:p>
        </p:txBody>
      </p:sp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E6AA9BF8-D6D4-AD80-AF6A-46E7F661DF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891F40C-ACF6-424C-8E08-F7F3AABA501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Newborn baby holding mothers hand">
            <a:extLst>
              <a:ext uri="{FF2B5EF4-FFF2-40B4-BE49-F238E27FC236}">
                <a16:creationId xmlns:a16="http://schemas.microsoft.com/office/drawing/2014/main" id="{07445A52-0050-D399-E43D-101ED5FD94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60900" cy="68580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9FF4-EE9A-8A97-E2BC-EDB922C6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6357DA-28E9-40D3-918C-4D14E8263D8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305CF-A35E-697C-28B3-1089A15A33C7}"/>
              </a:ext>
            </a:extLst>
          </p:cNvPr>
          <p:cNvSpPr txBox="1"/>
          <p:nvPr/>
        </p:nvSpPr>
        <p:spPr>
          <a:xfrm>
            <a:off x="5360889" y="729426"/>
            <a:ext cx="5903262" cy="63539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all" spc="200" baseline="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Impact of Removal on Maternal Health</a:t>
            </a:r>
          </a:p>
        </p:txBody>
      </p:sp>
      <p:graphicFrame>
        <p:nvGraphicFramePr>
          <p:cNvPr id="14" name="TextBox 11">
            <a:extLst>
              <a:ext uri="{FF2B5EF4-FFF2-40B4-BE49-F238E27FC236}">
                <a16:creationId xmlns:a16="http://schemas.microsoft.com/office/drawing/2014/main" id="{35953E18-2F7E-53F1-3953-9E770EC15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93622"/>
              </p:ext>
            </p:extLst>
          </p:nvPr>
        </p:nvGraphicFramePr>
        <p:xfrm>
          <a:off x="5360988" y="1625600"/>
          <a:ext cx="5903912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31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AD4DF-80BD-02B1-4318-05EDDB60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7DA-28E9-40D3-918C-4D14E8263D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AAE63-301C-EFE0-B4C1-78E29FC992F9}"/>
              </a:ext>
            </a:extLst>
          </p:cNvPr>
          <p:cNvSpPr txBox="1"/>
          <p:nvPr/>
        </p:nvSpPr>
        <p:spPr>
          <a:xfrm>
            <a:off x="1349829" y="936171"/>
            <a:ext cx="235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Real life stigma.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8891E4-3B9A-CE41-788D-18D764106EF6}"/>
              </a:ext>
            </a:extLst>
          </p:cNvPr>
          <p:cNvSpPr/>
          <p:nvPr/>
        </p:nvSpPr>
        <p:spPr>
          <a:xfrm>
            <a:off x="1198605" y="2211859"/>
            <a:ext cx="9823622" cy="14333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539E4-A101-03E0-21F2-45FABFD37F74}"/>
              </a:ext>
            </a:extLst>
          </p:cNvPr>
          <p:cNvSpPr txBox="1"/>
          <p:nvPr/>
        </p:nvSpPr>
        <p:spPr>
          <a:xfrm>
            <a:off x="1508878" y="2610394"/>
            <a:ext cx="9601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“If you’re only protecting the mother, I’ll protect the baby.”</a:t>
            </a:r>
          </a:p>
        </p:txBody>
      </p:sp>
    </p:spTree>
    <p:extLst>
      <p:ext uri="{BB962C8B-B14F-4D97-AF65-F5344CB8AC3E}">
        <p14:creationId xmlns:p14="http://schemas.microsoft.com/office/powerpoint/2010/main" val="283804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7ACB3F-5929-1DF6-8595-113792A4A4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677130" cy="6857990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48E0992-26B7-8FAF-ACD3-81588DB07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5339" y="599518"/>
            <a:ext cx="3284832" cy="2387600"/>
          </a:xfrm>
        </p:spPr>
        <p:txBody>
          <a:bodyPr anchor="b">
            <a:normAutofit/>
          </a:bodyPr>
          <a:lstStyle/>
          <a:p>
            <a:r>
              <a:rPr lang="en-US" sz="4300" dirty="0"/>
              <a:t>What’s in it for the Baby?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B09EBB3-0DBC-729A-4B2E-E141ECA3F8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965338" y="3229192"/>
            <a:ext cx="3823007" cy="25414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Secure attachment = safety + regulation</a:t>
            </a:r>
            <a:endParaRPr lang="en-US" altLang="en-US" sz="20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Builds resilience against stress, trauma, and future risk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Disrupted attachment = higher ACE scores, higher risk of SUD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14D66747-59F7-8B4B-D85A-309E174B7F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F6357DA-28E9-40D3-918C-4D14E8263D81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1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Elephant with baby on grassy field">
            <a:extLst>
              <a:ext uri="{FF2B5EF4-FFF2-40B4-BE49-F238E27FC236}">
                <a16:creationId xmlns:a16="http://schemas.microsoft.com/office/drawing/2014/main" id="{C12FF386-7B93-83F1-CE8C-BF2824BB4C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677150" cy="6858000"/>
          </a:xfr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1E9D186-D86E-B437-1535-945CB3E78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150" y="2428318"/>
            <a:ext cx="4344863" cy="2387600"/>
          </a:xfrm>
        </p:spPr>
        <p:txBody>
          <a:bodyPr/>
          <a:lstStyle/>
          <a:p>
            <a:r>
              <a:rPr lang="en-US" dirty="0"/>
              <a:t>What if we can keep them together?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425117F-ED63-D0A1-345D-BC3C0F46B0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891F40C-ACF6-424C-8E08-F7F3AABA501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Placeholder 138" descr="Children swinging on swing set in park">
            <a:extLst>
              <a:ext uri="{FF2B5EF4-FFF2-40B4-BE49-F238E27FC236}">
                <a16:creationId xmlns:a16="http://schemas.microsoft.com/office/drawing/2014/main" id="{75A3233C-6AA5-4B0A-8F24-6E96068D01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6282" cy="2557849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DC327-9994-42EA-95A4-1EB64231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6357DA-28E9-40D3-918C-4D14E8263D81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DD343D-FFFF-49FD-B58D-FEB0901AC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756" y="2823157"/>
            <a:ext cx="8262488" cy="545148"/>
          </a:xfrm>
        </p:spPr>
        <p:txBody>
          <a:bodyPr anchor="b">
            <a:noAutofit/>
          </a:bodyPr>
          <a:lstStyle/>
          <a:p>
            <a:r>
              <a:rPr lang="en-US" sz="2000" dirty="0"/>
              <a:t>Outcomes of Keeping Moms &amp; Babies Together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238A82-AB0C-ED9B-F272-9EAA8DA7A661}"/>
              </a:ext>
            </a:extLst>
          </p:cNvPr>
          <p:cNvSpPr txBox="1"/>
          <p:nvPr/>
        </p:nvSpPr>
        <p:spPr>
          <a:xfrm>
            <a:off x="2618858" y="3633614"/>
            <a:ext cx="62383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Better maternal retention in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Lower NOWS severity in infants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Higher breastfeeding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Less postpartum depression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2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666E47-001E-4F4E-B62E-8A6D933DF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893045"/>
            <a:ext cx="5094517" cy="296676"/>
          </a:xfrm>
        </p:spPr>
        <p:txBody>
          <a:bodyPr/>
          <a:lstStyle/>
          <a:p>
            <a:r>
              <a:rPr lang="en-US" dirty="0"/>
              <a:t>Recovery together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0521C-0778-4218-AC9C-D1774B9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F6357DA-28E9-40D3-918C-4D14E8263D8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D852DEB6-B014-61D8-BA50-B107EAAFF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459174"/>
              </p:ext>
            </p:extLst>
          </p:nvPr>
        </p:nvGraphicFramePr>
        <p:xfrm>
          <a:off x="1125151" y="1120245"/>
          <a:ext cx="99416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Arrow: Down 33">
            <a:extLst>
              <a:ext uri="{FF2B5EF4-FFF2-40B4-BE49-F238E27FC236}">
                <a16:creationId xmlns:a16="http://schemas.microsoft.com/office/drawing/2014/main" id="{F8DBE864-7B79-F0AD-B556-B4B27E10E80A}"/>
              </a:ext>
            </a:extLst>
          </p:cNvPr>
          <p:cNvSpPr/>
          <p:nvPr/>
        </p:nvSpPr>
        <p:spPr>
          <a:xfrm>
            <a:off x="9699713" y="976779"/>
            <a:ext cx="875268" cy="14457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DC477-D76F-2F13-190C-6F341ED6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7DA-28E9-40D3-918C-4D14E8263D81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9C72B39-C248-0D1A-3B1E-AF00B4F63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752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53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8CAB7F-A41B-A66C-FADC-ABD889F9E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218" y="2685143"/>
            <a:ext cx="10065571" cy="1487714"/>
          </a:xfrm>
        </p:spPr>
        <p:txBody>
          <a:bodyPr/>
          <a:lstStyle/>
          <a:p>
            <a:r>
              <a:rPr lang="en-US" dirty="0"/>
              <a:t>If we see something </a:t>
            </a:r>
            <a:br>
              <a:rPr lang="en-US" dirty="0"/>
            </a:br>
            <a:r>
              <a:rPr lang="en-US" dirty="0"/>
              <a:t>we must do something</a:t>
            </a:r>
          </a:p>
        </p:txBody>
      </p:sp>
    </p:spTree>
    <p:extLst>
      <p:ext uri="{BB962C8B-B14F-4D97-AF65-F5344CB8AC3E}">
        <p14:creationId xmlns:p14="http://schemas.microsoft.com/office/powerpoint/2010/main" val="386089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sz="2000" dirty="0"/>
            </a:br>
            <a:r>
              <a:rPr lang="en-US" sz="2800" dirty="0"/>
              <a:t>Brooke Schaefer</a:t>
            </a:r>
            <a:br>
              <a:rPr lang="en-US" sz="2000" dirty="0"/>
            </a:br>
            <a:r>
              <a:rPr lang="en-US" sz="2000" b="1" i="1" dirty="0">
                <a:cs typeface="+mj-cs"/>
              </a:rPr>
              <a:t>MBA, FNP-C, CARN-AP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3794" y="1907905"/>
            <a:ext cx="3078749" cy="41579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Wife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Mother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Hippie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Eternal Extrovert Optimist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Former NICU Nurse</a:t>
            </a:r>
          </a:p>
          <a:p>
            <a:pPr lvl="1"/>
            <a:r>
              <a:rPr lang="en-US" sz="1200" dirty="0"/>
              <a:t>Certified infant loss counselor </a:t>
            </a:r>
          </a:p>
          <a:p>
            <a:r>
              <a:rPr lang="en-US" sz="1600" dirty="0"/>
              <a:t>Family Nurse Practitioner</a:t>
            </a:r>
          </a:p>
          <a:p>
            <a:r>
              <a:rPr lang="en-US" sz="1600" dirty="0"/>
              <a:t>Certified Addictions Registered Nurse – Advanced Practice</a:t>
            </a:r>
          </a:p>
          <a:p>
            <a:r>
              <a:rPr lang="en-US" sz="1600" dirty="0"/>
              <a:t>Masters of Business Administration – Health Care Focus </a:t>
            </a:r>
          </a:p>
          <a:p>
            <a:r>
              <a:rPr lang="en-US" sz="1600" dirty="0"/>
              <a:t>Stained glass artist </a:t>
            </a:r>
          </a:p>
          <a:p>
            <a:r>
              <a:rPr lang="en-US" sz="1600" dirty="0"/>
              <a:t>Have pet sheep and ponies</a:t>
            </a:r>
          </a:p>
          <a:p>
            <a:pPr marL="36900" indent="0">
              <a:lnSpc>
                <a:spcPct val="90000"/>
              </a:lnSpc>
              <a:buFont typeface="Wingdings 2" charset="2"/>
              <a:buNone/>
            </a:pPr>
            <a:r>
              <a:rPr lang="en-US" sz="1600" dirty="0"/>
              <a:t> 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" name="Picture 1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16B6B5F-B2CB-F184-9FA5-8A017F24EC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BFD5-CACC-4533-ACA4-75D345AB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D15F2E0-2D83-46E3-9C56-51F760BC9FBB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9" descr="Flowers on a balcony">
            <a:extLst>
              <a:ext uri="{FF2B5EF4-FFF2-40B4-BE49-F238E27FC236}">
                <a16:creationId xmlns:a16="http://schemas.microsoft.com/office/drawing/2014/main" id="{5A8F35B9-A355-4114-947F-4F5A638635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0"/>
            <a:ext cx="7677130" cy="685799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81D65-1539-4865-BEC2-CB15EF22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6357DA-28E9-40D3-918C-4D14E8263D81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511D9F-5321-4CAD-95C0-76E67D5E7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7939" y="1638359"/>
            <a:ext cx="3058885" cy="1111250"/>
          </a:xfrm>
        </p:spPr>
        <p:txBody>
          <a:bodyPr anchor="b">
            <a:normAutofit/>
          </a:bodyPr>
          <a:lstStyle/>
          <a:p>
            <a:r>
              <a:rPr lang="en-US" dirty="0"/>
              <a:t>Supportive Housing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0F45D4F-EB5A-4603-854A-26619144B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7939" y="3135086"/>
            <a:ext cx="3058885" cy="2388450"/>
          </a:xfrm>
        </p:spPr>
        <p:txBody>
          <a:bodyPr>
            <a:normAutofit/>
          </a:bodyPr>
          <a:lstStyle/>
          <a:p>
            <a:r>
              <a:rPr lang="en-US" dirty="0"/>
              <a:t>One year of level 3 residential support </a:t>
            </a:r>
          </a:p>
          <a:p>
            <a:r>
              <a:rPr lang="en-US" dirty="0"/>
              <a:t>Partnered with longer term apartments, up to two years </a:t>
            </a:r>
          </a:p>
          <a:p>
            <a:r>
              <a:rPr lang="en-US" dirty="0"/>
              <a:t>On site day care, behavioral health clinic, free clinic (medical, dental, vision)</a:t>
            </a:r>
          </a:p>
        </p:txBody>
      </p:sp>
    </p:spTree>
    <p:extLst>
      <p:ext uri="{BB962C8B-B14F-4D97-AF65-F5344CB8AC3E}">
        <p14:creationId xmlns:p14="http://schemas.microsoft.com/office/powerpoint/2010/main" val="175630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rainbow umbrella in a crowd of umbrellas&#10;&#10;AI-generated content may be incorrect.">
            <a:extLst>
              <a:ext uri="{FF2B5EF4-FFF2-40B4-BE49-F238E27FC236}">
                <a16:creationId xmlns:a16="http://schemas.microsoft.com/office/drawing/2014/main" id="{759ECAE1-9B03-6FC8-6F4D-19C36EC42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8AA45BC-7B48-DC49-351E-A78C72E5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F6357DA-28E9-40D3-918C-4D14E8263D81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20301-5B18-1496-75BA-14CB5F38E490}"/>
              </a:ext>
            </a:extLst>
          </p:cNvPr>
          <p:cNvSpPr txBox="1"/>
          <p:nvPr/>
        </p:nvSpPr>
        <p:spPr>
          <a:xfrm>
            <a:off x="7376984" y="2471351"/>
            <a:ext cx="231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Optimism </a:t>
            </a:r>
          </a:p>
        </p:txBody>
      </p:sp>
    </p:spTree>
    <p:extLst>
      <p:ext uri="{BB962C8B-B14F-4D97-AF65-F5344CB8AC3E}">
        <p14:creationId xmlns:p14="http://schemas.microsoft.com/office/powerpoint/2010/main" val="108994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C609F0-6C85-A3B6-2E68-73544EBE7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8" y="-1"/>
            <a:ext cx="2272575" cy="3511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30B17-7848-0B54-EC3B-0D2C04763A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466" y="3321955"/>
            <a:ext cx="2209694" cy="3511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6F3B0F-7164-69F0-1E74-BCAFEF81DB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597" y="0"/>
            <a:ext cx="2272575" cy="33437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3A7C8B-4821-BEA0-DDB0-C663492E08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988" y="0"/>
            <a:ext cx="2218171" cy="33219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F8908E-287D-5E4A-516C-AFC5DB2E00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890" y="0"/>
            <a:ext cx="2272575" cy="3323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901A9C-CBA2-8BAE-118D-0CC9C4E639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346482"/>
            <a:ext cx="2272575" cy="3511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695EC-9765-ADB2-6150-C27A03B8B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929" y="3321955"/>
            <a:ext cx="2270058" cy="3536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7543E-D56C-7668-4C9D-16D07A19D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7315" y="0"/>
            <a:ext cx="2272576" cy="3323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F2EAB-9784-A5E6-FC54-AEF3D02BCE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9597" y="3346482"/>
            <a:ext cx="2269595" cy="3486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979CC4-4ED1-1C28-F040-6348956E35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2172" y="3346482"/>
            <a:ext cx="2238799" cy="35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05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hild wearing a football helmet&#10;&#10;AI-generated content may be incorrect.">
            <a:extLst>
              <a:ext uri="{FF2B5EF4-FFF2-40B4-BE49-F238E27FC236}">
                <a16:creationId xmlns:a16="http://schemas.microsoft.com/office/drawing/2014/main" id="{C179D96F-65F3-5369-F5F5-0CE5F3968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-1" y="10"/>
            <a:ext cx="4661647" cy="685799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7A27C-64F6-8512-68BA-AC598015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891F40C-ACF6-424C-8E08-F7F3AABA501F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534AD-9EF5-CE5D-3854-55E753B05140}"/>
              </a:ext>
            </a:extLst>
          </p:cNvPr>
          <p:cNvSpPr txBox="1"/>
          <p:nvPr/>
        </p:nvSpPr>
        <p:spPr>
          <a:xfrm>
            <a:off x="5449888" y="2109787"/>
            <a:ext cx="5903912" cy="44291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Brooke Schaefer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chemeClr val="bg1">
                  <a:lumMod val="95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Brooke.Schaefer@voaohin.org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765-336-9700</a:t>
            </a:r>
          </a:p>
        </p:txBody>
      </p:sp>
    </p:spTree>
    <p:extLst>
      <p:ext uri="{BB962C8B-B14F-4D97-AF65-F5344CB8AC3E}">
        <p14:creationId xmlns:p14="http://schemas.microsoft.com/office/powerpoint/2010/main" val="2528020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CE96F-4965-0F8B-56CE-D8814CDB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E2B1C-1A46-C92E-7C69-AE920CC5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C117D-FE7A-80AF-3FA0-338AA747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7DA-28E9-40D3-918C-4D14E8263D8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A67D8-0DF9-6652-F795-ACFECE433EA0}"/>
              </a:ext>
            </a:extLst>
          </p:cNvPr>
          <p:cNvSpPr txBox="1"/>
          <p:nvPr/>
        </p:nvSpPr>
        <p:spPr>
          <a:xfrm>
            <a:off x="838200" y="1171575"/>
            <a:ext cx="110018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American Psychiatric Association. (2013). </a:t>
            </a:r>
            <a:r>
              <a:rPr lang="en-US" sz="1200" i="1" dirty="0"/>
              <a:t>Diagnostic and statistical manual of mental disorders</a:t>
            </a:r>
            <a:r>
              <a:rPr lang="en-US" sz="1200" dirty="0"/>
              <a:t> (5th ed.). https://doi.org/10.1176/appi.books.9780890425596</a:t>
            </a:r>
          </a:p>
          <a:p>
            <a:r>
              <a:rPr lang="en-US" sz="1200" dirty="0" err="1"/>
              <a:t>Felitti</a:t>
            </a:r>
            <a:r>
              <a:rPr lang="en-US" sz="1200" dirty="0"/>
              <a:t>, V. J., Anda, R. F., Nordenberg, D., Williamson, D. F., Spitz, A. M., Edwards, V., ... &amp; Marks, J. S. (1998). Relationship of childhood abuse and household dysfunction to many of the leading causes of death in adults: The Adverse Childhood Experiences (ACE) Study. </a:t>
            </a:r>
            <a:r>
              <a:rPr lang="en-US" sz="1200" i="1" dirty="0"/>
              <a:t>American Journal of Preventive Medicine</a:t>
            </a:r>
            <a:r>
              <a:rPr lang="en-US" sz="1200" dirty="0"/>
              <a:t>, 14(4), 245–258. </a:t>
            </a:r>
            <a:r>
              <a:rPr lang="en-US" sz="1200" dirty="0">
                <a:hlinkClick r:id="rId3"/>
              </a:rPr>
              <a:t>https://doi.org/10.1016/S0749-3797(98)00017-8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Grossman, M. R., </a:t>
            </a:r>
            <a:r>
              <a:rPr lang="en-US" sz="1200" dirty="0" err="1"/>
              <a:t>Berkwitt</a:t>
            </a:r>
            <a:r>
              <a:rPr lang="en-US" sz="1200" dirty="0"/>
              <a:t>, A. K., Osborn, R. R., Xu, Y., Esserman, D. A., Shapiro, E. D., &amp; Bizzarro, M. J. (2017). An initiative to improve the quality of care of infants with neonatal abstinence syndrome. </a:t>
            </a:r>
            <a:r>
              <a:rPr lang="en-US" sz="1200" i="1" dirty="0"/>
              <a:t>Pediatrics</a:t>
            </a:r>
            <a:r>
              <a:rPr lang="en-US" sz="1200" dirty="0"/>
              <a:t>, 139(6), e20163393. </a:t>
            </a:r>
            <a:r>
              <a:rPr lang="en-US" sz="1200" dirty="0">
                <a:hlinkClick r:id="rId4"/>
              </a:rPr>
              <a:t>https://doi.org/10.1542/peds.2016-3393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Hari, J. (2015). </a:t>
            </a:r>
            <a:r>
              <a:rPr lang="en-US" sz="1200" i="1" dirty="0"/>
              <a:t>Chasing the scream: The first and last days of the war on drugs</a:t>
            </a:r>
            <a:r>
              <a:rPr lang="en-US" sz="1200" dirty="0"/>
              <a:t>. Bloomsbury Publishing.</a:t>
            </a:r>
          </a:p>
          <a:p>
            <a:r>
              <a:rPr lang="en-US" sz="1200" dirty="0"/>
              <a:t>Jansson, L. M., Velez, M., &amp; Harrow, C. (2008). The opioid-exposed newborn: Assessment and pharmacologic management. </a:t>
            </a:r>
            <a:r>
              <a:rPr lang="en-US" sz="1200" i="1" dirty="0"/>
              <a:t>Pediatrics</a:t>
            </a:r>
            <a:r>
              <a:rPr lang="en-US" sz="1200" dirty="0"/>
              <a:t>, 121(1), e106–e114. https://doi.org/10.1542/peds.2006-3127</a:t>
            </a:r>
          </a:p>
          <a:p>
            <a:r>
              <a:rPr lang="en-US" sz="1200" dirty="0"/>
              <a:t>Kenny, K. S., Barrington, C., &amp; Green, S. L. (2015). “I felt for a long time like everything beautiful in me had been taken out”: Women’s suffering, remembering, and survival following the loss of child custody. </a:t>
            </a:r>
            <a:r>
              <a:rPr lang="en-US" sz="1200" i="1" dirty="0"/>
              <a:t>Qualitative Health Research</a:t>
            </a:r>
            <a:r>
              <a:rPr lang="en-US" sz="1200" dirty="0"/>
              <a:t>, 25(9), 1272–1284. https://doi.org/10.1177/1049732314553665</a:t>
            </a:r>
          </a:p>
          <a:p>
            <a:r>
              <a:rPr lang="en-US" sz="1200" dirty="0"/>
              <a:t>McKelvey, L. M., Edge, N. A., Mesman, G. R., Whiteside-Mansell, L., &amp; Bradley, R. H. (2020). Adverse childhood experiences in children with and without autism spectrum disorder. </a:t>
            </a:r>
            <a:r>
              <a:rPr lang="en-US" sz="1200" i="1" dirty="0"/>
              <a:t>Child Abuse &amp; Neglect</a:t>
            </a:r>
            <a:r>
              <a:rPr lang="en-US" sz="1200" dirty="0"/>
              <a:t>, 104, 104492. https://doi.org/10.1016/j.chiabu.2020.104492</a:t>
            </a:r>
          </a:p>
          <a:p>
            <a:r>
              <a:rPr lang="en-US" sz="1200" dirty="0"/>
              <a:t>McKenna, M. F., Heneghan, A., &amp; Tully, K. P. (2021). Home visiting for families affected by substance use: A review of programs and promising practices. </a:t>
            </a:r>
            <a:r>
              <a:rPr lang="en-US" sz="1200" i="1" dirty="0"/>
              <a:t>Maternal and Child Health Journal</a:t>
            </a:r>
            <a:r>
              <a:rPr lang="en-US" sz="1200" dirty="0"/>
              <a:t>, 25(3), 375–383. https://doi.org/10.1007/s10995-020-03059-6</a:t>
            </a:r>
          </a:p>
          <a:p>
            <a:r>
              <a:rPr lang="en-US" sz="1200" dirty="0"/>
              <a:t>Substance Abuse and Mental Health Services Administration (SAMHSA). (2023). </a:t>
            </a:r>
            <a:r>
              <a:rPr lang="en-US" sz="1200" i="1" dirty="0"/>
              <a:t>Key substance use and mental health indicators in the United States: Results from the 2022 National Survey on Drug Use and Health (NSDUH)</a:t>
            </a:r>
            <a:r>
              <a:rPr lang="en-US" sz="1200" dirty="0"/>
              <a:t>. https://www.samhsa.gov/data/report/2022-nsduh-annual-national-report</a:t>
            </a:r>
          </a:p>
          <a:p>
            <a:r>
              <a:rPr lang="en-US" sz="1200" dirty="0"/>
              <a:t>Thomas, S., Marlow, S., &amp; Brunton, G. (2021). Stigma and unmet needs of mothers with substance use disorders: A literature review. </a:t>
            </a:r>
            <a:r>
              <a:rPr lang="en-US" sz="1200" i="1" dirty="0"/>
              <a:t>Addiction Research &amp; Theory</a:t>
            </a:r>
            <a:r>
              <a:rPr lang="en-US" sz="1200" dirty="0"/>
              <a:t>, 29(1), 1–8. https://doi.org/10.1080/16066359.2020.1779106</a:t>
            </a:r>
          </a:p>
          <a:p>
            <a:r>
              <a:rPr lang="en-US" sz="1200" dirty="0"/>
              <a:t>Werbel, C. (2016). Women and addiction: A trauma-informed approach. </a:t>
            </a:r>
            <a:r>
              <a:rPr lang="en-US" sz="1200" i="1" dirty="0"/>
              <a:t>Journal of Social Work Practice in the Addictions</a:t>
            </a:r>
            <a:r>
              <a:rPr lang="en-US" sz="1200" dirty="0"/>
              <a:t>, 16(4), 418–441. https://doi.org/10.1080/1533256X.2016.1235429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6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Ground Rules</a:t>
            </a:r>
            <a:endParaRPr lang="en-US" sz="5400" dirty="0">
              <a:solidFill>
                <a:srgbClr val="FFFFFF"/>
              </a:solidFill>
            </a:endParaRPr>
          </a:p>
        </p:txBody>
      </p:sp>
      <p:graphicFrame>
        <p:nvGraphicFramePr>
          <p:cNvPr id="10" name="Text Placeholder 1">
            <a:extLst>
              <a:ext uri="{FF2B5EF4-FFF2-40B4-BE49-F238E27FC236}">
                <a16:creationId xmlns:a16="http://schemas.microsoft.com/office/drawing/2014/main" id="{41BB4F3C-55B1-6CFA-F8AB-42212C832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354785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born on fathers shoulder">
            <a:extLst>
              <a:ext uri="{FF2B5EF4-FFF2-40B4-BE49-F238E27FC236}">
                <a16:creationId xmlns:a16="http://schemas.microsoft.com/office/drawing/2014/main" id="{4E54F778-DE72-1C9D-4318-BBAFE35DA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0"/>
            <a:ext cx="7677130" cy="6857990"/>
          </a:xfrm>
          <a:prstGeom prst="rect">
            <a:avLst/>
          </a:prstGeom>
          <a:noFill/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9334B407-1374-4863-4F5F-206B20B00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042" y="4057095"/>
            <a:ext cx="3284832" cy="1553129"/>
          </a:xfrm>
        </p:spPr>
        <p:txBody>
          <a:bodyPr/>
          <a:lstStyle/>
          <a:p>
            <a:r>
              <a:rPr lang="en-US" dirty="0"/>
              <a:t>The instinct to stay close isn’t just emotional — it’s biological, protective, and evidence-based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B52A678-9820-A85C-0194-75EA775D5F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891F40C-ACF6-424C-8E08-F7F3AABA501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olar bear and cubs">
            <a:extLst>
              <a:ext uri="{FF2B5EF4-FFF2-40B4-BE49-F238E27FC236}">
                <a16:creationId xmlns:a16="http://schemas.microsoft.com/office/drawing/2014/main" id="{03BD0203-79A4-B002-CCB9-D7984ADF24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86458E5-E6DF-24AD-6D27-5FE86F3FCA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8/03/20XX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62A8030-2984-B972-8AA5-27B08D1136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F6357DA-28E9-40D3-918C-4D14E8263D8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lephant herd">
            <a:extLst>
              <a:ext uri="{FF2B5EF4-FFF2-40B4-BE49-F238E27FC236}">
                <a16:creationId xmlns:a16="http://schemas.microsoft.com/office/drawing/2014/main" id="{DF948014-6920-7129-6912-342532511F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89EF3CE-2C67-3869-C7AD-3D08C69C050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8/03/20XX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DD5B1098-534A-304B-B572-4E3BEDBCDA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F6357DA-28E9-40D3-918C-4D14E8263D8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D86FA-0C8A-F772-8575-6E43D20E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7DA-28E9-40D3-918C-4D14E8263D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B56E77-48FD-3513-21D3-6C014B596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3429000"/>
            <a:ext cx="8105774" cy="1581046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But what If it isn’t that straightforward?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impact of early experiences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254AD-AE05-BF1A-8C44-C63ABDFC2A2B}"/>
              </a:ext>
            </a:extLst>
          </p:cNvPr>
          <p:cNvSpPr txBox="1"/>
          <p:nvPr/>
        </p:nvSpPr>
        <p:spPr>
          <a:xfrm>
            <a:off x="2066544" y="1819656"/>
            <a:ext cx="394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4800" b="0" i="0" u="none" strike="noStrike" kern="1200" cap="all" spc="2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Obviously.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46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three types of ACEs include abuse, neglect and household dysfunction">
            <a:extLst>
              <a:ext uri="{FF2B5EF4-FFF2-40B4-BE49-F238E27FC236}">
                <a16:creationId xmlns:a16="http://schemas.microsoft.com/office/drawing/2014/main" id="{2676E41B-EA31-64C3-FFAF-DF1CD72B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69262"/>
            <a:ext cx="7677150" cy="57194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DB084D-F51E-0A36-3BA2-5391D3837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6042" y="1550988"/>
            <a:ext cx="3284832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ACE Scores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8AD16-8ABF-5B45-3E40-FBFECD354A28}"/>
              </a:ext>
            </a:extLst>
          </p:cNvPr>
          <p:cNvSpPr txBox="1"/>
          <p:nvPr/>
        </p:nvSpPr>
        <p:spPr>
          <a:xfrm>
            <a:off x="3770651" y="6488668"/>
            <a:ext cx="46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https://www.cdc.gov/aces/about/index.html</a:t>
            </a:r>
          </a:p>
        </p:txBody>
      </p:sp>
    </p:spTree>
    <p:extLst>
      <p:ext uri="{BB962C8B-B14F-4D97-AF65-F5344CB8AC3E}">
        <p14:creationId xmlns:p14="http://schemas.microsoft.com/office/powerpoint/2010/main" val="340019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3DB6-D16A-713B-765B-A3F70C31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7DA-28E9-40D3-918C-4D14E8263D8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Behaviors and physical and mental health conditions">
            <a:extLst>
              <a:ext uri="{FF2B5EF4-FFF2-40B4-BE49-F238E27FC236}">
                <a16:creationId xmlns:a16="http://schemas.microsoft.com/office/drawing/2014/main" id="{CE4F5C80-072E-A8AC-A194-1CFEA253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413" y="136525"/>
            <a:ext cx="7479386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260EA1-6E52-43EE-5FE0-712B2F6236BE}"/>
              </a:ext>
            </a:extLst>
          </p:cNvPr>
          <p:cNvSpPr txBox="1"/>
          <p:nvPr/>
        </p:nvSpPr>
        <p:spPr>
          <a:xfrm>
            <a:off x="3770651" y="6488668"/>
            <a:ext cx="46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https://www.cdc.gov/aces/about/index.html</a:t>
            </a:r>
          </a:p>
        </p:txBody>
      </p:sp>
    </p:spTree>
    <p:extLst>
      <p:ext uri="{BB962C8B-B14F-4D97-AF65-F5344CB8AC3E}">
        <p14:creationId xmlns:p14="http://schemas.microsoft.com/office/powerpoint/2010/main" val="374578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E3C375"/>
      </a:dk2>
      <a:lt2>
        <a:srgbClr val="E7E6E6"/>
      </a:lt2>
      <a:accent1>
        <a:srgbClr val="485441"/>
      </a:accent1>
      <a:accent2>
        <a:srgbClr val="EBFFE4"/>
      </a:accent2>
      <a:accent3>
        <a:srgbClr val="AAC59E"/>
      </a:accent3>
      <a:accent4>
        <a:srgbClr val="7C4B79"/>
      </a:accent4>
      <a:accent5>
        <a:srgbClr val="C59EC3"/>
      </a:accent5>
      <a:accent6>
        <a:srgbClr val="302030"/>
      </a:accent6>
      <a:hlink>
        <a:srgbClr val="0563C1"/>
      </a:hlink>
      <a:folHlink>
        <a:srgbClr val="954F72"/>
      </a:folHlink>
    </a:clrScheme>
    <a:fontScheme name="Custom 74">
      <a:majorFont>
        <a:latin typeface="Avenir Next LT Pro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taurant Pitch Deck_TM16411246_Win32_JC_v4.potx" id="{579F7F05-5F3A-44F6-BAD8-A9CB3AB382EA}" vid="{1F780C43-0257-417B-AF27-9B769DABFA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F18AE-D61A-46A3-9130-AB96E808872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509A09C-A249-4D30-8888-26F183AD8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16BC72-0158-4AB8-9F35-F365C88D29D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Restaurant pitch deck</Template>
  <TotalTime>3102</TotalTime>
  <Words>1677</Words>
  <Application>Microsoft Macintosh PowerPoint</Application>
  <PresentationFormat>Widescreen</PresentationFormat>
  <Paragraphs>167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 LT Pro</vt:lpstr>
      <vt:lpstr>Calibri</vt:lpstr>
      <vt:lpstr>Courier New</vt:lpstr>
      <vt:lpstr>Kunstler Script</vt:lpstr>
      <vt:lpstr>Wingdings 2</vt:lpstr>
      <vt:lpstr>Office Theme</vt:lpstr>
      <vt:lpstr>PowerPoint Presentation</vt:lpstr>
      <vt:lpstr> Brooke Schaefer MBA, FNP-C, CARN-AP</vt:lpstr>
      <vt:lpstr>Ground Rules</vt:lpstr>
      <vt:lpstr>PowerPoint Presentation</vt:lpstr>
      <vt:lpstr>PowerPoint Presentation</vt:lpstr>
      <vt:lpstr>PowerPoint Presentation</vt:lpstr>
      <vt:lpstr>  But what If it isn’t that straightforward?  The impact of early experiences </vt:lpstr>
      <vt:lpstr>ACE Scores </vt:lpstr>
      <vt:lpstr>PowerPoint Presentation</vt:lpstr>
      <vt:lpstr>PowerPoint Presentation</vt:lpstr>
      <vt:lpstr>ACE Scores and Maternal outcomes </vt:lpstr>
      <vt:lpstr>PowerPoint Presentation</vt:lpstr>
      <vt:lpstr>PowerPoint Presentation</vt:lpstr>
      <vt:lpstr>What’s in it for the Baby?</vt:lpstr>
      <vt:lpstr>What if we can keep them together?</vt:lpstr>
      <vt:lpstr>Outcomes of Keeping Moms &amp; Babies Together</vt:lpstr>
      <vt:lpstr>Recovery together </vt:lpstr>
      <vt:lpstr>PowerPoint Presentation</vt:lpstr>
      <vt:lpstr>If we see something  we must do something</vt:lpstr>
      <vt:lpstr>Supportive Housing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Schaefer</dc:creator>
  <cp:lastModifiedBy>John Fordham</cp:lastModifiedBy>
  <cp:revision>7</cp:revision>
  <dcterms:created xsi:type="dcterms:W3CDTF">2025-06-03T17:02:18Z</dcterms:created>
  <dcterms:modified xsi:type="dcterms:W3CDTF">2025-07-07T16:55:52Z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