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1" r:id="rId1"/>
  </p:sldMasterIdLst>
  <p:notesMasterIdLst>
    <p:notesMasterId r:id="rId17"/>
  </p:notesMasterIdLst>
  <p:sldIdLst>
    <p:sldId id="280" r:id="rId2"/>
    <p:sldId id="272" r:id="rId3"/>
    <p:sldId id="273" r:id="rId4"/>
    <p:sldId id="274" r:id="rId5"/>
    <p:sldId id="269" r:id="rId6"/>
    <p:sldId id="257" r:id="rId7"/>
    <p:sldId id="276" r:id="rId8"/>
    <p:sldId id="258" r:id="rId9"/>
    <p:sldId id="259" r:id="rId10"/>
    <p:sldId id="267" r:id="rId11"/>
    <p:sldId id="260" r:id="rId12"/>
    <p:sldId id="266" r:id="rId13"/>
    <p:sldId id="264" r:id="rId14"/>
    <p:sldId id="275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D03"/>
    <a:srgbClr val="0ADBFB"/>
    <a:srgbClr val="05DCFC"/>
    <a:srgbClr val="F6DC5F"/>
    <a:srgbClr val="68FFFF"/>
    <a:srgbClr val="E46100"/>
    <a:srgbClr val="E87709"/>
    <a:srgbClr val="348EDE"/>
    <a:srgbClr val="870100"/>
    <a:srgbClr val="3D6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5"/>
    <p:restoredTop sz="94658"/>
  </p:normalViewPr>
  <p:slideViewPr>
    <p:cSldViewPr snapToGrid="0">
      <p:cViewPr varScale="1">
        <p:scale>
          <a:sx n="78" d="100"/>
          <a:sy n="78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9EB8E-A439-4B67-9E8B-32AB14F4C1E1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A64534-7B44-4126-9035-310E8C5A9E5F}">
      <dgm:prSet/>
      <dgm:spPr/>
      <dgm:t>
        <a:bodyPr/>
        <a:lstStyle/>
        <a:p>
          <a:r>
            <a:rPr lang="en-US" b="1" dirty="0">
              <a:latin typeface="Book Antiqua" panose="02040602050305030304" pitchFamily="18" charset="0"/>
            </a:rPr>
            <a:t>Discuss</a:t>
          </a:r>
        </a:p>
      </dgm:t>
    </dgm:pt>
    <dgm:pt modelId="{6C7FF88E-026D-40D1-91C5-986735913562}" type="parTrans" cxnId="{56B79097-1FD3-4869-947C-19FB32F50472}">
      <dgm:prSet/>
      <dgm:spPr/>
      <dgm:t>
        <a:bodyPr/>
        <a:lstStyle/>
        <a:p>
          <a:endParaRPr lang="en-US"/>
        </a:p>
      </dgm:t>
    </dgm:pt>
    <dgm:pt modelId="{93015CB7-4136-4E01-970A-5B6ED0B6C117}" type="sibTrans" cxnId="{56B79097-1FD3-4869-947C-19FB32F50472}">
      <dgm:prSet/>
      <dgm:spPr/>
      <dgm:t>
        <a:bodyPr/>
        <a:lstStyle/>
        <a:p>
          <a:endParaRPr lang="en-US"/>
        </a:p>
      </dgm:t>
    </dgm:pt>
    <dgm:pt modelId="{BE7C42FE-9BF7-4468-8D48-2663BE116815}">
      <dgm:prSet custT="1"/>
      <dgm:spPr/>
      <dgm:t>
        <a:bodyPr/>
        <a:lstStyle/>
        <a:p>
          <a:r>
            <a:rPr lang="en-US" sz="2400" b="1" dirty="0">
              <a:latin typeface="Book Antiqua" panose="02040602050305030304" pitchFamily="18" charset="0"/>
            </a:rPr>
            <a:t>Definition of preterm birth and low birth weight</a:t>
          </a:r>
        </a:p>
      </dgm:t>
    </dgm:pt>
    <dgm:pt modelId="{2555937A-2545-4DC0-8C58-390311E03C6B}" type="parTrans" cxnId="{67A5E32B-96CB-44A8-92FC-02D7FF41CBEF}">
      <dgm:prSet/>
      <dgm:spPr/>
      <dgm:t>
        <a:bodyPr/>
        <a:lstStyle/>
        <a:p>
          <a:endParaRPr lang="en-US"/>
        </a:p>
      </dgm:t>
    </dgm:pt>
    <dgm:pt modelId="{7DD1A4D5-ABF9-4313-BE84-B5C439506595}" type="sibTrans" cxnId="{67A5E32B-96CB-44A8-92FC-02D7FF41CBEF}">
      <dgm:prSet/>
      <dgm:spPr/>
      <dgm:t>
        <a:bodyPr/>
        <a:lstStyle/>
        <a:p>
          <a:endParaRPr lang="en-US"/>
        </a:p>
      </dgm:t>
    </dgm:pt>
    <dgm:pt modelId="{F34D80A2-1C69-416E-9C93-D61553DE0F8D}">
      <dgm:prSet/>
      <dgm:spPr/>
      <dgm:t>
        <a:bodyPr/>
        <a:lstStyle/>
        <a:p>
          <a:r>
            <a:rPr lang="en-US" b="1" dirty="0">
              <a:latin typeface="Book Antiqua" panose="02040602050305030304" pitchFamily="18" charset="0"/>
            </a:rPr>
            <a:t>Discuss</a:t>
          </a:r>
        </a:p>
      </dgm:t>
    </dgm:pt>
    <dgm:pt modelId="{950E1ED3-2B80-4322-8A6C-693E220BCBAF}" type="parTrans" cxnId="{B40BB231-4C3E-4BAC-AB0C-3B9527FE19DA}">
      <dgm:prSet/>
      <dgm:spPr/>
      <dgm:t>
        <a:bodyPr/>
        <a:lstStyle/>
        <a:p>
          <a:endParaRPr lang="en-US"/>
        </a:p>
      </dgm:t>
    </dgm:pt>
    <dgm:pt modelId="{13C94149-81A4-4297-A066-85D97EE28DC8}" type="sibTrans" cxnId="{B40BB231-4C3E-4BAC-AB0C-3B9527FE19DA}">
      <dgm:prSet/>
      <dgm:spPr/>
      <dgm:t>
        <a:bodyPr/>
        <a:lstStyle/>
        <a:p>
          <a:endParaRPr lang="en-US"/>
        </a:p>
      </dgm:t>
    </dgm:pt>
    <dgm:pt modelId="{866C1EC5-6B13-485F-A099-93EC39800C8F}">
      <dgm:prSet custT="1"/>
      <dgm:spPr/>
      <dgm:t>
        <a:bodyPr/>
        <a:lstStyle/>
        <a:p>
          <a:r>
            <a:rPr lang="en-US" sz="2400" b="1" i="0" dirty="0">
              <a:latin typeface="Book Antiqua" panose="02040602050305030304" pitchFamily="18" charset="0"/>
            </a:rPr>
            <a:t>Pregnancy factors associated with preterm birth and low birth</a:t>
          </a:r>
          <a:r>
            <a:rPr lang="en-US" sz="2000" b="1" i="0" dirty="0">
              <a:latin typeface="Book Antiqua" panose="02040602050305030304" pitchFamily="18" charset="0"/>
            </a:rPr>
            <a:t> </a:t>
          </a:r>
          <a:r>
            <a:rPr lang="en-US" sz="2400" b="1" i="0" dirty="0">
              <a:latin typeface="Book Antiqua" panose="02040602050305030304" pitchFamily="18" charset="0"/>
            </a:rPr>
            <a:t>weight infants</a:t>
          </a:r>
        </a:p>
      </dgm:t>
    </dgm:pt>
    <dgm:pt modelId="{1B9AC6DF-78D6-4676-AA88-7ECB6672AC67}" type="parTrans" cxnId="{9890E12E-65C7-4817-95AD-C6671DBAF495}">
      <dgm:prSet/>
      <dgm:spPr/>
      <dgm:t>
        <a:bodyPr/>
        <a:lstStyle/>
        <a:p>
          <a:endParaRPr lang="en-US"/>
        </a:p>
      </dgm:t>
    </dgm:pt>
    <dgm:pt modelId="{32B7E41C-A9C6-4ED7-8AC3-718AAF5BB23F}" type="sibTrans" cxnId="{9890E12E-65C7-4817-95AD-C6671DBAF495}">
      <dgm:prSet/>
      <dgm:spPr/>
      <dgm:t>
        <a:bodyPr/>
        <a:lstStyle/>
        <a:p>
          <a:endParaRPr lang="en-US"/>
        </a:p>
      </dgm:t>
    </dgm:pt>
    <dgm:pt modelId="{DF3D511A-8C98-42AA-96C6-5DDA41A81294}">
      <dgm:prSet/>
      <dgm:spPr/>
      <dgm:t>
        <a:bodyPr/>
        <a:lstStyle/>
        <a:p>
          <a:r>
            <a:rPr lang="en-US" b="1" dirty="0">
              <a:latin typeface="Book Antiqua" panose="02040602050305030304" pitchFamily="18" charset="0"/>
            </a:rPr>
            <a:t>Discuss</a:t>
          </a:r>
        </a:p>
      </dgm:t>
    </dgm:pt>
    <dgm:pt modelId="{1160B632-DE7E-4B33-A636-457701C2F75B}" type="parTrans" cxnId="{F5E1CD8E-BDC0-40AC-8A0D-468E8029EE2D}">
      <dgm:prSet/>
      <dgm:spPr/>
      <dgm:t>
        <a:bodyPr/>
        <a:lstStyle/>
        <a:p>
          <a:endParaRPr lang="en-US"/>
        </a:p>
      </dgm:t>
    </dgm:pt>
    <dgm:pt modelId="{6E13CE50-42E0-4B61-9C40-767BCFC1997B}" type="sibTrans" cxnId="{F5E1CD8E-BDC0-40AC-8A0D-468E8029EE2D}">
      <dgm:prSet/>
      <dgm:spPr/>
      <dgm:t>
        <a:bodyPr/>
        <a:lstStyle/>
        <a:p>
          <a:endParaRPr lang="en-US"/>
        </a:p>
      </dgm:t>
    </dgm:pt>
    <dgm:pt modelId="{14AB398A-D9A6-477A-8BCD-9C0738CE9F89}">
      <dgm:prSet custT="1"/>
      <dgm:spPr/>
      <dgm:t>
        <a:bodyPr/>
        <a:lstStyle/>
        <a:p>
          <a:r>
            <a:rPr lang="en-US" sz="2400" b="1" i="0" dirty="0">
              <a:latin typeface="Book Antiqua" panose="02040602050305030304" pitchFamily="18" charset="0"/>
            </a:rPr>
            <a:t>Neonatal management and concerns of preterm and low birth weight infants </a:t>
          </a:r>
          <a:br>
            <a:rPr lang="en-US" sz="2400" b="1" i="0" dirty="0">
              <a:latin typeface="Book Antiqua" panose="02040602050305030304" pitchFamily="18" charset="0"/>
            </a:rPr>
          </a:br>
          <a:endParaRPr lang="en-US" sz="2400" b="1" i="0" dirty="0">
            <a:latin typeface="Book Antiqua" panose="02040602050305030304" pitchFamily="18" charset="0"/>
          </a:endParaRPr>
        </a:p>
      </dgm:t>
    </dgm:pt>
    <dgm:pt modelId="{4921AA61-A370-42CE-B7D7-9BC181530BA8}" type="parTrans" cxnId="{6E292B86-4F40-4ABA-BD56-D4C80E639A2F}">
      <dgm:prSet/>
      <dgm:spPr/>
      <dgm:t>
        <a:bodyPr/>
        <a:lstStyle/>
        <a:p>
          <a:endParaRPr lang="en-US"/>
        </a:p>
      </dgm:t>
    </dgm:pt>
    <dgm:pt modelId="{EF44ACDF-1683-4E0A-A767-E15E5668F370}" type="sibTrans" cxnId="{6E292B86-4F40-4ABA-BD56-D4C80E639A2F}">
      <dgm:prSet/>
      <dgm:spPr/>
      <dgm:t>
        <a:bodyPr/>
        <a:lstStyle/>
        <a:p>
          <a:endParaRPr lang="en-US"/>
        </a:p>
      </dgm:t>
    </dgm:pt>
    <dgm:pt modelId="{F8E2B3E1-2E33-4A46-AEE3-DF0B76CA5187}" type="pres">
      <dgm:prSet presAssocID="{F619EB8E-A439-4B67-9E8B-32AB14F4C1E1}" presName="Name0" presStyleCnt="0">
        <dgm:presLayoutVars>
          <dgm:dir/>
          <dgm:animLvl val="lvl"/>
          <dgm:resizeHandles val="exact"/>
        </dgm:presLayoutVars>
      </dgm:prSet>
      <dgm:spPr/>
    </dgm:pt>
    <dgm:pt modelId="{A64B0218-1E72-714E-BB57-C738DFF9827B}" type="pres">
      <dgm:prSet presAssocID="{1CA64534-7B44-4126-9035-310E8C5A9E5F}" presName="composite" presStyleCnt="0"/>
      <dgm:spPr/>
    </dgm:pt>
    <dgm:pt modelId="{3CBDB921-8818-FB49-85D1-DC0A2ED86523}" type="pres">
      <dgm:prSet presAssocID="{1CA64534-7B44-4126-9035-310E8C5A9E5F}" presName="parTx" presStyleLbl="alignNode1" presStyleIdx="0" presStyleCnt="3">
        <dgm:presLayoutVars>
          <dgm:chMax val="0"/>
          <dgm:chPref val="0"/>
        </dgm:presLayoutVars>
      </dgm:prSet>
      <dgm:spPr/>
    </dgm:pt>
    <dgm:pt modelId="{E2F404E2-9F17-564D-B5CA-D08AEAF19B7B}" type="pres">
      <dgm:prSet presAssocID="{1CA64534-7B44-4126-9035-310E8C5A9E5F}" presName="desTx" presStyleLbl="alignAccFollowNode1" presStyleIdx="0" presStyleCnt="3">
        <dgm:presLayoutVars/>
      </dgm:prSet>
      <dgm:spPr/>
    </dgm:pt>
    <dgm:pt modelId="{89544A19-9823-FA4D-A46A-7FB8B8520216}" type="pres">
      <dgm:prSet presAssocID="{93015CB7-4136-4E01-970A-5B6ED0B6C117}" presName="space" presStyleCnt="0"/>
      <dgm:spPr/>
    </dgm:pt>
    <dgm:pt modelId="{946405EC-6CAD-D14A-932E-4503A068CCB4}" type="pres">
      <dgm:prSet presAssocID="{F34D80A2-1C69-416E-9C93-D61553DE0F8D}" presName="composite" presStyleCnt="0"/>
      <dgm:spPr/>
    </dgm:pt>
    <dgm:pt modelId="{A62017C6-5339-0640-B9F9-B8C51B6B6123}" type="pres">
      <dgm:prSet presAssocID="{F34D80A2-1C69-416E-9C93-D61553DE0F8D}" presName="parTx" presStyleLbl="alignNode1" presStyleIdx="1" presStyleCnt="3">
        <dgm:presLayoutVars>
          <dgm:chMax val="0"/>
          <dgm:chPref val="0"/>
        </dgm:presLayoutVars>
      </dgm:prSet>
      <dgm:spPr/>
    </dgm:pt>
    <dgm:pt modelId="{8E1544DB-E982-134A-91E8-9FB5ACF425E8}" type="pres">
      <dgm:prSet presAssocID="{F34D80A2-1C69-416E-9C93-D61553DE0F8D}" presName="desTx" presStyleLbl="alignAccFollowNode1" presStyleIdx="1" presStyleCnt="3">
        <dgm:presLayoutVars/>
      </dgm:prSet>
      <dgm:spPr/>
    </dgm:pt>
    <dgm:pt modelId="{23DBF419-7CF3-C742-9DAB-42E6AB514D5A}" type="pres">
      <dgm:prSet presAssocID="{13C94149-81A4-4297-A066-85D97EE28DC8}" presName="space" presStyleCnt="0"/>
      <dgm:spPr/>
    </dgm:pt>
    <dgm:pt modelId="{21EC1D0D-B2A2-B04B-AC68-C8204BE81528}" type="pres">
      <dgm:prSet presAssocID="{DF3D511A-8C98-42AA-96C6-5DDA41A81294}" presName="composite" presStyleCnt="0"/>
      <dgm:spPr/>
    </dgm:pt>
    <dgm:pt modelId="{29DD5B89-281D-6341-84AC-5149DE6FF129}" type="pres">
      <dgm:prSet presAssocID="{DF3D511A-8C98-42AA-96C6-5DDA41A81294}" presName="parTx" presStyleLbl="alignNode1" presStyleIdx="2" presStyleCnt="3">
        <dgm:presLayoutVars>
          <dgm:chMax val="0"/>
          <dgm:chPref val="0"/>
        </dgm:presLayoutVars>
      </dgm:prSet>
      <dgm:spPr/>
    </dgm:pt>
    <dgm:pt modelId="{361C1049-27EC-F74E-AD23-B48EE053DB04}" type="pres">
      <dgm:prSet presAssocID="{DF3D511A-8C98-42AA-96C6-5DDA41A81294}" presName="desTx" presStyleLbl="alignAccFollowNode1" presStyleIdx="2" presStyleCnt="3">
        <dgm:presLayoutVars/>
      </dgm:prSet>
      <dgm:spPr/>
    </dgm:pt>
  </dgm:ptLst>
  <dgm:cxnLst>
    <dgm:cxn modelId="{3FBA5008-BECC-B74E-9AB8-E4234AF6B20C}" type="presOf" srcId="{866C1EC5-6B13-485F-A099-93EC39800C8F}" destId="{8E1544DB-E982-134A-91E8-9FB5ACF425E8}" srcOrd="0" destOrd="0" presId="urn:microsoft.com/office/officeart/2016/7/layout/HorizontalActionList"/>
    <dgm:cxn modelId="{67A5E32B-96CB-44A8-92FC-02D7FF41CBEF}" srcId="{1CA64534-7B44-4126-9035-310E8C5A9E5F}" destId="{BE7C42FE-9BF7-4468-8D48-2663BE116815}" srcOrd="0" destOrd="0" parTransId="{2555937A-2545-4DC0-8C58-390311E03C6B}" sibTransId="{7DD1A4D5-ABF9-4313-BE84-B5C439506595}"/>
    <dgm:cxn modelId="{9890E12E-65C7-4817-95AD-C6671DBAF495}" srcId="{F34D80A2-1C69-416E-9C93-D61553DE0F8D}" destId="{866C1EC5-6B13-485F-A099-93EC39800C8F}" srcOrd="0" destOrd="0" parTransId="{1B9AC6DF-78D6-4676-AA88-7ECB6672AC67}" sibTransId="{32B7E41C-A9C6-4ED7-8AC3-718AAF5BB23F}"/>
    <dgm:cxn modelId="{B40BB231-4C3E-4BAC-AB0C-3B9527FE19DA}" srcId="{F619EB8E-A439-4B67-9E8B-32AB14F4C1E1}" destId="{F34D80A2-1C69-416E-9C93-D61553DE0F8D}" srcOrd="1" destOrd="0" parTransId="{950E1ED3-2B80-4322-8A6C-693E220BCBAF}" sibTransId="{13C94149-81A4-4297-A066-85D97EE28DC8}"/>
    <dgm:cxn modelId="{712DC138-2EF1-A24C-805A-5C447CDE6A2F}" type="presOf" srcId="{14AB398A-D9A6-477A-8BCD-9C0738CE9F89}" destId="{361C1049-27EC-F74E-AD23-B48EE053DB04}" srcOrd="0" destOrd="0" presId="urn:microsoft.com/office/officeart/2016/7/layout/HorizontalActionList"/>
    <dgm:cxn modelId="{BE98E472-2DFF-CD41-BC65-2D05FC2C7216}" type="presOf" srcId="{DF3D511A-8C98-42AA-96C6-5DDA41A81294}" destId="{29DD5B89-281D-6341-84AC-5149DE6FF129}" srcOrd="0" destOrd="0" presId="urn:microsoft.com/office/officeart/2016/7/layout/HorizontalActionList"/>
    <dgm:cxn modelId="{96469B7F-71DA-4747-A076-147A0F58DCFD}" type="presOf" srcId="{BE7C42FE-9BF7-4468-8D48-2663BE116815}" destId="{E2F404E2-9F17-564D-B5CA-D08AEAF19B7B}" srcOrd="0" destOrd="0" presId="urn:microsoft.com/office/officeart/2016/7/layout/HorizontalActionList"/>
    <dgm:cxn modelId="{6E292B86-4F40-4ABA-BD56-D4C80E639A2F}" srcId="{DF3D511A-8C98-42AA-96C6-5DDA41A81294}" destId="{14AB398A-D9A6-477A-8BCD-9C0738CE9F89}" srcOrd="0" destOrd="0" parTransId="{4921AA61-A370-42CE-B7D7-9BC181530BA8}" sibTransId="{EF44ACDF-1683-4E0A-A767-E15E5668F370}"/>
    <dgm:cxn modelId="{F5E1CD8E-BDC0-40AC-8A0D-468E8029EE2D}" srcId="{F619EB8E-A439-4B67-9E8B-32AB14F4C1E1}" destId="{DF3D511A-8C98-42AA-96C6-5DDA41A81294}" srcOrd="2" destOrd="0" parTransId="{1160B632-DE7E-4B33-A636-457701C2F75B}" sibTransId="{6E13CE50-42E0-4B61-9C40-767BCFC1997B}"/>
    <dgm:cxn modelId="{56B79097-1FD3-4869-947C-19FB32F50472}" srcId="{F619EB8E-A439-4B67-9E8B-32AB14F4C1E1}" destId="{1CA64534-7B44-4126-9035-310E8C5A9E5F}" srcOrd="0" destOrd="0" parTransId="{6C7FF88E-026D-40D1-91C5-986735913562}" sibTransId="{93015CB7-4136-4E01-970A-5B6ED0B6C117}"/>
    <dgm:cxn modelId="{3A2A349D-6361-A04E-B0ED-D962936CBB2E}" type="presOf" srcId="{F34D80A2-1C69-416E-9C93-D61553DE0F8D}" destId="{A62017C6-5339-0640-B9F9-B8C51B6B6123}" srcOrd="0" destOrd="0" presId="urn:microsoft.com/office/officeart/2016/7/layout/HorizontalActionList"/>
    <dgm:cxn modelId="{19CEABC0-C9B5-9445-B749-08618CAC140A}" type="presOf" srcId="{1CA64534-7B44-4126-9035-310E8C5A9E5F}" destId="{3CBDB921-8818-FB49-85D1-DC0A2ED86523}" srcOrd="0" destOrd="0" presId="urn:microsoft.com/office/officeart/2016/7/layout/HorizontalActionList"/>
    <dgm:cxn modelId="{F9DB6EE5-EE9A-424F-A290-FEA94F64EB48}" type="presOf" srcId="{F619EB8E-A439-4B67-9E8B-32AB14F4C1E1}" destId="{F8E2B3E1-2E33-4A46-AEE3-DF0B76CA5187}" srcOrd="0" destOrd="0" presId="urn:microsoft.com/office/officeart/2016/7/layout/HorizontalActionList"/>
    <dgm:cxn modelId="{37A8D8BC-C4A7-464C-ABA8-3771F85A16AE}" type="presParOf" srcId="{F8E2B3E1-2E33-4A46-AEE3-DF0B76CA5187}" destId="{A64B0218-1E72-714E-BB57-C738DFF9827B}" srcOrd="0" destOrd="0" presId="urn:microsoft.com/office/officeart/2016/7/layout/HorizontalActionList"/>
    <dgm:cxn modelId="{8A02E26E-E742-9147-B6FC-8AA527118B18}" type="presParOf" srcId="{A64B0218-1E72-714E-BB57-C738DFF9827B}" destId="{3CBDB921-8818-FB49-85D1-DC0A2ED86523}" srcOrd="0" destOrd="0" presId="urn:microsoft.com/office/officeart/2016/7/layout/HorizontalActionList"/>
    <dgm:cxn modelId="{F6884E6D-B9F6-1241-8442-3E5FB5BFF2F0}" type="presParOf" srcId="{A64B0218-1E72-714E-BB57-C738DFF9827B}" destId="{E2F404E2-9F17-564D-B5CA-D08AEAF19B7B}" srcOrd="1" destOrd="0" presId="urn:microsoft.com/office/officeart/2016/7/layout/HorizontalActionList"/>
    <dgm:cxn modelId="{962A6376-5239-B141-9023-31C84049F3CE}" type="presParOf" srcId="{F8E2B3E1-2E33-4A46-AEE3-DF0B76CA5187}" destId="{89544A19-9823-FA4D-A46A-7FB8B8520216}" srcOrd="1" destOrd="0" presId="urn:microsoft.com/office/officeart/2016/7/layout/HorizontalActionList"/>
    <dgm:cxn modelId="{18899723-779B-204B-857F-BBF273515E15}" type="presParOf" srcId="{F8E2B3E1-2E33-4A46-AEE3-DF0B76CA5187}" destId="{946405EC-6CAD-D14A-932E-4503A068CCB4}" srcOrd="2" destOrd="0" presId="urn:microsoft.com/office/officeart/2016/7/layout/HorizontalActionList"/>
    <dgm:cxn modelId="{403B44F7-15D1-BB43-8D75-C4A0A48A5544}" type="presParOf" srcId="{946405EC-6CAD-D14A-932E-4503A068CCB4}" destId="{A62017C6-5339-0640-B9F9-B8C51B6B6123}" srcOrd="0" destOrd="0" presId="urn:microsoft.com/office/officeart/2016/7/layout/HorizontalActionList"/>
    <dgm:cxn modelId="{1623DF89-D02F-1E4B-B793-57C9F8CD3311}" type="presParOf" srcId="{946405EC-6CAD-D14A-932E-4503A068CCB4}" destId="{8E1544DB-E982-134A-91E8-9FB5ACF425E8}" srcOrd="1" destOrd="0" presId="urn:microsoft.com/office/officeart/2016/7/layout/HorizontalActionList"/>
    <dgm:cxn modelId="{5F962A11-3F84-8A42-8CB0-5EB75586BD39}" type="presParOf" srcId="{F8E2B3E1-2E33-4A46-AEE3-DF0B76CA5187}" destId="{23DBF419-7CF3-C742-9DAB-42E6AB514D5A}" srcOrd="3" destOrd="0" presId="urn:microsoft.com/office/officeart/2016/7/layout/HorizontalActionList"/>
    <dgm:cxn modelId="{8244A35F-58F4-B342-B508-13A596E2A63B}" type="presParOf" srcId="{F8E2B3E1-2E33-4A46-AEE3-DF0B76CA5187}" destId="{21EC1D0D-B2A2-B04B-AC68-C8204BE81528}" srcOrd="4" destOrd="0" presId="urn:microsoft.com/office/officeart/2016/7/layout/HorizontalActionList"/>
    <dgm:cxn modelId="{1ADD6D33-7B7C-2A4E-83AA-969882309C41}" type="presParOf" srcId="{21EC1D0D-B2A2-B04B-AC68-C8204BE81528}" destId="{29DD5B89-281D-6341-84AC-5149DE6FF129}" srcOrd="0" destOrd="0" presId="urn:microsoft.com/office/officeart/2016/7/layout/HorizontalActionList"/>
    <dgm:cxn modelId="{812F4624-6D77-C548-B734-7A78B5EBA375}" type="presParOf" srcId="{21EC1D0D-B2A2-B04B-AC68-C8204BE81528}" destId="{361C1049-27EC-F74E-AD23-B48EE053DB04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DB921-8818-FB49-85D1-DC0A2ED86523}">
      <dsp:nvSpPr>
        <dsp:cNvPr id="0" name=""/>
        <dsp:cNvSpPr/>
      </dsp:nvSpPr>
      <dsp:spPr>
        <a:xfrm>
          <a:off x="17501" y="107249"/>
          <a:ext cx="3486829" cy="1046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37" tIns="275537" rIns="275537" bIns="27553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Book Antiqua" panose="02040602050305030304" pitchFamily="18" charset="0"/>
            </a:rPr>
            <a:t>Discuss</a:t>
          </a:r>
        </a:p>
      </dsp:txBody>
      <dsp:txXfrm>
        <a:off x="17501" y="107249"/>
        <a:ext cx="3486829" cy="1046048"/>
      </dsp:txXfrm>
    </dsp:sp>
    <dsp:sp modelId="{E2F404E2-9F17-564D-B5CA-D08AEAF19B7B}">
      <dsp:nvSpPr>
        <dsp:cNvPr id="0" name=""/>
        <dsp:cNvSpPr/>
      </dsp:nvSpPr>
      <dsp:spPr>
        <a:xfrm>
          <a:off x="17501" y="1153298"/>
          <a:ext cx="3486829" cy="2212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421" tIns="344421" rIns="344421" bIns="344421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Book Antiqua" panose="02040602050305030304" pitchFamily="18" charset="0"/>
            </a:rPr>
            <a:t>Definition of preterm birth and low birth weight</a:t>
          </a:r>
        </a:p>
      </dsp:txBody>
      <dsp:txXfrm>
        <a:off x="17501" y="1153298"/>
        <a:ext cx="3486829" cy="2212727"/>
      </dsp:txXfrm>
    </dsp:sp>
    <dsp:sp modelId="{A62017C6-5339-0640-B9F9-B8C51B6B6123}">
      <dsp:nvSpPr>
        <dsp:cNvPr id="0" name=""/>
        <dsp:cNvSpPr/>
      </dsp:nvSpPr>
      <dsp:spPr>
        <a:xfrm>
          <a:off x="3612119" y="107249"/>
          <a:ext cx="3486829" cy="1046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37" tIns="275537" rIns="275537" bIns="27553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Book Antiqua" panose="02040602050305030304" pitchFamily="18" charset="0"/>
            </a:rPr>
            <a:t>Discuss</a:t>
          </a:r>
        </a:p>
      </dsp:txBody>
      <dsp:txXfrm>
        <a:off x="3612119" y="107249"/>
        <a:ext cx="3486829" cy="1046048"/>
      </dsp:txXfrm>
    </dsp:sp>
    <dsp:sp modelId="{8E1544DB-E982-134A-91E8-9FB5ACF425E8}">
      <dsp:nvSpPr>
        <dsp:cNvPr id="0" name=""/>
        <dsp:cNvSpPr/>
      </dsp:nvSpPr>
      <dsp:spPr>
        <a:xfrm>
          <a:off x="3612119" y="1153298"/>
          <a:ext cx="3486829" cy="2212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421" tIns="344421" rIns="344421" bIns="344421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Book Antiqua" panose="02040602050305030304" pitchFamily="18" charset="0"/>
            </a:rPr>
            <a:t>Pregnancy factors associated with preterm birth and low birth</a:t>
          </a:r>
          <a:r>
            <a:rPr lang="en-US" sz="2000" b="1" i="0" kern="1200" dirty="0">
              <a:latin typeface="Book Antiqua" panose="02040602050305030304" pitchFamily="18" charset="0"/>
            </a:rPr>
            <a:t> </a:t>
          </a:r>
          <a:r>
            <a:rPr lang="en-US" sz="2400" b="1" i="0" kern="1200" dirty="0">
              <a:latin typeface="Book Antiqua" panose="02040602050305030304" pitchFamily="18" charset="0"/>
            </a:rPr>
            <a:t>weight infants</a:t>
          </a:r>
        </a:p>
      </dsp:txBody>
      <dsp:txXfrm>
        <a:off x="3612119" y="1153298"/>
        <a:ext cx="3486829" cy="2212727"/>
      </dsp:txXfrm>
    </dsp:sp>
    <dsp:sp modelId="{29DD5B89-281D-6341-84AC-5149DE6FF129}">
      <dsp:nvSpPr>
        <dsp:cNvPr id="0" name=""/>
        <dsp:cNvSpPr/>
      </dsp:nvSpPr>
      <dsp:spPr>
        <a:xfrm>
          <a:off x="7206738" y="107249"/>
          <a:ext cx="3486829" cy="1046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537" tIns="275537" rIns="275537" bIns="27553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Book Antiqua" panose="02040602050305030304" pitchFamily="18" charset="0"/>
            </a:rPr>
            <a:t>Discuss</a:t>
          </a:r>
        </a:p>
      </dsp:txBody>
      <dsp:txXfrm>
        <a:off x="7206738" y="107249"/>
        <a:ext cx="3486829" cy="1046048"/>
      </dsp:txXfrm>
    </dsp:sp>
    <dsp:sp modelId="{361C1049-27EC-F74E-AD23-B48EE053DB04}">
      <dsp:nvSpPr>
        <dsp:cNvPr id="0" name=""/>
        <dsp:cNvSpPr/>
      </dsp:nvSpPr>
      <dsp:spPr>
        <a:xfrm>
          <a:off x="7206738" y="1153298"/>
          <a:ext cx="3486829" cy="2212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421" tIns="344421" rIns="344421" bIns="344421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Book Antiqua" panose="02040602050305030304" pitchFamily="18" charset="0"/>
            </a:rPr>
            <a:t>Neonatal management and concerns of preterm and low birth weight infants </a:t>
          </a:r>
          <a:br>
            <a:rPr lang="en-US" sz="2400" b="1" i="0" kern="1200" dirty="0">
              <a:latin typeface="Book Antiqua" panose="02040602050305030304" pitchFamily="18" charset="0"/>
            </a:rPr>
          </a:br>
          <a:endParaRPr lang="en-US" sz="2400" b="1" i="0" kern="1200" dirty="0">
            <a:latin typeface="Book Antiqua" panose="02040602050305030304" pitchFamily="18" charset="0"/>
          </a:endParaRPr>
        </a:p>
      </dsp:txBody>
      <dsp:txXfrm>
        <a:off x="7206738" y="1153298"/>
        <a:ext cx="3486829" cy="2212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7C149-0C7D-C34C-98CA-AD53DB15B276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68DF3-83D7-B543-8B06-20BAAC5A9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0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50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123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9769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08368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7703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460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6560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77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28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26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6079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9762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706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54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025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7714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140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C1CDE-233C-1A43-89BB-51E564DCC2A4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4254-E864-0648-9EFA-DE68F680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3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</p:sldLayoutIdLst>
  <p:transition spd="slow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e24.it/infermiere/infermiere-pediatrico/infermiere-tin-terapia-intensiva-neonatale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ikist.com/free-photo-vpzn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white-tensoval-digital-blood-pressure-monitor-hypertension-wallpaper-aqtbq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pexels.com/photo/thoughtful-young-woman-vaping-in-dark-room-458246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hyperlink" Target="https://www.publicdomainpictures.net/en/view-image.php?image=94106&amp;picture=smoking" TargetMode="Externa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4FB6-CB33-C4AD-290A-5C2501132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A570-61A6-6109-44B9-EF4A5A203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5354" y="2131392"/>
            <a:ext cx="5830915" cy="30175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000" b="1" i="1" dirty="0">
                <a:solidFill>
                  <a:srgbClr val="0ADBFB"/>
                </a:solidFill>
                <a:latin typeface="Book Antiqua" panose="02040602050305030304" pitchFamily="18" charset="0"/>
              </a:rPr>
              <a:t>High Risk Pregnancy and Low Birth Weight  </a:t>
            </a:r>
            <a:br>
              <a:rPr lang="en-US" sz="5000" b="1" i="1" dirty="0">
                <a:solidFill>
                  <a:srgbClr val="0ADBFB"/>
                </a:solidFill>
                <a:latin typeface="Book Antiqua" panose="02040602050305030304" pitchFamily="18" charset="0"/>
              </a:rPr>
            </a:br>
            <a:r>
              <a:rPr lang="en-US" sz="5000" dirty="0"/>
              <a:t> 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91B3C-81D2-0650-3EB5-A060D119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66021"/>
            <a:ext cx="4789291" cy="17482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400" b="1" i="1" dirty="0">
                <a:solidFill>
                  <a:srgbClr val="E61D03"/>
                </a:solidFill>
                <a:latin typeface="Book Antiqua" panose="02040602050305030304" pitchFamily="18" charset="0"/>
              </a:rPr>
              <a:t>Lauren Dungy-Poythress</a:t>
            </a:r>
          </a:p>
          <a:p>
            <a:pPr algn="r"/>
            <a:r>
              <a:rPr lang="en-US" b="1" i="1" dirty="0">
                <a:latin typeface="Book Antiqua" panose="02040602050305030304" pitchFamily="18" charset="0"/>
              </a:rPr>
              <a:t>Maternal Fetal Medicine Specialist</a:t>
            </a:r>
          </a:p>
          <a:p>
            <a:pPr algn="r"/>
            <a:r>
              <a:rPr lang="en-US" b="1" i="1" dirty="0">
                <a:latin typeface="Book Antiqua" panose="02040602050305030304" pitchFamily="18" charset="0"/>
              </a:rPr>
              <a:t>Indiana University School of Medicine</a:t>
            </a:r>
          </a:p>
          <a:p>
            <a:pPr algn="r"/>
            <a:endParaRPr lang="en-US" dirty="0">
              <a:latin typeface="Bookman Old Style" panose="02050604050505020204" pitchFamily="18" charset="0"/>
            </a:endParaRPr>
          </a:p>
          <a:p>
            <a:pPr indent="-228600" algn="r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678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CCE36-2337-2627-E2AC-95E54912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641" y="794936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 b="1" dirty="0">
                <a:solidFill>
                  <a:srgbClr val="0ADBFB"/>
                </a:solidFill>
                <a:latin typeface="Book Antiqua" panose="02040602050305030304" pitchFamily="18" charset="0"/>
              </a:rPr>
              <a:t>Marijuana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5CF2A-0B12-E921-3B6E-216D26DFA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American College of OB/Gyn</a:t>
            </a:r>
            <a:r>
              <a:rPr lang="en-US" sz="2800" b="1" dirty="0">
                <a:solidFill>
                  <a:srgbClr val="F6DC5F"/>
                </a:solidFill>
                <a:latin typeface="Book Antiqua" panose="02040602050305030304" pitchFamily="18" charset="0"/>
              </a:rPr>
              <a:t>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Children whose mothers used marijuana during pregnancy may have learning and behavioral problems later in life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400" b="1" dirty="0">
              <a:latin typeface="Book Antiqua" panose="02040602050305030304" pitchFamily="18" charset="0"/>
            </a:endParaRPr>
          </a:p>
          <a:p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American Cardiology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Recent data links marijuana use to cardiovascular disease which is dose dependent similar to cigarette smoking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2800" b="1" dirty="0">
              <a:latin typeface="Book Antiqua" panose="02040602050305030304" pitchFamily="18" charset="0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B94766-2323-14D5-DDE2-FB56D3960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7845" r="-1" b="12652"/>
          <a:stretch>
            <a:fillRect/>
          </a:stretch>
        </p:blipFill>
        <p:spPr>
          <a:xfrm>
            <a:off x="8072120" y="1251745"/>
            <a:ext cx="3644962" cy="2377440"/>
          </a:xfrm>
          <a:prstGeom prst="rect">
            <a:avLst/>
          </a:prstGeom>
          <a:effectLst>
            <a:softEdge rad="222027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74A46-A597-97DC-6780-1ED649262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832" r="-3" b="14864"/>
          <a:stretch>
            <a:fillRect/>
          </a:stretch>
        </p:blipFill>
        <p:spPr>
          <a:xfrm>
            <a:off x="7227736" y="3766344"/>
            <a:ext cx="3644962" cy="2377440"/>
          </a:xfrm>
          <a:prstGeom prst="rect">
            <a:avLst/>
          </a:prstGeom>
          <a:effectLst>
            <a:softEdge rad="172316"/>
          </a:effectLst>
        </p:spPr>
      </p:pic>
    </p:spTree>
    <p:extLst>
      <p:ext uri="{BB962C8B-B14F-4D97-AF65-F5344CB8AC3E}">
        <p14:creationId xmlns:p14="http://schemas.microsoft.com/office/powerpoint/2010/main" val="34514856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5CD6B-6BF4-CEAC-EF5D-0778AC21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98" y="794936"/>
            <a:ext cx="3710057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rgbClr val="0ADBFB"/>
                </a:solidFill>
                <a:latin typeface="Book Antiqua" panose="02040602050305030304" pitchFamily="18" charset="0"/>
              </a:rPr>
              <a:t>Infection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6C968-B85F-E99C-EBA1-ABA1B7C28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6129" y="2310020"/>
            <a:ext cx="5821017" cy="35943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Infection can lead to a cascade of of events lead to preterm labor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Inflammation leads to prostaglandin release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Examples:</a:t>
            </a:r>
            <a:endParaRPr lang="en-US" sz="2000" dirty="0"/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Chorioamnionitis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Urinary tract infection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Flu, Measles, Polio, Varicella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STD (e.g., syphilis) </a:t>
            </a:r>
          </a:p>
          <a:p>
            <a:r>
              <a:rPr lang="en-US" sz="2000" b="1" dirty="0"/>
              <a:t>	</a:t>
            </a:r>
          </a:p>
        </p:txBody>
      </p:sp>
      <p:pic>
        <p:nvPicPr>
          <p:cNvPr id="8" name="Picture 7" descr="Multiple blue virus organisms">
            <a:extLst>
              <a:ext uri="{FF2B5EF4-FFF2-40B4-BE49-F238E27FC236}">
                <a16:creationId xmlns:a16="http://schemas.microsoft.com/office/drawing/2014/main" id="{692CB737-B966-168B-8C08-578D6309D1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5539"/>
                    </a14:imgEffect>
                    <a14:imgEffect>
                      <a14:saturation sat="127000"/>
                    </a14:imgEffect>
                  </a14:imgLayer>
                </a14:imgProps>
              </a:ext>
            </a:extLst>
          </a:blip>
          <a:srcRect l="-4398" r="4398"/>
          <a:stretch>
            <a:fillRect/>
          </a:stretch>
        </p:blipFill>
        <p:spPr>
          <a:xfrm>
            <a:off x="-112012" y="2358887"/>
            <a:ext cx="5908141" cy="3323452"/>
          </a:xfrm>
          <a:prstGeom prst="rect">
            <a:avLst/>
          </a:prstGeom>
          <a:effectLst>
            <a:outerShdw blurRad="146930" dist="50800" dir="5400000" algn="ctr" rotWithShape="0">
              <a:schemeClr val="tx1">
                <a:alpha val="0"/>
              </a:schemeClr>
            </a:outerShdw>
            <a:softEdge rad="306363"/>
          </a:effectLst>
        </p:spPr>
      </p:pic>
    </p:spTree>
    <p:extLst>
      <p:ext uri="{BB962C8B-B14F-4D97-AF65-F5344CB8AC3E}">
        <p14:creationId xmlns:p14="http://schemas.microsoft.com/office/powerpoint/2010/main" val="30223106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5BF31-86EB-FDD6-F0E9-473BC9A6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56" y="1209024"/>
            <a:ext cx="6832600" cy="1293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b="1" kern="1200" cap="all" baseline="0" dirty="0">
                <a:solidFill>
                  <a:srgbClr val="0ADBFB"/>
                </a:solidFill>
                <a:latin typeface="Book Antiqua" panose="02040602050305030304" pitchFamily="18" charset="0"/>
              </a:rPr>
              <a:t>Advanced </a:t>
            </a:r>
            <a:br>
              <a:rPr lang="en-US" sz="4400" b="1" kern="1200" cap="all" baseline="0" dirty="0">
                <a:solidFill>
                  <a:srgbClr val="0ADBFB"/>
                </a:solidFill>
                <a:latin typeface="Book Antiqua" panose="02040602050305030304" pitchFamily="18" charset="0"/>
              </a:rPr>
            </a:br>
            <a:r>
              <a:rPr lang="en-US" sz="4400" b="1" kern="1200" cap="all" baseline="0" dirty="0">
                <a:solidFill>
                  <a:srgbClr val="0ADBFB"/>
                </a:solidFill>
                <a:latin typeface="Book Antiqua" panose="02040602050305030304" pitchFamily="18" charset="0"/>
              </a:rPr>
              <a:t>Maternal Age</a:t>
            </a:r>
            <a:r>
              <a:rPr lang="en-US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E3308-D0D3-611A-0F0D-253318D1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456" y="2833875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Defined as age 35 years or older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Association with LBW not soley based on age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>
                <a:latin typeface="Book Antiqua" panose="02040602050305030304" pitchFamily="18" charset="0"/>
              </a:rPr>
              <a:t>Other factors play a role</a:t>
            </a:r>
          </a:p>
          <a:p>
            <a:r>
              <a:rPr lang="en-US" sz="2400" b="1" dirty="0">
                <a:latin typeface="Book Antiqua" panose="02040602050305030304" pitchFamily="18" charset="0"/>
              </a:rPr>
              <a:t>	(e.g., medical health, SES, ART)</a:t>
            </a:r>
          </a:p>
        </p:txBody>
      </p:sp>
      <p:pic>
        <p:nvPicPr>
          <p:cNvPr id="7" name="Picture 6" descr="A pregnant person with a belly&#10;&#10;AI-generated content may be incorrect.">
            <a:extLst>
              <a:ext uri="{FF2B5EF4-FFF2-40B4-BE49-F238E27FC236}">
                <a16:creationId xmlns:a16="http://schemas.microsoft.com/office/drawing/2014/main" id="{0786B2D8-0224-2D4F-B0B8-E3FA69EC9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66" y="1815548"/>
            <a:ext cx="5018448" cy="3339548"/>
          </a:xfrm>
          <a:prstGeom prst="rect">
            <a:avLst/>
          </a:prstGeom>
          <a:effectLst>
            <a:glow rad="11658">
              <a:schemeClr val="bg1"/>
            </a:glow>
            <a:softEdge rad="367206"/>
          </a:effectLst>
        </p:spPr>
      </p:pic>
    </p:spTree>
    <p:extLst>
      <p:ext uri="{BB962C8B-B14F-4D97-AF65-F5344CB8AC3E}">
        <p14:creationId xmlns:p14="http://schemas.microsoft.com/office/powerpoint/2010/main" val="390299756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65A1FD-5C3D-426A-9BE7-4A2275C7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406007-479D-49AA-B1BB-E77CAD280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144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B1E82-29BC-DA63-5825-D87FFA02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58" r="17590" b="1"/>
          <a:stretch>
            <a:fillRect/>
          </a:stretch>
        </p:blipFill>
        <p:spPr>
          <a:xfrm>
            <a:off x="142897" y="3508797"/>
            <a:ext cx="2696089" cy="32429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3AFF06-0A62-43A7-C527-71BAEFE0E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4843" r="218" b="2"/>
          <a:stretch>
            <a:fillRect/>
          </a:stretch>
        </p:blipFill>
        <p:spPr>
          <a:xfrm>
            <a:off x="9528796" y="602945"/>
            <a:ext cx="2560320" cy="26967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4B251-87A3-613D-4FAB-747DFFC2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21" r="2" b="30060"/>
          <a:stretch>
            <a:fillRect/>
          </a:stretch>
        </p:blipFill>
        <p:spPr>
          <a:xfrm>
            <a:off x="3048000" y="4228560"/>
            <a:ext cx="4437856" cy="2223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A21FC-F7D6-9DE9-B84D-9F6E9039DD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751" r="-1" b="7817"/>
          <a:stretch>
            <a:fillRect/>
          </a:stretch>
        </p:blipFill>
        <p:spPr>
          <a:xfrm>
            <a:off x="7933265" y="4161721"/>
            <a:ext cx="4258735" cy="20933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EB1B26-D1D6-D3AE-59DD-1C6E85BB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27" t="-23" r="1820" b="-1880"/>
          <a:stretch>
            <a:fillRect/>
          </a:stretch>
        </p:blipFill>
        <p:spPr>
          <a:xfrm>
            <a:off x="0" y="924255"/>
            <a:ext cx="2560320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8232BD-E9DB-E5F9-E28F-17DC2C0AE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320" y="240273"/>
            <a:ext cx="3253187" cy="24023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B992A7-F0A2-35F4-5FE0-D3B666343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1097" y="196920"/>
            <a:ext cx="3800583" cy="24432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9D5B3-EE5F-208E-E416-2E004115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124" y="2880425"/>
            <a:ext cx="7613945" cy="13119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4800" b="1" dirty="0">
                <a:solidFill>
                  <a:srgbClr val="0ADBFB"/>
                </a:solidFill>
                <a:latin typeface="Book Antiqua" panose="02040602050305030304" pitchFamily="18" charset="0"/>
              </a:rPr>
              <a:t>Multiple gestation</a:t>
            </a:r>
          </a:p>
        </p:txBody>
      </p:sp>
    </p:spTree>
    <p:extLst>
      <p:ext uri="{BB962C8B-B14F-4D97-AF65-F5344CB8AC3E}">
        <p14:creationId xmlns:p14="http://schemas.microsoft.com/office/powerpoint/2010/main" val="3561128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2BF478-5815-A0DC-D2B7-12D5D4851D49}"/>
              </a:ext>
            </a:extLst>
          </p:cNvPr>
          <p:cNvSpPr/>
          <p:nvPr/>
        </p:nvSpPr>
        <p:spPr>
          <a:xfrm>
            <a:off x="6058827" y="3024809"/>
            <a:ext cx="4699000" cy="23132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12EF3-FD00-A0F3-4EC6-8EDB18B9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676773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ADBFB"/>
                </a:solidFill>
                <a:latin typeface="Book Antiqua" panose="02040602050305030304" pitchFamily="18" charset="0"/>
              </a:rPr>
              <a:t>Weathering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D373C-2D31-47FF-BDC7-D1698D0A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16" t="-204" r="12735" b="7896"/>
          <a:stretch>
            <a:fillRect/>
          </a:stretch>
        </p:blipFill>
        <p:spPr>
          <a:xfrm>
            <a:off x="6675120" y="3474720"/>
            <a:ext cx="4297680" cy="2194560"/>
          </a:xfrm>
          <a:prstGeom prst="rect">
            <a:avLst/>
          </a:prstGeom>
          <a:effectLst>
            <a:outerShdw blurRad="436690" dir="1834326" sx="110232" sy="110232" algn="ctr" rotWithShape="0">
              <a:srgbClr val="05DCFC">
                <a:alpha val="61039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5703F-E4BA-6C92-B159-45EE1439DCB3}"/>
              </a:ext>
            </a:extLst>
          </p:cNvPr>
          <p:cNvSpPr/>
          <p:nvPr/>
        </p:nvSpPr>
        <p:spPr>
          <a:xfrm>
            <a:off x="423794" y="1736035"/>
            <a:ext cx="4426226" cy="26106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09CEBC-98AB-6CF8-8C4D-D51EF8212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2110" y="2203566"/>
            <a:ext cx="4699000" cy="2616200"/>
          </a:xfrm>
          <a:effectLst>
            <a:outerShdw blurRad="599153" dir="7620000" sx="119100" sy="119100" algn="ctr" rotWithShape="0">
              <a:schemeClr val="accent6">
                <a:alpha val="50886"/>
              </a:scheme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FA8669-C86B-1162-E885-3BBE0C1CBE76}"/>
              </a:ext>
            </a:extLst>
          </p:cNvPr>
          <p:cNvSpPr txBox="1"/>
          <p:nvPr/>
        </p:nvSpPr>
        <p:spPr>
          <a:xfrm>
            <a:off x="6649460" y="1788067"/>
            <a:ext cx="3833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Chronic stress can lead to </a:t>
            </a:r>
            <a:br>
              <a:rPr lang="en-US" sz="2400" b="1" dirty="0">
                <a:latin typeface="Book Antiqua" panose="02040602050305030304" pitchFamily="18" charset="0"/>
              </a:rPr>
            </a:br>
            <a:r>
              <a:rPr lang="en-US" sz="2400" b="1" dirty="0">
                <a:latin typeface="Book Antiqua" panose="02040602050305030304" pitchFamily="18" charset="0"/>
              </a:rPr>
              <a:t>pregnancy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2579848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E4901-891B-A327-F271-A46007E10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19E5-D184-DBAF-47DF-D1C8B26F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5354" y="2131392"/>
            <a:ext cx="5830915" cy="30175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000" b="1" i="1" dirty="0">
                <a:solidFill>
                  <a:srgbClr val="0ADBFB"/>
                </a:solidFill>
                <a:latin typeface="Book Antiqua" panose="02040602050305030304" pitchFamily="18" charset="0"/>
              </a:rPr>
              <a:t>High Risk Pregnancy and Low Birth Weight  </a:t>
            </a:r>
            <a:br>
              <a:rPr lang="en-US" sz="5000" b="1" i="1" dirty="0">
                <a:solidFill>
                  <a:srgbClr val="0ADBFB"/>
                </a:solidFill>
                <a:latin typeface="Book Antiqua" panose="02040602050305030304" pitchFamily="18" charset="0"/>
              </a:rPr>
            </a:br>
            <a:r>
              <a:rPr lang="en-US" sz="5000" dirty="0"/>
              <a:t> 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C2DE8-B2B5-C8BC-9177-92ACFB15A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66021"/>
            <a:ext cx="4789291" cy="17482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400" b="1" i="1" dirty="0">
                <a:solidFill>
                  <a:srgbClr val="E61D03"/>
                </a:solidFill>
                <a:latin typeface="Book Antiqua" panose="02040602050305030304" pitchFamily="18" charset="0"/>
              </a:rPr>
              <a:t>Lauren Dungy-Poythress</a:t>
            </a:r>
          </a:p>
          <a:p>
            <a:pPr algn="r"/>
            <a:r>
              <a:rPr lang="en-US" b="1" i="1" dirty="0">
                <a:latin typeface="Book Antiqua" panose="02040602050305030304" pitchFamily="18" charset="0"/>
              </a:rPr>
              <a:t>Maternal Fetal Medicine Specialist</a:t>
            </a:r>
          </a:p>
          <a:p>
            <a:pPr algn="r"/>
            <a:r>
              <a:rPr lang="en-US" b="1" i="1" dirty="0">
                <a:latin typeface="Book Antiqua" panose="02040602050305030304" pitchFamily="18" charset="0"/>
              </a:rPr>
              <a:t>Indiana University School of Medicine</a:t>
            </a:r>
          </a:p>
          <a:p>
            <a:pPr algn="r"/>
            <a:endParaRPr lang="en-US" dirty="0">
              <a:latin typeface="Bookman Old Style" panose="02050604050505020204" pitchFamily="18" charset="0"/>
            </a:endParaRPr>
          </a:p>
          <a:p>
            <a:pPr indent="-228600" algn="r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761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9BA665-866B-4988-8C5D-0B272F82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>
          <a:xfrm>
            <a:off x="0" y="4767552"/>
            <a:ext cx="12192000" cy="20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DA765-6851-7B70-2983-800F9A3B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26" y="335784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68FFFF"/>
                </a:solidFill>
                <a:latin typeface="Book Antiqua" panose="02040602050305030304" pitchFamily="18" charset="0"/>
              </a:rPr>
              <a:t>Objectives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AD66A72-A752-8279-2E2D-AE00AB180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249811"/>
              </p:ext>
            </p:extLst>
          </p:nvPr>
        </p:nvGraphicFramePr>
        <p:xfrm>
          <a:off x="831574" y="1628812"/>
          <a:ext cx="10711069" cy="347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156518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70EF-EEC8-EC14-3FC3-72591811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1" y="1144964"/>
            <a:ext cx="11569147" cy="108977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Book Antiqua" panose="02040602050305030304" pitchFamily="18" charset="0"/>
              </a:rPr>
              <a:t>    </a:t>
            </a:r>
            <a:r>
              <a:rPr lang="en-US" b="1" dirty="0">
                <a:solidFill>
                  <a:srgbClr val="68FFFF"/>
                </a:solidFill>
                <a:latin typeface="Book Antiqua" panose="02040602050305030304" pitchFamily="18" charset="0"/>
              </a:rPr>
              <a:t>Not the same      -	      Not exclusive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DED4E4-1755-AF4B-D531-69268CF42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291" y="2003034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solidFill>
                  <a:srgbClr val="E61D03"/>
                </a:solidFill>
                <a:latin typeface="Book Antiqua" panose="02040602050305030304" pitchFamily="18" charset="0"/>
              </a:rPr>
              <a:t>Premature Infant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675A6-7588-AAFC-5016-C07983612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139" y="3092806"/>
            <a:ext cx="5157787" cy="3684588"/>
          </a:xfrm>
        </p:spPr>
        <p:txBody>
          <a:bodyPr/>
          <a:lstStyle/>
          <a:p>
            <a:pPr lvl="1"/>
            <a:r>
              <a:rPr lang="en-US" b="1" dirty="0">
                <a:latin typeface="Book Antiqua" panose="02040602050305030304" pitchFamily="18" charset="0"/>
              </a:rPr>
              <a:t>Born before the 37</a:t>
            </a:r>
            <a:r>
              <a:rPr lang="en-US" b="1" baseline="30000" dirty="0">
                <a:latin typeface="Book Antiqua" panose="02040602050305030304" pitchFamily="18" charset="0"/>
              </a:rPr>
              <a:t>th</a:t>
            </a:r>
            <a:r>
              <a:rPr lang="en-US" b="1" dirty="0">
                <a:latin typeface="Book Antiqua" panose="02040602050305030304" pitchFamily="18" charset="0"/>
              </a:rPr>
              <a:t> week </a:t>
            </a:r>
          </a:p>
          <a:p>
            <a:pPr marL="457200" lvl="1" indent="0">
              <a:buNone/>
            </a:pPr>
            <a:r>
              <a:rPr lang="en-US" b="1" dirty="0">
                <a:latin typeface="Book Antiqua" panose="02040602050305030304" pitchFamily="18" charset="0"/>
              </a:rPr>
              <a:t>   of pregnancy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A2CB27-EFC8-A6DF-B7B0-80564FDB4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9864" y="2063812"/>
            <a:ext cx="5183188" cy="765270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solidFill>
                  <a:srgbClr val="E61D03"/>
                </a:solidFill>
                <a:latin typeface="Book Antiqua" panose="02040602050305030304" pitchFamily="18" charset="0"/>
              </a:rPr>
              <a:t>Low Birth Weight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90AF3-C8A7-B06B-EE8B-CA5D3B636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3809" y="4935100"/>
            <a:ext cx="5157787" cy="1511606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latin typeface="Book Antiqua" panose="02040602050305030304" pitchFamily="18" charset="0"/>
              </a:rPr>
              <a:t>Fetal weight</a:t>
            </a:r>
          </a:p>
          <a:p>
            <a:pPr lvl="2"/>
            <a:r>
              <a:rPr lang="en-US" sz="2000" b="1" dirty="0">
                <a:latin typeface="Book Antiqua" panose="02040602050305030304" pitchFamily="18" charset="0"/>
              </a:rPr>
              <a:t>&lt; 2500 g  (5 </a:t>
            </a:r>
            <a:r>
              <a:rPr lang="en-US" sz="2000" b="1" dirty="0" err="1">
                <a:latin typeface="Book Antiqua" panose="02040602050305030304" pitchFamily="18" charset="0"/>
              </a:rPr>
              <a:t>lbs</a:t>
            </a:r>
            <a:r>
              <a:rPr lang="en-US" sz="2000" b="1" dirty="0">
                <a:latin typeface="Book Antiqua" panose="02040602050305030304" pitchFamily="18" charset="0"/>
              </a:rPr>
              <a:t> 8 oz)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Primarily caused by premature birth </a:t>
            </a:r>
          </a:p>
        </p:txBody>
      </p:sp>
      <p:pic>
        <p:nvPicPr>
          <p:cNvPr id="8" name="Picture 7" descr="A baby with a tube attached to it&#10;&#10;AI-generated content may be incorrect.">
            <a:extLst>
              <a:ext uri="{FF2B5EF4-FFF2-40B4-BE49-F238E27FC236}">
                <a16:creationId xmlns:a16="http://schemas.microsoft.com/office/drawing/2014/main" id="{C97CB352-A9DC-A78C-F7E6-A4055A80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2225" y="4035268"/>
            <a:ext cx="3260034" cy="2064310"/>
          </a:xfrm>
          <a:prstGeom prst="rect">
            <a:avLst/>
          </a:prstGeom>
          <a:effectLst>
            <a:glow rad="127000">
              <a:schemeClr val="bg1"/>
            </a:glow>
            <a:outerShdw blurRad="279" dist="50800" dir="5400000" algn="ctr" rotWithShape="0">
              <a:schemeClr val="bg1"/>
            </a:outerShdw>
            <a:softEdge rad="16533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828AB-6053-1F54-57B0-73B63E2D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41" y="3092373"/>
            <a:ext cx="3372472" cy="1735092"/>
          </a:xfrm>
          <a:prstGeom prst="rect">
            <a:avLst/>
          </a:prstGeom>
          <a:effectLst>
            <a:softEdge rad="54924"/>
          </a:effectLst>
        </p:spPr>
      </p:pic>
    </p:spTree>
    <p:extLst>
      <p:ext uri="{BB962C8B-B14F-4D97-AF65-F5344CB8AC3E}">
        <p14:creationId xmlns:p14="http://schemas.microsoft.com/office/powerpoint/2010/main" val="23217376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4B98-6493-3E61-BBDB-DA458C9E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13" y="764373"/>
            <a:ext cx="10207487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68FFFF"/>
                </a:solidFill>
                <a:latin typeface="Book Antiqua" panose="02040602050305030304" pitchFamily="18" charset="0"/>
              </a:rPr>
              <a:t>Factors Associated with Prematurity and Low Birth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4062-28D8-B0BF-5A3A-7EF275DD6A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Book Antiqua" panose="02040602050305030304" pitchFamily="18" charset="0"/>
              </a:rPr>
              <a:t>Prior history of premature birth or low birth weight</a:t>
            </a:r>
          </a:p>
          <a:p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Hypertensive disease of pregnancy (HDP)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Preexisting health conditions (e.g., SLE, DM, Anemia)</a:t>
            </a:r>
          </a:p>
          <a:p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Smoking/Substance Abuse</a:t>
            </a:r>
            <a:endParaRPr lang="en-US" b="1" dirty="0">
              <a:latin typeface="Book Antiqua" panose="02040602050305030304" pitchFamily="18" charset="0"/>
            </a:endParaRPr>
          </a:p>
          <a:p>
            <a:r>
              <a:rPr lang="en-US" b="1" dirty="0">
                <a:latin typeface="Book Antiqua" panose="02040602050305030304" pitchFamily="18" charset="0"/>
              </a:rPr>
              <a:t>Placental problems (e.g., placenta previa, abruption)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86615-946E-7DEA-D4B0-9DD79F96F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Multiple gestation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Maternal age (&lt; 16 or </a:t>
            </a:r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&gt; 35</a:t>
            </a:r>
            <a:r>
              <a:rPr lang="en-US" b="1" dirty="0">
                <a:latin typeface="Book Antiqua" panose="02040602050305030304" pitchFamily="18" charset="0"/>
              </a:rPr>
              <a:t>)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Race/ethnicity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Lack of prenatal care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Socioeconomic status</a:t>
            </a:r>
          </a:p>
          <a:p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Infection</a:t>
            </a:r>
          </a:p>
          <a:p>
            <a:r>
              <a:rPr lang="en-US" b="1" dirty="0">
                <a:solidFill>
                  <a:srgbClr val="E61D03"/>
                </a:solidFill>
                <a:latin typeface="Book Antiqua" panose="02040602050305030304" pitchFamily="18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276805335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D41A4-81B8-F166-18AB-F683B2BE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861773"/>
            <a:ext cx="4678659" cy="12930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ADBFB"/>
                </a:solidFill>
                <a:latin typeface="Book Antiqua" panose="02040602050305030304" pitchFamily="18" charset="0"/>
              </a:rPr>
              <a:t>Estimated fetal </a:t>
            </a:r>
            <a:br>
              <a:rPr lang="en-US" sz="4000" b="1" dirty="0">
                <a:solidFill>
                  <a:srgbClr val="0ADBFB"/>
                </a:solidFill>
                <a:latin typeface="Book Antiqua" panose="02040602050305030304" pitchFamily="18" charset="0"/>
              </a:rPr>
            </a:br>
            <a:r>
              <a:rPr lang="en-US" sz="4000" b="1" dirty="0">
                <a:solidFill>
                  <a:srgbClr val="0ADBFB"/>
                </a:solidFill>
                <a:latin typeface="Book Antiqua" panose="02040602050305030304" pitchFamily="18" charset="0"/>
              </a:rPr>
              <a:t>weight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27F7C-0D39-B6FE-5AFB-1B7D15B89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566" y="2054088"/>
            <a:ext cx="4678659" cy="226612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Sonographic estimation in pregnancy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EFW &lt; 10</a:t>
            </a:r>
            <a:r>
              <a:rPr lang="en-US" sz="2000" b="1" baseline="30000" dirty="0">
                <a:latin typeface="Book Antiqua" panose="02040602050305030304" pitchFamily="18" charset="0"/>
              </a:rPr>
              <a:t>th</a:t>
            </a:r>
            <a:r>
              <a:rPr lang="en-US" sz="2000" b="1" dirty="0">
                <a:latin typeface="Book Antiqua" panose="02040602050305030304" pitchFamily="18" charset="0"/>
              </a:rPr>
              <a:t> percentile  - FGR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EFW &lt; 3</a:t>
            </a:r>
            <a:r>
              <a:rPr lang="en-US" sz="2000" b="1" baseline="30000" dirty="0">
                <a:latin typeface="Book Antiqua" panose="02040602050305030304" pitchFamily="18" charset="0"/>
              </a:rPr>
              <a:t>rd</a:t>
            </a:r>
            <a:r>
              <a:rPr lang="en-US" sz="2000" b="1" dirty="0">
                <a:latin typeface="Book Antiqua" panose="02040602050305030304" pitchFamily="18" charset="0"/>
              </a:rPr>
              <a:t> percentile - severe FGR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Earlier onset more concerning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Less accuracy in EFW later pregnancy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8961D-D95E-BBBD-9EEE-3E1C1E83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27" r="-4" b="-4"/>
          <a:stretch>
            <a:fillRect/>
          </a:stretch>
        </p:blipFill>
        <p:spPr>
          <a:xfrm>
            <a:off x="5175616" y="1317505"/>
            <a:ext cx="6718209" cy="498243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07737-3240-5557-3D7F-68101040A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6046" r="-3" b="13946"/>
          <a:stretch>
            <a:fillRect/>
          </a:stretch>
        </p:blipFill>
        <p:spPr>
          <a:xfrm>
            <a:off x="792681" y="4133401"/>
            <a:ext cx="3709902" cy="24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964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40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36FF1-7BEC-DF71-260A-F446F628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764373"/>
            <a:ext cx="9028043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cap="all" baseline="0" dirty="0">
                <a:solidFill>
                  <a:srgbClr val="0ADBFB"/>
                </a:solidFill>
                <a:latin typeface="Book Antiqua" panose="02040602050305030304" pitchFamily="18" charset="0"/>
              </a:rPr>
              <a:t>Hypertensive Disease in pregnancy (HDP)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ED84D62-A9D9-F53B-1CB1-A26FA2DFA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826" y="2194560"/>
            <a:ext cx="6215269" cy="425924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400" b="1" dirty="0">
                <a:solidFill>
                  <a:srgbClr val="FFFF00"/>
                </a:solidFill>
                <a:latin typeface="Book Antiqua" panose="02040602050305030304" pitchFamily="18" charset="0"/>
              </a:rPr>
              <a:t>Underlying HTN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HTN before pregnancy or &lt; 20 weeks’ gestation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 BP &gt; 140/90 mmHg in pregnancy</a:t>
            </a:r>
          </a:p>
          <a:p>
            <a:pPr marL="0"/>
            <a:r>
              <a:rPr lang="en-US" sz="1700" dirty="0"/>
              <a:t> </a:t>
            </a:r>
            <a:r>
              <a:rPr lang="en-US" sz="2400" b="1" dirty="0">
                <a:solidFill>
                  <a:srgbClr val="FFFF00"/>
                </a:solidFill>
                <a:latin typeface="Book Antiqua" panose="02040602050305030304" pitchFamily="18" charset="0"/>
              </a:rPr>
              <a:t>Gestational HTN</a:t>
            </a:r>
          </a:p>
          <a:p>
            <a:pPr marL="457200" lvl="1"/>
            <a:r>
              <a:rPr lang="en-US" b="1" dirty="0">
                <a:latin typeface="Book Antiqua" panose="02040602050305030304" pitchFamily="18" charset="0"/>
              </a:rPr>
              <a:t>Hypertension occurring after 20 weeks’ gestation without proteinuria</a:t>
            </a:r>
          </a:p>
          <a:p>
            <a:r>
              <a:rPr lang="en-US" sz="2400" b="1" dirty="0">
                <a:solidFill>
                  <a:srgbClr val="FFFF00"/>
                </a:solidFill>
                <a:latin typeface="Book Antiqua" panose="02040602050305030304" pitchFamily="18" charset="0"/>
              </a:rPr>
              <a:t>Preeclampsia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HTN and proteinuria (&gt; 300 mg/24 hr; P/C &gt; 0.3) and/or end-organ dysfunction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Severe and non-severe forms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6" name="Content Placeholder 5" descr="A tonometer and pills on a table&#10;&#10;AI-generated content may be incorrect.">
            <a:extLst>
              <a:ext uri="{FF2B5EF4-FFF2-40B4-BE49-F238E27FC236}">
                <a16:creationId xmlns:a16="http://schemas.microsoft.com/office/drawing/2014/main" id="{3E02E220-CD3F-FB4F-3521-241518FA54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219" b="3194"/>
          <a:stretch>
            <a:fillRect/>
          </a:stretch>
        </p:blipFill>
        <p:spPr>
          <a:xfrm>
            <a:off x="6785114" y="2676939"/>
            <a:ext cx="4976876" cy="2799510"/>
          </a:xfrm>
          <a:prstGeom prst="rect">
            <a:avLst/>
          </a:prstGeom>
          <a:effectLst>
            <a:glow rad="3276">
              <a:srgbClr val="05DCFC">
                <a:alpha val="50957"/>
              </a:srgbClr>
            </a:glow>
            <a:outerShdw blurRad="50800" dist="50800" dir="5400000" sx="31000" sy="31000" algn="ctr" rotWithShape="0">
              <a:srgbClr val="000000"/>
            </a:outerShdw>
            <a:softEdge rad="334456"/>
          </a:effectLst>
        </p:spPr>
      </p:pic>
    </p:spTree>
    <p:extLst>
      <p:ext uri="{BB962C8B-B14F-4D97-AF65-F5344CB8AC3E}">
        <p14:creationId xmlns:p14="http://schemas.microsoft.com/office/powerpoint/2010/main" val="18077572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EE44-590C-DD9E-DC32-63F6333A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07" y="1205947"/>
            <a:ext cx="4371805" cy="13351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ADBFB"/>
                </a:solidFill>
                <a:latin typeface="Book Antiqua" panose="02040602050305030304" pitchFamily="18" charset="0"/>
              </a:rPr>
              <a:t>Hypertension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815EE-1B4E-AC1B-8AD7-1DA8D2691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166" y="1524000"/>
            <a:ext cx="6612834" cy="39770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American College of Cardiology (ACC) </a:t>
            </a:r>
          </a:p>
          <a:p>
            <a:pPr marL="0" indent="0" algn="ctr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&amp;</a:t>
            </a:r>
          </a:p>
          <a:p>
            <a:pPr marL="0" indent="0" algn="ctr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American Heart Association (AHA) </a:t>
            </a:r>
          </a:p>
          <a:p>
            <a:pPr marL="0" indent="0">
              <a:buNone/>
            </a:pPr>
            <a:endParaRPr lang="en-US" sz="2400" b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Classification</a:t>
            </a:r>
          </a:p>
          <a:p>
            <a:pPr lvl="1"/>
            <a:r>
              <a:rPr lang="en-US" sz="2200" b="1" dirty="0">
                <a:latin typeface="Book Antiqua" panose="02040602050305030304" pitchFamily="18" charset="0"/>
              </a:rPr>
              <a:t>  Normal &lt; 120/80 mm Hg</a:t>
            </a:r>
          </a:p>
          <a:p>
            <a:pPr lvl="1"/>
            <a:r>
              <a:rPr lang="en-US" sz="2400" b="1" dirty="0">
                <a:latin typeface="Book Antiqua" panose="02040602050305030304" pitchFamily="18" charset="0"/>
              </a:rPr>
              <a:t>  Elevated – 120-129/80 mmHg</a:t>
            </a:r>
          </a:p>
          <a:p>
            <a:pPr lvl="1"/>
            <a:r>
              <a:rPr lang="en-US" sz="2400" b="1" dirty="0">
                <a:latin typeface="Book Antiqua" panose="02040602050305030304" pitchFamily="18" charset="0"/>
              </a:rPr>
              <a:t>  Stage I HTN – 130-139/80-89 mmHg</a:t>
            </a:r>
          </a:p>
          <a:p>
            <a:pPr lvl="1"/>
            <a:r>
              <a:rPr lang="en-US" sz="2400" b="1" dirty="0">
                <a:latin typeface="Book Antiqua" panose="02040602050305030304" pitchFamily="18" charset="0"/>
              </a:rPr>
              <a:t>  Stage II HTN – 140/90 mmHg or more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53419-F93B-2CA1-7950-BC59988C7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9166" y="5661494"/>
            <a:ext cx="6387547" cy="567028"/>
          </a:xfrm>
        </p:spPr>
        <p:txBody>
          <a:bodyPr>
            <a:normAutofit/>
          </a:bodyPr>
          <a:lstStyle/>
          <a:p>
            <a:r>
              <a:rPr lang="en-US" sz="2000" b="1" i="1" dirty="0">
                <a:latin typeface="Book Antiqua" panose="02040602050305030304" pitchFamily="18" charset="0"/>
              </a:rPr>
              <a:t>*ACOG still utilizes 140/90 mmHg definition for HTN</a:t>
            </a:r>
          </a:p>
        </p:txBody>
      </p:sp>
      <p:pic>
        <p:nvPicPr>
          <p:cNvPr id="6" name="Picture 5" descr="A stethoscope and pills on a graph&#10;&#10;AI-generated content may be incorrect.">
            <a:extLst>
              <a:ext uri="{FF2B5EF4-FFF2-40B4-BE49-F238E27FC236}">
                <a16:creationId xmlns:a16="http://schemas.microsoft.com/office/drawing/2014/main" id="{3C088920-E1E8-83A4-77F7-0F3BB5DC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6056" y="2794734"/>
            <a:ext cx="4063956" cy="2706326"/>
          </a:xfrm>
          <a:prstGeom prst="rect">
            <a:avLst/>
          </a:prstGeom>
          <a:effectLst>
            <a:softEdge rad="294922"/>
          </a:effectLst>
        </p:spPr>
      </p:pic>
    </p:spTree>
    <p:extLst>
      <p:ext uri="{BB962C8B-B14F-4D97-AF65-F5344CB8AC3E}">
        <p14:creationId xmlns:p14="http://schemas.microsoft.com/office/powerpoint/2010/main" val="413836733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381AF-DA07-B7FD-CFFF-CA918A18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185" y="1723311"/>
            <a:ext cx="9088354" cy="4914448"/>
          </a:xfrm>
          <a:prstGeom prst="rect">
            <a:avLst/>
          </a:prstGeom>
          <a:effectLst>
            <a:glow rad="36449">
              <a:schemeClr val="accent6">
                <a:satMod val="175000"/>
                <a:alpha val="18000"/>
              </a:schemeClr>
            </a:glow>
            <a:outerShdw blurRad="1270000" dist="272827" dir="4680000" algn="ctr" rotWithShape="0">
              <a:srgbClr val="000000">
                <a:alpha val="54086"/>
              </a:srgbClr>
            </a:outerShdw>
            <a:softEdge rad="906758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7DD03-213A-1BD7-8C33-441BCC93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074" y="637394"/>
            <a:ext cx="8610600" cy="129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ADBFB"/>
                </a:solidFill>
                <a:latin typeface="Book Antiqua" panose="02040602050305030304" pitchFamily="18" charset="0"/>
              </a:rPr>
              <a:t>Cigarette Smoking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5F7EE-2979-A401-7A81-D249C94CB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356" y="1930422"/>
            <a:ext cx="5334000" cy="402412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Cigarette smoking</a:t>
            </a:r>
          </a:p>
          <a:p>
            <a:pPr marL="274320" lvl="1" indent="0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Well over 4000 different chemicals identified in cigarette smoke</a:t>
            </a:r>
          </a:p>
          <a:p>
            <a:pPr marL="274320" lvl="1" indent="0">
              <a:buNone/>
            </a:pPr>
            <a:endParaRPr lang="en-US" sz="2400" b="1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Carbon monoxide and nicotine are 2 concerning compounds</a:t>
            </a:r>
          </a:p>
          <a:p>
            <a:pPr marL="274320" lvl="1" indent="0">
              <a:buNone/>
            </a:pPr>
            <a:endParaRPr lang="en-US" sz="2400" b="1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r>
              <a:rPr lang="en-US" sz="2400" b="1" dirty="0">
                <a:latin typeface="Book Antiqua" panose="02040602050305030304" pitchFamily="18" charset="0"/>
              </a:rPr>
              <a:t>Associated with LBW and placental abruption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7A2F0-A5C4-3DB9-2B7C-BBCF7D847707}"/>
              </a:ext>
            </a:extLst>
          </p:cNvPr>
          <p:cNvSpPr txBox="1"/>
          <p:nvPr/>
        </p:nvSpPr>
        <p:spPr>
          <a:xfrm>
            <a:off x="6251295" y="1930422"/>
            <a:ext cx="5566331" cy="480131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Maternal risks</a:t>
            </a:r>
          </a:p>
          <a:p>
            <a:r>
              <a:rPr lang="en-US" dirty="0"/>
              <a:t>	</a:t>
            </a:r>
            <a:r>
              <a:rPr lang="en-US" sz="2400" b="1" dirty="0">
                <a:latin typeface="Book Antiqua" panose="02040602050305030304" pitchFamily="18" charset="0"/>
              </a:rPr>
              <a:t>Cancer (throat, lung, cervical, skin)</a:t>
            </a:r>
          </a:p>
          <a:p>
            <a:r>
              <a:rPr lang="en-US" sz="2400" b="1" dirty="0">
                <a:latin typeface="Book Antiqua" panose="02040602050305030304" pitchFamily="18" charset="0"/>
              </a:rPr>
              <a:t>	Lung disease</a:t>
            </a:r>
          </a:p>
          <a:p>
            <a:r>
              <a:rPr lang="en-US" sz="2400" b="1" dirty="0">
                <a:latin typeface="Book Antiqua" panose="02040602050305030304" pitchFamily="18" charset="0"/>
              </a:rPr>
              <a:t>	Placental abruption</a:t>
            </a:r>
          </a:p>
          <a:p>
            <a:endParaRPr lang="en-US" dirty="0"/>
          </a:p>
          <a:p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Fetal risks</a:t>
            </a:r>
          </a:p>
          <a:p>
            <a:r>
              <a:rPr lang="en-US" dirty="0"/>
              <a:t>	</a:t>
            </a:r>
            <a:r>
              <a:rPr lang="en-US" sz="2400" b="1" dirty="0">
                <a:latin typeface="Book Antiqua" panose="02040602050305030304" pitchFamily="18" charset="0"/>
              </a:rPr>
              <a:t>LBW</a:t>
            </a:r>
          </a:p>
          <a:p>
            <a:r>
              <a:rPr lang="en-US" sz="2400" b="1" dirty="0">
                <a:latin typeface="Book Antiqua" panose="02040602050305030304" pitchFamily="18" charset="0"/>
              </a:rPr>
              <a:t>	Placental abruption</a:t>
            </a:r>
          </a:p>
          <a:p>
            <a:endParaRPr lang="en-US" dirty="0"/>
          </a:p>
          <a:p>
            <a:r>
              <a:rPr lang="en-US" sz="2800" b="1" u="sng" dirty="0">
                <a:solidFill>
                  <a:srgbClr val="F6DC5F"/>
                </a:solidFill>
                <a:latin typeface="Book Antiqua" panose="02040602050305030304" pitchFamily="18" charset="0"/>
              </a:rPr>
              <a:t>Neonatal risks</a:t>
            </a:r>
          </a:p>
          <a:p>
            <a:r>
              <a:rPr lang="en-US" dirty="0"/>
              <a:t>	</a:t>
            </a:r>
            <a:r>
              <a:rPr lang="en-US" sz="2400" b="1" dirty="0">
                <a:latin typeface="Book Antiqua" panose="02040602050305030304" pitchFamily="18" charset="0"/>
              </a:rPr>
              <a:t>SIDS</a:t>
            </a:r>
          </a:p>
          <a:p>
            <a:r>
              <a:rPr lang="en-US" sz="2400" b="1" dirty="0">
                <a:latin typeface="Book Antiqua" panose="02040602050305030304" pitchFamily="18" charset="0"/>
              </a:rPr>
              <a:t>	Lung disease</a:t>
            </a:r>
          </a:p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888E2B-8573-D37B-7A46-CA75D9D358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466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E3B869-3361-4E8C-87BB-27794406A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A856AB-281D-45B5-B270-8EA6AC0C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5E1DE-C607-C3DF-E607-84BCE19F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0ADBFB"/>
                </a:solidFill>
                <a:latin typeface="Book Antiqua" panose="02040602050305030304" pitchFamily="18" charset="0"/>
              </a:rPr>
              <a:t>Vaping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5180D-2AD7-76A8-F642-7FD72E2E3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364573"/>
            <a:ext cx="4124395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400" b="1" dirty="0">
                <a:latin typeface="Book Antiqua" panose="02040602050305030304" pitchFamily="18" charset="0"/>
              </a:rPr>
              <a:t> No regulation of contents</a:t>
            </a:r>
          </a:p>
          <a:p>
            <a:pPr marL="0"/>
            <a:endParaRPr lang="en-US" sz="2400" b="1" dirty="0">
              <a:latin typeface="Book Antiqua" panose="02040602050305030304" pitchFamily="18" charset="0"/>
            </a:endParaRPr>
          </a:p>
          <a:p>
            <a:pPr marL="0"/>
            <a:r>
              <a:rPr lang="en-US" sz="2400" b="1" dirty="0">
                <a:solidFill>
                  <a:srgbClr val="F6DC5F"/>
                </a:solidFill>
                <a:latin typeface="Book Antiqua" panose="02040602050305030304" pitchFamily="18" charset="0"/>
              </a:rPr>
              <a:t>VALI–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</a:p>
          <a:p>
            <a:pPr marL="457200" lvl="1"/>
            <a:r>
              <a:rPr lang="en-US" sz="2200" b="1" dirty="0">
                <a:solidFill>
                  <a:srgbClr val="F6DC5F"/>
                </a:solidFill>
                <a:latin typeface="Book Antiqua" panose="02040602050305030304" pitchFamily="18" charset="0"/>
              </a:rPr>
              <a:t>V</a:t>
            </a:r>
            <a:r>
              <a:rPr lang="en-US" sz="2200" b="1" dirty="0">
                <a:latin typeface="Book Antiqua" panose="02040602050305030304" pitchFamily="18" charset="0"/>
              </a:rPr>
              <a:t>aping</a:t>
            </a:r>
          </a:p>
          <a:p>
            <a:pPr marL="457200" lvl="1"/>
            <a:r>
              <a:rPr lang="en-US" sz="2200" b="1" dirty="0">
                <a:solidFill>
                  <a:srgbClr val="F6DC5F"/>
                </a:solidFill>
                <a:latin typeface="Book Antiqua" panose="02040602050305030304" pitchFamily="18" charset="0"/>
              </a:rPr>
              <a:t>A</a:t>
            </a:r>
            <a:r>
              <a:rPr lang="en-US" sz="2200" b="1" dirty="0">
                <a:latin typeface="Book Antiqua" panose="02040602050305030304" pitchFamily="18" charset="0"/>
              </a:rPr>
              <a:t>ssociated</a:t>
            </a:r>
          </a:p>
          <a:p>
            <a:pPr marL="457200" lvl="1"/>
            <a:r>
              <a:rPr lang="en-US" sz="2200" b="1" dirty="0">
                <a:solidFill>
                  <a:srgbClr val="F6DC5F"/>
                </a:solidFill>
                <a:latin typeface="Book Antiqua" panose="02040602050305030304" pitchFamily="18" charset="0"/>
              </a:rPr>
              <a:t>L</a:t>
            </a:r>
            <a:r>
              <a:rPr lang="en-US" sz="2200" b="1" dirty="0">
                <a:latin typeface="Book Antiqua" panose="02040602050305030304" pitchFamily="18" charset="0"/>
              </a:rPr>
              <a:t>ung</a:t>
            </a:r>
          </a:p>
          <a:p>
            <a:pPr marL="457200" lvl="1"/>
            <a:r>
              <a:rPr lang="en-US" sz="2200" b="1" dirty="0">
                <a:solidFill>
                  <a:srgbClr val="F6DC5F"/>
                </a:solidFill>
                <a:latin typeface="Book Antiqua" panose="02040602050305030304" pitchFamily="18" charset="0"/>
              </a:rPr>
              <a:t>I</a:t>
            </a:r>
            <a:r>
              <a:rPr lang="en-US" sz="2200" b="1" dirty="0">
                <a:latin typeface="Book Antiqua" panose="02040602050305030304" pitchFamily="18" charset="0"/>
              </a:rPr>
              <a:t>njury</a:t>
            </a:r>
          </a:p>
          <a:p>
            <a:pPr marL="0"/>
            <a:endParaRPr lang="en-US" sz="2400" b="1" dirty="0">
              <a:latin typeface="Book Antiqua" panose="02040602050305030304" pitchFamily="18" charset="0"/>
            </a:endParaRPr>
          </a:p>
        </p:txBody>
      </p:sp>
      <p:pic>
        <p:nvPicPr>
          <p:cNvPr id="6" name="Content Placeholder 5" descr="A person smoking a vaporizer&#10;&#10;AI-generated content may be incorrect.">
            <a:extLst>
              <a:ext uri="{FF2B5EF4-FFF2-40B4-BE49-F238E27FC236}">
                <a16:creationId xmlns:a16="http://schemas.microsoft.com/office/drawing/2014/main" id="{B3CD6844-A6B5-FAF3-0D5C-A9BDC17B8C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04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504" r="2" b="2"/>
          <a:stretch>
            <a:fillRect/>
          </a:stretch>
        </p:blipFill>
        <p:spPr>
          <a:xfrm>
            <a:off x="5349607" y="746125"/>
            <a:ext cx="3314451" cy="3358380"/>
          </a:xfrm>
          <a:prstGeom prst="rect">
            <a:avLst/>
          </a:prstGeom>
          <a:noFill/>
          <a:effectLst>
            <a:softEdge rad="79628"/>
          </a:effectLst>
        </p:spPr>
      </p:pic>
      <p:sp>
        <p:nvSpPr>
          <p:cNvPr id="28" name="Round Single Corner Rectangle 17">
            <a:extLst>
              <a:ext uri="{FF2B5EF4-FFF2-40B4-BE49-F238E27FC236}">
                <a16:creationId xmlns:a16="http://schemas.microsoft.com/office/drawing/2014/main" id="{76B44A81-87EC-416C-8094-359C84FEF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ingle Corner Rectangle 16">
            <a:extLst>
              <a:ext uri="{FF2B5EF4-FFF2-40B4-BE49-F238E27FC236}">
                <a16:creationId xmlns:a16="http://schemas.microsoft.com/office/drawing/2014/main" id="{0C371495-4807-437C-B138-9739083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oking a vaporizer&#10;&#10;AI-generated content may be incorrect.">
            <a:extLst>
              <a:ext uri="{FF2B5EF4-FFF2-40B4-BE49-F238E27FC236}">
                <a16:creationId xmlns:a16="http://schemas.microsoft.com/office/drawing/2014/main" id="{2363169D-6A82-5E8B-A500-484D1E06B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110" r="31965"/>
          <a:stretch>
            <a:fillRect/>
          </a:stretch>
        </p:blipFill>
        <p:spPr>
          <a:xfrm>
            <a:off x="8810817" y="2822889"/>
            <a:ext cx="2695383" cy="3532955"/>
          </a:xfrm>
          <a:prstGeom prst="rect">
            <a:avLst/>
          </a:prstGeom>
          <a:effectLst>
            <a:softEdge rad="201525"/>
          </a:effectLst>
        </p:spPr>
      </p:pic>
    </p:spTree>
    <p:extLst>
      <p:ext uri="{BB962C8B-B14F-4D97-AF65-F5344CB8AC3E}">
        <p14:creationId xmlns:p14="http://schemas.microsoft.com/office/powerpoint/2010/main" val="388539933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1607</TotalTime>
  <Words>540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Vapor Trail</vt:lpstr>
      <vt:lpstr>High Risk Pregnancy and Low Birth Weight     </vt:lpstr>
      <vt:lpstr>Objectives</vt:lpstr>
      <vt:lpstr>    Not the same      -       Not exclusive</vt:lpstr>
      <vt:lpstr>Factors Associated with Prematurity and Low Birth Weight</vt:lpstr>
      <vt:lpstr>Estimated fetal  weight   </vt:lpstr>
      <vt:lpstr>Hypertensive Disease in pregnancy (HDP)</vt:lpstr>
      <vt:lpstr>Hypertension</vt:lpstr>
      <vt:lpstr>Cigarette Smoking</vt:lpstr>
      <vt:lpstr>Vaping</vt:lpstr>
      <vt:lpstr>Marijuana</vt:lpstr>
      <vt:lpstr>Infection</vt:lpstr>
      <vt:lpstr>Advanced  Maternal Age </vt:lpstr>
      <vt:lpstr>Multiple gestation</vt:lpstr>
      <vt:lpstr>Weathering</vt:lpstr>
      <vt:lpstr>High Risk Pregnancy and Low Birth Weight  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Dungy-Poythress, Lauren</dc:creator>
  <cp:lastModifiedBy>Devan Busenbark</cp:lastModifiedBy>
  <cp:revision>32</cp:revision>
  <dcterms:created xsi:type="dcterms:W3CDTF">2025-06-08T23:47:48Z</dcterms:created>
  <dcterms:modified xsi:type="dcterms:W3CDTF">2025-07-07T16:24:58Z</dcterms:modified>
</cp:coreProperties>
</file>