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9" r:id="rId3"/>
    <p:sldId id="274" r:id="rId4"/>
    <p:sldId id="258" r:id="rId5"/>
    <p:sldId id="263" r:id="rId6"/>
    <p:sldId id="281" r:id="rId7"/>
    <p:sldId id="261" r:id="rId8"/>
    <p:sldId id="277" r:id="rId9"/>
    <p:sldId id="287" r:id="rId10"/>
    <p:sldId id="279" r:id="rId11"/>
    <p:sldId id="282" r:id="rId12"/>
    <p:sldId id="283" r:id="rId13"/>
    <p:sldId id="284" r:id="rId14"/>
    <p:sldId id="286" r:id="rId15"/>
    <p:sldId id="28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B7D43D-17E9-4709-81B3-DAD02492A3F4}" v="2" dt="2025-06-23T23:38:20.0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5267" autoAdjust="0"/>
  </p:normalViewPr>
  <p:slideViewPr>
    <p:cSldViewPr snapToGrid="0">
      <p:cViewPr varScale="1">
        <p:scale>
          <a:sx n="75" d="100"/>
          <a:sy n="75" d="100"/>
        </p:scale>
        <p:origin x="763" y="53"/>
      </p:cViewPr>
      <p:guideLst/>
    </p:cSldViewPr>
  </p:slideViewPr>
  <p:outlineViewPr>
    <p:cViewPr>
      <p:scale>
        <a:sx n="33" d="100"/>
        <a:sy n="33" d="100"/>
      </p:scale>
      <p:origin x="0" y="-1356"/>
    </p:cViewPr>
  </p:outlineViewPr>
  <p:notesTextViewPr>
    <p:cViewPr>
      <p:scale>
        <a:sx n="1" d="1"/>
        <a:sy n="1" d="1"/>
      </p:scale>
      <p:origin x="0" y="0"/>
    </p:cViewPr>
  </p:notesTextViewPr>
  <p:sorterViewPr>
    <p:cViewPr>
      <p:scale>
        <a:sx n="100" d="100"/>
        <a:sy n="100" d="100"/>
      </p:scale>
      <p:origin x="0" y="-279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0406F5-2737-4457-B5E4-D22D6A104568}" type="datetimeFigureOut">
              <a:rPr lang="en-US" smtClean="0"/>
              <a:t>7/7/2025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BA12B-8029-4FF9-91AD-78AFDD476ADD}" type="slidenum">
              <a:rPr lang="en-US" smtClean="0"/>
              <a:t>‹#›</a:t>
            </a:fld>
            <a:endParaRPr lang="en-US"/>
          </a:p>
        </p:txBody>
      </p:sp>
    </p:spTree>
    <p:extLst>
      <p:ext uri="{BB962C8B-B14F-4D97-AF65-F5344CB8AC3E}">
        <p14:creationId xmlns:p14="http://schemas.microsoft.com/office/powerpoint/2010/main" val="95541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other words, weeks of </a:t>
            </a:r>
            <a:r>
              <a:rPr lang="en-US" dirty="0" err="1"/>
              <a:t>gestation</a:t>
            </a:r>
            <a:r>
              <a:rPr lang="en-US" dirty="0" err="1">
                <a:sym typeface="Wingdings" panose="05000000000000000000" pitchFamily="2" charset="2"/>
              </a:rPr>
              <a:t>GA</a:t>
            </a:r>
            <a:endParaRPr lang="en-US" dirty="0"/>
          </a:p>
        </p:txBody>
      </p:sp>
      <p:sp>
        <p:nvSpPr>
          <p:cNvPr id="4" name="Slide Number Placeholder 3"/>
          <p:cNvSpPr>
            <a:spLocks noGrp="1"/>
          </p:cNvSpPr>
          <p:nvPr>
            <p:ph type="sldNum" sz="quarter" idx="5"/>
          </p:nvPr>
        </p:nvSpPr>
        <p:spPr/>
        <p:txBody>
          <a:bodyPr/>
          <a:lstStyle/>
          <a:p>
            <a:fld id="{BFCBA12B-8029-4FF9-91AD-78AFDD476ADD}" type="slidenum">
              <a:rPr lang="en-US" smtClean="0"/>
              <a:t>5</a:t>
            </a:fld>
            <a:endParaRPr lang="en-US"/>
          </a:p>
        </p:txBody>
      </p:sp>
    </p:spTree>
    <p:extLst>
      <p:ext uri="{BB962C8B-B14F-4D97-AF65-F5344CB8AC3E}">
        <p14:creationId xmlns:p14="http://schemas.microsoft.com/office/powerpoint/2010/main" val="2398973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Late preterm:34-36 6/7 </a:t>
            </a:r>
            <a:r>
              <a:rPr lang="en-US" dirty="0" err="1"/>
              <a:t>wks</a:t>
            </a:r>
            <a:endParaRPr lang="en-US" dirty="0"/>
          </a:p>
        </p:txBody>
      </p:sp>
      <p:sp>
        <p:nvSpPr>
          <p:cNvPr id="4" name="Slide Number Placeholder 3"/>
          <p:cNvSpPr>
            <a:spLocks noGrp="1"/>
          </p:cNvSpPr>
          <p:nvPr>
            <p:ph type="sldNum" sz="quarter" idx="5"/>
          </p:nvPr>
        </p:nvSpPr>
        <p:spPr/>
        <p:txBody>
          <a:bodyPr/>
          <a:lstStyle/>
          <a:p>
            <a:fld id="{BFCBA12B-8029-4FF9-91AD-78AFDD476ADD}" type="slidenum">
              <a:rPr lang="en-US" smtClean="0"/>
              <a:t>8</a:t>
            </a:fld>
            <a:endParaRPr lang="en-US"/>
          </a:p>
        </p:txBody>
      </p:sp>
    </p:spTree>
    <p:extLst>
      <p:ext uri="{BB962C8B-B14F-4D97-AF65-F5344CB8AC3E}">
        <p14:creationId xmlns:p14="http://schemas.microsoft.com/office/powerpoint/2010/main" val="1548730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Golden Hour: postnatal stabilization for high risk newborns. Focuses on respiratory, circulatory and thermal transitions as well as sudden interruption of nutrient supply from placenta. Concern in particular for avoidance of hypothermia, hypoglycemia, and infection. </a:t>
            </a:r>
            <a:r>
              <a:rPr lang="en-US" dirty="0" err="1"/>
              <a:t>Tribolet</a:t>
            </a:r>
            <a:r>
              <a:rPr lang="en-US" dirty="0"/>
              <a:t> article (Meta-analysis)-reduction in hypothermia, increased temp noted; lower rate of IVH, trend toward decreased BPD; time to surfactant </a:t>
            </a:r>
            <a:r>
              <a:rPr lang="en-US" dirty="0" err="1"/>
              <a:t>adm</a:t>
            </a:r>
            <a:r>
              <a:rPr lang="en-US" dirty="0"/>
              <a:t> reduced. </a:t>
            </a:r>
          </a:p>
        </p:txBody>
      </p:sp>
      <p:sp>
        <p:nvSpPr>
          <p:cNvPr id="4" name="Slide Number Placeholder 3"/>
          <p:cNvSpPr>
            <a:spLocks noGrp="1"/>
          </p:cNvSpPr>
          <p:nvPr>
            <p:ph type="sldNum" sz="quarter" idx="5"/>
          </p:nvPr>
        </p:nvSpPr>
        <p:spPr/>
        <p:txBody>
          <a:bodyPr/>
          <a:lstStyle/>
          <a:p>
            <a:fld id="{BFCBA12B-8029-4FF9-91AD-78AFDD476ADD}" type="slidenum">
              <a:rPr lang="en-US" smtClean="0"/>
              <a:t>10</a:t>
            </a:fld>
            <a:endParaRPr lang="en-US"/>
          </a:p>
        </p:txBody>
      </p:sp>
    </p:spTree>
    <p:extLst>
      <p:ext uri="{BB962C8B-B14F-4D97-AF65-F5344CB8AC3E}">
        <p14:creationId xmlns:p14="http://schemas.microsoft.com/office/powerpoint/2010/main" val="1219674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Monitoring: VS checks vs Cardio resp monitor. </a:t>
            </a:r>
          </a:p>
          <a:p>
            <a:r>
              <a:rPr lang="en-US" dirty="0"/>
              <a:t>Maternal history: serologies/infection; </a:t>
            </a:r>
          </a:p>
          <a:p>
            <a:r>
              <a:rPr lang="en-US" dirty="0"/>
              <a:t>Delivery issue examples-difficult, breech presentation</a:t>
            </a:r>
          </a:p>
        </p:txBody>
      </p:sp>
      <p:sp>
        <p:nvSpPr>
          <p:cNvPr id="4" name="Slide Number Placeholder 3"/>
          <p:cNvSpPr>
            <a:spLocks noGrp="1"/>
          </p:cNvSpPr>
          <p:nvPr>
            <p:ph type="sldNum" sz="quarter" idx="5"/>
          </p:nvPr>
        </p:nvSpPr>
        <p:spPr/>
        <p:txBody>
          <a:bodyPr/>
          <a:lstStyle/>
          <a:p>
            <a:fld id="{BFCBA12B-8029-4FF9-91AD-78AFDD476ADD}" type="slidenum">
              <a:rPr lang="en-US" smtClean="0"/>
              <a:t>11</a:t>
            </a:fld>
            <a:endParaRPr lang="en-US"/>
          </a:p>
        </p:txBody>
      </p:sp>
    </p:spTree>
    <p:extLst>
      <p:ext uri="{BB962C8B-B14F-4D97-AF65-F5344CB8AC3E}">
        <p14:creationId xmlns:p14="http://schemas.microsoft.com/office/powerpoint/2010/main" val="3378630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CSS if &lt;37 </a:t>
            </a:r>
            <a:r>
              <a:rPr lang="en-US" dirty="0" err="1"/>
              <a:t>wks</a:t>
            </a:r>
            <a:r>
              <a:rPr lang="en-US" dirty="0"/>
              <a:t> and/or &lt;2500g</a:t>
            </a:r>
          </a:p>
          <a:p>
            <a:r>
              <a:rPr lang="en-US" dirty="0"/>
              <a:t>Family care conference: daily care/managements; expected trajectory for infant; </a:t>
            </a:r>
            <a:r>
              <a:rPr lang="en-US"/>
              <a:t>discharge planning needs</a:t>
            </a:r>
            <a:endParaRPr lang="en-US" dirty="0"/>
          </a:p>
        </p:txBody>
      </p:sp>
      <p:sp>
        <p:nvSpPr>
          <p:cNvPr id="4" name="Slide Number Placeholder 3"/>
          <p:cNvSpPr>
            <a:spLocks noGrp="1"/>
          </p:cNvSpPr>
          <p:nvPr>
            <p:ph type="sldNum" sz="quarter" idx="5"/>
          </p:nvPr>
        </p:nvSpPr>
        <p:spPr/>
        <p:txBody>
          <a:bodyPr/>
          <a:lstStyle/>
          <a:p>
            <a:fld id="{BFCBA12B-8029-4FF9-91AD-78AFDD476ADD}" type="slidenum">
              <a:rPr lang="en-US" smtClean="0"/>
              <a:t>12</a:t>
            </a:fld>
            <a:endParaRPr lang="en-US"/>
          </a:p>
        </p:txBody>
      </p:sp>
    </p:spTree>
    <p:extLst>
      <p:ext uri="{BB962C8B-B14F-4D97-AF65-F5344CB8AC3E}">
        <p14:creationId xmlns:p14="http://schemas.microsoft.com/office/powerpoint/2010/main" val="1418878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983BF0-68A8-45F1-B14E-729ED1DB2B32}"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2468888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983BF0-68A8-45F1-B14E-729ED1DB2B32}"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3219235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983BF0-68A8-45F1-B14E-729ED1DB2B32}"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1F56F-DF2B-42DC-A4DE-8BFEC5D0AB3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764826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983BF0-68A8-45F1-B14E-729ED1DB2B32}"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3579036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983BF0-68A8-45F1-B14E-729ED1DB2B32}"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1F56F-DF2B-42DC-A4DE-8BFEC5D0AB3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957886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983BF0-68A8-45F1-B14E-729ED1DB2B32}"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8955259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983BF0-68A8-45F1-B14E-729ED1DB2B32}"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24689792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983BF0-68A8-45F1-B14E-729ED1DB2B32}"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1687303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983BF0-68A8-45F1-B14E-729ED1DB2B32}"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1936853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983BF0-68A8-45F1-B14E-729ED1DB2B32}"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4280144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983BF0-68A8-45F1-B14E-729ED1DB2B32}"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4087972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983BF0-68A8-45F1-B14E-729ED1DB2B32}" type="datetimeFigureOut">
              <a:rPr lang="en-US" smtClean="0"/>
              <a:t>7/7/2025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2742323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983BF0-68A8-45F1-B14E-729ED1DB2B32}" type="datetimeFigureOut">
              <a:rPr lang="en-US" smtClean="0"/>
              <a:t>7/7/2025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39674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83BF0-68A8-45F1-B14E-729ED1DB2B32}" type="datetimeFigureOut">
              <a:rPr lang="en-US" smtClean="0"/>
              <a:t>7/7/2025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2789570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983BF0-68A8-45F1-B14E-729ED1DB2B32}"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2726322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983BF0-68A8-45F1-B14E-729ED1DB2B32}"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71F56F-DF2B-42DC-A4DE-8BFEC5D0AB3B}" type="slidenum">
              <a:rPr lang="en-US" smtClean="0"/>
              <a:t>‹#›</a:t>
            </a:fld>
            <a:endParaRPr lang="en-US"/>
          </a:p>
        </p:txBody>
      </p:sp>
    </p:spTree>
    <p:extLst>
      <p:ext uri="{BB962C8B-B14F-4D97-AF65-F5344CB8AC3E}">
        <p14:creationId xmlns:p14="http://schemas.microsoft.com/office/powerpoint/2010/main" val="1153904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5983BF0-68A8-45F1-B14E-729ED1DB2B32}" type="datetimeFigureOut">
              <a:rPr lang="en-US" smtClean="0"/>
              <a:t>7/7/2025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971F56F-DF2B-42DC-A4DE-8BFEC5D0AB3B}" type="slidenum">
              <a:rPr lang="en-US" smtClean="0"/>
              <a:t>‹#›</a:t>
            </a:fld>
            <a:endParaRPr lang="en-US"/>
          </a:p>
        </p:txBody>
      </p:sp>
    </p:spTree>
    <p:extLst>
      <p:ext uri="{BB962C8B-B14F-4D97-AF65-F5344CB8AC3E}">
        <p14:creationId xmlns:p14="http://schemas.microsoft.com/office/powerpoint/2010/main" val="18572119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DF1B236-5F9A-7BB6-624F-57DD7F6FF326}"/>
              </a:ext>
            </a:extLst>
          </p:cNvPr>
          <p:cNvPicPr>
            <a:picLocks noChangeAspect="1"/>
          </p:cNvPicPr>
          <p:nvPr/>
        </p:nvPicPr>
        <p:blipFill>
          <a:blip r:embed="rId2"/>
          <a:srcRect l="33925" r="1096"/>
          <a:stretch>
            <a:fillRect/>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93049679-D37D-1014-C4DF-C72E864DA6DF}"/>
              </a:ext>
            </a:extLst>
          </p:cNvPr>
          <p:cNvSpPr>
            <a:spLocks noGrp="1"/>
          </p:cNvSpPr>
          <p:nvPr>
            <p:ph type="ctrTitle"/>
          </p:nvPr>
        </p:nvSpPr>
        <p:spPr>
          <a:xfrm>
            <a:off x="668867" y="1678666"/>
            <a:ext cx="4088190" cy="2369093"/>
          </a:xfrm>
        </p:spPr>
        <p:txBody>
          <a:bodyPr>
            <a:normAutofit/>
          </a:bodyPr>
          <a:lstStyle/>
          <a:p>
            <a:r>
              <a:rPr lang="en-US" sz="4800"/>
              <a:t>LOW BIRTH WEIGHT INFANTS</a:t>
            </a:r>
          </a:p>
        </p:txBody>
      </p:sp>
      <p:sp>
        <p:nvSpPr>
          <p:cNvPr id="3" name="Subtitle 2">
            <a:extLst>
              <a:ext uri="{FF2B5EF4-FFF2-40B4-BE49-F238E27FC236}">
                <a16:creationId xmlns:a16="http://schemas.microsoft.com/office/drawing/2014/main" id="{AE8893E4-90C3-8190-08C5-6E027B94164B}"/>
              </a:ext>
            </a:extLst>
          </p:cNvPr>
          <p:cNvSpPr>
            <a:spLocks noGrp="1"/>
          </p:cNvSpPr>
          <p:nvPr>
            <p:ph type="subTitle" idx="1"/>
          </p:nvPr>
        </p:nvSpPr>
        <p:spPr>
          <a:xfrm>
            <a:off x="677335" y="4050831"/>
            <a:ext cx="4079721" cy="1096901"/>
          </a:xfrm>
        </p:spPr>
        <p:txBody>
          <a:bodyPr>
            <a:normAutofit/>
          </a:bodyPr>
          <a:lstStyle/>
          <a:p>
            <a:r>
              <a:rPr lang="en-US" sz="1600" dirty="0"/>
              <a:t>Realize and Revitalize:</a:t>
            </a:r>
          </a:p>
          <a:p>
            <a:r>
              <a:rPr lang="en-US" sz="1600" dirty="0"/>
              <a:t>Embracing Maternal and Child Health</a:t>
            </a:r>
          </a:p>
          <a:p>
            <a:r>
              <a:rPr lang="en-US" sz="1600" dirty="0"/>
              <a:t>June 25, 2025</a:t>
            </a:r>
          </a:p>
        </p:txBody>
      </p:sp>
      <p:cxnSp>
        <p:nvCxnSpPr>
          <p:cNvPr id="9" name="Straight Connector 8">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032449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121FE-9384-10A0-0B06-2E14C3474B86}"/>
              </a:ext>
            </a:extLst>
          </p:cNvPr>
          <p:cNvSpPr>
            <a:spLocks noGrp="1"/>
          </p:cNvSpPr>
          <p:nvPr>
            <p:ph type="title"/>
          </p:nvPr>
        </p:nvSpPr>
        <p:spPr/>
        <p:txBody>
          <a:bodyPr/>
          <a:lstStyle/>
          <a:p>
            <a:r>
              <a:rPr lang="en-US" dirty="0"/>
              <a:t>INITIAL MANAGEMENTS</a:t>
            </a:r>
          </a:p>
        </p:txBody>
      </p:sp>
      <p:sp>
        <p:nvSpPr>
          <p:cNvPr id="3" name="Content Placeholder 2">
            <a:extLst>
              <a:ext uri="{FF2B5EF4-FFF2-40B4-BE49-F238E27FC236}">
                <a16:creationId xmlns:a16="http://schemas.microsoft.com/office/drawing/2014/main" id="{D8B4C0B7-2385-5ED5-FE51-246A81CC9E3F}"/>
              </a:ext>
            </a:extLst>
          </p:cNvPr>
          <p:cNvSpPr>
            <a:spLocks noGrp="1"/>
          </p:cNvSpPr>
          <p:nvPr>
            <p:ph idx="1"/>
          </p:nvPr>
        </p:nvSpPr>
        <p:spPr/>
        <p:txBody>
          <a:bodyPr/>
          <a:lstStyle/>
          <a:p>
            <a:r>
              <a:rPr lang="en-US" dirty="0"/>
              <a:t>At delivery</a:t>
            </a:r>
          </a:p>
          <a:p>
            <a:pPr lvl="1"/>
            <a:r>
              <a:rPr lang="en-US" dirty="0"/>
              <a:t>Neonatal Resuscitation and Stabilization</a:t>
            </a:r>
          </a:p>
          <a:p>
            <a:pPr lvl="1"/>
            <a:r>
              <a:rPr lang="en-US" dirty="0"/>
              <a:t>Initial physical exam</a:t>
            </a:r>
          </a:p>
          <a:p>
            <a:pPr lvl="2"/>
            <a:r>
              <a:rPr lang="en-US" dirty="0"/>
              <a:t>Growth assessments</a:t>
            </a:r>
          </a:p>
          <a:p>
            <a:pPr lvl="1"/>
            <a:r>
              <a:rPr lang="en-US" dirty="0"/>
              <a:t>Initiation of family centered care</a:t>
            </a:r>
          </a:p>
          <a:p>
            <a:endParaRPr lang="en-US" dirty="0"/>
          </a:p>
          <a:p>
            <a:r>
              <a:rPr lang="en-US" dirty="0"/>
              <a:t>LBW infant specifics:</a:t>
            </a:r>
          </a:p>
          <a:p>
            <a:pPr lvl="1"/>
            <a:r>
              <a:rPr lang="en-US" dirty="0"/>
              <a:t>Golden Hour (postnatal stabilization)</a:t>
            </a:r>
          </a:p>
          <a:p>
            <a:pPr lvl="1"/>
            <a:r>
              <a:rPr lang="en-US" dirty="0"/>
              <a:t>Skin to skin positioning</a:t>
            </a:r>
          </a:p>
          <a:p>
            <a:pPr lvl="1"/>
            <a:endParaRPr lang="en-US" dirty="0"/>
          </a:p>
          <a:p>
            <a:endParaRPr lang="en-US" dirty="0"/>
          </a:p>
        </p:txBody>
      </p:sp>
    </p:spTree>
    <p:extLst>
      <p:ext uri="{BB962C8B-B14F-4D97-AF65-F5344CB8AC3E}">
        <p14:creationId xmlns:p14="http://schemas.microsoft.com/office/powerpoint/2010/main" val="3819745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A05BA-44B7-978C-8B37-3B427485BFD9}"/>
              </a:ext>
            </a:extLst>
          </p:cNvPr>
          <p:cNvSpPr>
            <a:spLocks noGrp="1"/>
          </p:cNvSpPr>
          <p:nvPr>
            <p:ph type="title"/>
          </p:nvPr>
        </p:nvSpPr>
        <p:spPr/>
        <p:txBody>
          <a:bodyPr/>
          <a:lstStyle/>
          <a:p>
            <a:r>
              <a:rPr lang="en-US" dirty="0"/>
              <a:t>NEWBORN NURSERY and NICU CARE</a:t>
            </a:r>
          </a:p>
        </p:txBody>
      </p:sp>
      <p:sp>
        <p:nvSpPr>
          <p:cNvPr id="3" name="Content Placeholder 2">
            <a:extLst>
              <a:ext uri="{FF2B5EF4-FFF2-40B4-BE49-F238E27FC236}">
                <a16:creationId xmlns:a16="http://schemas.microsoft.com/office/drawing/2014/main" id="{CAE6E9F5-15BE-0429-C6E1-81CA2B135DBA}"/>
              </a:ext>
            </a:extLst>
          </p:cNvPr>
          <p:cNvSpPr>
            <a:spLocks noGrp="1"/>
          </p:cNvSpPr>
          <p:nvPr>
            <p:ph idx="1"/>
          </p:nvPr>
        </p:nvSpPr>
        <p:spPr/>
        <p:txBody>
          <a:bodyPr>
            <a:normAutofit fontScale="92500" lnSpcReduction="20000"/>
          </a:bodyPr>
          <a:lstStyle/>
          <a:p>
            <a:r>
              <a:rPr lang="en-US" dirty="0"/>
              <a:t>Following delivery </a:t>
            </a:r>
            <a:r>
              <a:rPr lang="en-US" dirty="0">
                <a:sym typeface="Wingdings" panose="05000000000000000000" pitchFamily="2" charset="2"/>
              </a:rPr>
              <a:t></a:t>
            </a:r>
            <a:r>
              <a:rPr lang="en-US" dirty="0"/>
              <a:t>Admission location</a:t>
            </a:r>
          </a:p>
          <a:p>
            <a:pPr lvl="1"/>
            <a:r>
              <a:rPr lang="en-US" dirty="0"/>
              <a:t>Monitoring</a:t>
            </a:r>
          </a:p>
          <a:p>
            <a:pPr lvl="1"/>
            <a:r>
              <a:rPr lang="en-US" dirty="0"/>
              <a:t>Identification of specific system issues (maternal history, delivery issues)</a:t>
            </a:r>
          </a:p>
          <a:p>
            <a:pPr lvl="1"/>
            <a:r>
              <a:rPr lang="en-US" dirty="0"/>
              <a:t>Nutritional/Feeding plan (breast feeding/milk/formula considerations)</a:t>
            </a:r>
          </a:p>
          <a:p>
            <a:pPr lvl="1"/>
            <a:endParaRPr lang="en-US" dirty="0"/>
          </a:p>
          <a:p>
            <a:r>
              <a:rPr lang="en-US" dirty="0"/>
              <a:t> LBW infant specifics:</a:t>
            </a:r>
          </a:p>
          <a:p>
            <a:pPr lvl="1"/>
            <a:r>
              <a:rPr lang="en-US" dirty="0"/>
              <a:t>Increased insensible water loss/thermoregulation</a:t>
            </a:r>
          </a:p>
          <a:p>
            <a:pPr lvl="1"/>
            <a:r>
              <a:rPr lang="en-US" dirty="0"/>
              <a:t>Respiratory* support needs (supplemental support, monitoring for “events”)</a:t>
            </a:r>
          </a:p>
          <a:p>
            <a:pPr lvl="1"/>
            <a:r>
              <a:rPr lang="en-US" dirty="0"/>
              <a:t>Nutritional* support (oral motor feeding skills, caloric needs) </a:t>
            </a:r>
          </a:p>
          <a:p>
            <a:pPr lvl="1"/>
            <a:r>
              <a:rPr lang="en-US" dirty="0"/>
              <a:t>Need for “catch up growth” </a:t>
            </a:r>
          </a:p>
          <a:p>
            <a:pPr lvl="1"/>
            <a:r>
              <a:rPr lang="en-US" dirty="0"/>
              <a:t>Risk for neurodevelopmental* issues</a:t>
            </a:r>
          </a:p>
          <a:p>
            <a:pPr lvl="1"/>
            <a:r>
              <a:rPr lang="en-US" dirty="0"/>
              <a:t>Potential for acute and chronic illness</a:t>
            </a:r>
          </a:p>
          <a:p>
            <a:pPr marL="457200" lvl="1" indent="0">
              <a:buNone/>
            </a:pPr>
            <a:endParaRPr lang="en-US" dirty="0"/>
          </a:p>
          <a:p>
            <a:pPr lvl="1"/>
            <a:endParaRPr lang="en-US" dirty="0"/>
          </a:p>
        </p:txBody>
      </p:sp>
    </p:spTree>
    <p:extLst>
      <p:ext uri="{BB962C8B-B14F-4D97-AF65-F5344CB8AC3E}">
        <p14:creationId xmlns:p14="http://schemas.microsoft.com/office/powerpoint/2010/main" val="2264598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1E1D1-052A-5774-E949-61242E3E65DB}"/>
              </a:ext>
            </a:extLst>
          </p:cNvPr>
          <p:cNvSpPr>
            <a:spLocks noGrp="1"/>
          </p:cNvSpPr>
          <p:nvPr>
            <p:ph type="title"/>
          </p:nvPr>
        </p:nvSpPr>
        <p:spPr/>
        <p:txBody>
          <a:bodyPr/>
          <a:lstStyle/>
          <a:p>
            <a:r>
              <a:rPr lang="en-US" dirty="0"/>
              <a:t>DISCHARGE PLANNING</a:t>
            </a:r>
          </a:p>
        </p:txBody>
      </p:sp>
      <p:sp>
        <p:nvSpPr>
          <p:cNvPr id="3" name="Content Placeholder 2">
            <a:extLst>
              <a:ext uri="{FF2B5EF4-FFF2-40B4-BE49-F238E27FC236}">
                <a16:creationId xmlns:a16="http://schemas.microsoft.com/office/drawing/2014/main" id="{5798E220-E935-6436-DB70-1D39EDB79CB5}"/>
              </a:ext>
            </a:extLst>
          </p:cNvPr>
          <p:cNvSpPr>
            <a:spLocks noGrp="1"/>
          </p:cNvSpPr>
          <p:nvPr>
            <p:ph idx="1"/>
          </p:nvPr>
        </p:nvSpPr>
        <p:spPr/>
        <p:txBody>
          <a:bodyPr>
            <a:normAutofit lnSpcReduction="10000"/>
          </a:bodyPr>
          <a:lstStyle/>
          <a:p>
            <a:r>
              <a:rPr lang="en-US" dirty="0"/>
              <a:t>Safe sleep modeling</a:t>
            </a:r>
          </a:p>
          <a:p>
            <a:r>
              <a:rPr lang="en-US" dirty="0"/>
              <a:t>Completion of mandatory NB screens (IDOH requirements)</a:t>
            </a:r>
          </a:p>
          <a:p>
            <a:r>
              <a:rPr lang="en-US" dirty="0"/>
              <a:t>Establishment of and support for feeding plans</a:t>
            </a:r>
          </a:p>
          <a:p>
            <a:r>
              <a:rPr lang="en-US" dirty="0"/>
              <a:t>Family participation </a:t>
            </a:r>
            <a:r>
              <a:rPr lang="en-US"/>
              <a:t>in daily care</a:t>
            </a:r>
            <a:endParaRPr lang="en-US" dirty="0"/>
          </a:p>
          <a:p>
            <a:r>
              <a:rPr lang="en-US" dirty="0"/>
              <a:t>“Rooming in”</a:t>
            </a:r>
          </a:p>
          <a:p>
            <a:r>
              <a:rPr lang="en-US" dirty="0"/>
              <a:t>Scheduled PCP appointment, 1-2 days post discharge</a:t>
            </a:r>
          </a:p>
          <a:p>
            <a:r>
              <a:rPr lang="en-US" dirty="0"/>
              <a:t>LBW infant specifics:</a:t>
            </a:r>
          </a:p>
          <a:p>
            <a:pPr lvl="1"/>
            <a:r>
              <a:rPr lang="en-US" dirty="0"/>
              <a:t>Family Care conferences</a:t>
            </a:r>
          </a:p>
          <a:p>
            <a:pPr lvl="1"/>
            <a:r>
              <a:rPr lang="en-US" dirty="0"/>
              <a:t>Car Seat Study</a:t>
            </a:r>
          </a:p>
          <a:p>
            <a:pPr lvl="1"/>
            <a:r>
              <a:rPr lang="en-US" dirty="0"/>
              <a:t>Developmental assessments</a:t>
            </a:r>
          </a:p>
          <a:p>
            <a:endParaRPr lang="en-US" dirty="0"/>
          </a:p>
        </p:txBody>
      </p:sp>
    </p:spTree>
    <p:extLst>
      <p:ext uri="{BB962C8B-B14F-4D97-AF65-F5344CB8AC3E}">
        <p14:creationId xmlns:p14="http://schemas.microsoft.com/office/powerpoint/2010/main" val="3969701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00E95-A394-B309-95C9-E1A3D54B9665}"/>
              </a:ext>
            </a:extLst>
          </p:cNvPr>
          <p:cNvSpPr>
            <a:spLocks noGrp="1"/>
          </p:cNvSpPr>
          <p:nvPr>
            <p:ph type="title"/>
          </p:nvPr>
        </p:nvSpPr>
        <p:spPr/>
        <p:txBody>
          <a:bodyPr/>
          <a:lstStyle/>
          <a:p>
            <a:r>
              <a:rPr lang="en-US" dirty="0"/>
              <a:t>OUTPATIENT FOLLOW UP</a:t>
            </a:r>
          </a:p>
        </p:txBody>
      </p:sp>
      <p:sp>
        <p:nvSpPr>
          <p:cNvPr id="3" name="Content Placeholder 2">
            <a:extLst>
              <a:ext uri="{FF2B5EF4-FFF2-40B4-BE49-F238E27FC236}">
                <a16:creationId xmlns:a16="http://schemas.microsoft.com/office/drawing/2014/main" id="{21929673-DE58-16B3-A6A9-0F895F355CB3}"/>
              </a:ext>
            </a:extLst>
          </p:cNvPr>
          <p:cNvSpPr>
            <a:spLocks noGrp="1"/>
          </p:cNvSpPr>
          <p:nvPr>
            <p:ph idx="1"/>
          </p:nvPr>
        </p:nvSpPr>
        <p:spPr/>
        <p:txBody>
          <a:bodyPr/>
          <a:lstStyle/>
          <a:p>
            <a:r>
              <a:rPr lang="en-US" dirty="0"/>
              <a:t>Recommended healthcare follow up timing</a:t>
            </a:r>
          </a:p>
          <a:p>
            <a:r>
              <a:rPr lang="en-US" dirty="0"/>
              <a:t>Nutrition</a:t>
            </a:r>
          </a:p>
          <a:p>
            <a:r>
              <a:rPr lang="en-US" dirty="0"/>
              <a:t>Developmental Follow Up</a:t>
            </a:r>
          </a:p>
          <a:p>
            <a:r>
              <a:rPr lang="en-US" dirty="0"/>
              <a:t>Established caregiver engagement</a:t>
            </a:r>
          </a:p>
          <a:p>
            <a:endParaRPr lang="en-US" dirty="0"/>
          </a:p>
          <a:p>
            <a:r>
              <a:rPr lang="en-US" dirty="0"/>
              <a:t>LBW infant specifics</a:t>
            </a:r>
          </a:p>
          <a:p>
            <a:pPr lvl="1"/>
            <a:r>
              <a:rPr lang="en-US" dirty="0"/>
              <a:t>Corrected Gestational Age</a:t>
            </a:r>
          </a:p>
          <a:p>
            <a:pPr lvl="1"/>
            <a:r>
              <a:rPr lang="en-US" dirty="0"/>
              <a:t>Catch up Growth</a:t>
            </a:r>
          </a:p>
          <a:p>
            <a:pPr lvl="1"/>
            <a:r>
              <a:rPr lang="en-US" dirty="0"/>
              <a:t>Developmental Follow up (First Steps, NICU F/up Clinics)</a:t>
            </a:r>
          </a:p>
        </p:txBody>
      </p:sp>
    </p:spTree>
    <p:extLst>
      <p:ext uri="{BB962C8B-B14F-4D97-AF65-F5344CB8AC3E}">
        <p14:creationId xmlns:p14="http://schemas.microsoft.com/office/powerpoint/2010/main" val="3785298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63653-7AFD-6BE3-1AEE-A84E4B782775}"/>
              </a:ext>
            </a:extLst>
          </p:cNvPr>
          <p:cNvSpPr>
            <a:spLocks noGrp="1"/>
          </p:cNvSpPr>
          <p:nvPr>
            <p:ph type="title"/>
          </p:nvPr>
        </p:nvSpPr>
        <p:spPr/>
        <p:txBody>
          <a:bodyPr/>
          <a:lstStyle/>
          <a:p>
            <a:r>
              <a:rPr lang="en-US" dirty="0"/>
              <a:t>TAKE HOME POINTS</a:t>
            </a:r>
          </a:p>
        </p:txBody>
      </p:sp>
      <p:sp>
        <p:nvSpPr>
          <p:cNvPr id="3" name="Content Placeholder 2">
            <a:extLst>
              <a:ext uri="{FF2B5EF4-FFF2-40B4-BE49-F238E27FC236}">
                <a16:creationId xmlns:a16="http://schemas.microsoft.com/office/drawing/2014/main" id="{0103717C-4938-79BF-6E5B-12446D5E8551}"/>
              </a:ext>
            </a:extLst>
          </p:cNvPr>
          <p:cNvSpPr>
            <a:spLocks noGrp="1"/>
          </p:cNvSpPr>
          <p:nvPr>
            <p:ph idx="1"/>
          </p:nvPr>
        </p:nvSpPr>
        <p:spPr/>
        <p:txBody>
          <a:bodyPr/>
          <a:lstStyle/>
          <a:p>
            <a:r>
              <a:rPr lang="en-US" dirty="0"/>
              <a:t>Low Birth Weight infants require specialized care starting immediately after delivery. </a:t>
            </a:r>
          </a:p>
          <a:p>
            <a:r>
              <a:rPr lang="en-US" dirty="0"/>
              <a:t>These managements are based on Gestational Age (GA), appropriateness of birth weight in relation to GA and recognition of system specific issues.</a:t>
            </a:r>
          </a:p>
          <a:p>
            <a:r>
              <a:rPr lang="en-US" dirty="0"/>
              <a:t>Care for these infants must consistently include education and updates for caregivers (parents, extended family, adoption and fostering).</a:t>
            </a:r>
          </a:p>
          <a:p>
            <a:r>
              <a:rPr lang="en-US" b="1" dirty="0"/>
              <a:t>Caregivers require support.</a:t>
            </a:r>
          </a:p>
          <a:p>
            <a:endParaRPr lang="en-US" dirty="0"/>
          </a:p>
        </p:txBody>
      </p:sp>
    </p:spTree>
    <p:extLst>
      <p:ext uri="{BB962C8B-B14F-4D97-AF65-F5344CB8AC3E}">
        <p14:creationId xmlns:p14="http://schemas.microsoft.com/office/powerpoint/2010/main" val="2392716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95245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361267"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41"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5887"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2"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271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3" name="Isosceles Triangle 42">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2712"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4"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5886"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5" name="Isosceles Triangle 44">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5887"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6" name="Freeform: Shape 45">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6FB350-C933-F719-043D-B43E6D6C60CE}"/>
              </a:ext>
            </a:extLst>
          </p:cNvPr>
          <p:cNvSpPr>
            <a:spLocks noGrp="1"/>
          </p:cNvSpPr>
          <p:nvPr>
            <p:ph type="ctrTitle"/>
          </p:nvPr>
        </p:nvSpPr>
        <p:spPr>
          <a:xfrm>
            <a:off x="1554120" y="1020871"/>
            <a:ext cx="6960759" cy="2849671"/>
          </a:xfrm>
        </p:spPr>
        <p:txBody>
          <a:bodyPr>
            <a:normAutofit/>
          </a:bodyPr>
          <a:lstStyle/>
          <a:p>
            <a:pPr algn="l"/>
            <a:r>
              <a:rPr lang="en-US" sz="6600">
                <a:solidFill>
                  <a:srgbClr val="FFFFFF"/>
                </a:solidFill>
              </a:rPr>
              <a:t>Thank you!</a:t>
            </a:r>
          </a:p>
        </p:txBody>
      </p:sp>
      <p:sp>
        <p:nvSpPr>
          <p:cNvPr id="3" name="Subtitle 2">
            <a:extLst>
              <a:ext uri="{FF2B5EF4-FFF2-40B4-BE49-F238E27FC236}">
                <a16:creationId xmlns:a16="http://schemas.microsoft.com/office/drawing/2014/main" id="{057047C9-F507-A4DF-7607-FA5BDDF40C74}"/>
              </a:ext>
            </a:extLst>
          </p:cNvPr>
          <p:cNvSpPr>
            <a:spLocks noGrp="1"/>
          </p:cNvSpPr>
          <p:nvPr>
            <p:ph type="subTitle" idx="1"/>
          </p:nvPr>
        </p:nvSpPr>
        <p:spPr>
          <a:xfrm>
            <a:off x="1683088" y="3962088"/>
            <a:ext cx="6112077" cy="1186108"/>
          </a:xfrm>
        </p:spPr>
        <p:txBody>
          <a:bodyPr>
            <a:normAutofit/>
          </a:bodyPr>
          <a:lstStyle/>
          <a:p>
            <a:pPr algn="l"/>
            <a:r>
              <a:rPr lang="en-US" sz="2000">
                <a:solidFill>
                  <a:srgbClr val="FFFFFF">
                    <a:alpha val="70000"/>
                  </a:srgbClr>
                </a:solidFill>
              </a:rPr>
              <a:t>Jo Ann Matory, MD</a:t>
            </a:r>
          </a:p>
          <a:p>
            <a:pPr algn="l"/>
            <a:r>
              <a:rPr lang="en-US" sz="2000">
                <a:solidFill>
                  <a:srgbClr val="FFFFFF">
                    <a:alpha val="70000"/>
                  </a:srgbClr>
                </a:solidFill>
              </a:rPr>
              <a:t>jmatory@iu.edu</a:t>
            </a:r>
          </a:p>
        </p:txBody>
      </p:sp>
      <p:sp>
        <p:nvSpPr>
          <p:cNvPr id="47" name="Isosceles Triangle 46">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92146"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58817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E7711-35A5-DE9B-1E39-4F720D3ED54A}"/>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98AF7CA3-ABF0-D66A-934B-4F9E0E0E2795}"/>
              </a:ext>
            </a:extLst>
          </p:cNvPr>
          <p:cNvSpPr>
            <a:spLocks noGrp="1"/>
          </p:cNvSpPr>
          <p:nvPr>
            <p:ph idx="1"/>
          </p:nvPr>
        </p:nvSpPr>
        <p:spPr/>
        <p:txBody>
          <a:bodyPr/>
          <a:lstStyle/>
          <a:p>
            <a:r>
              <a:rPr lang="en-US" dirty="0"/>
              <a:t>Identify managements for Newborn Low Birth Weight (LBW) infants</a:t>
            </a:r>
          </a:p>
          <a:p>
            <a:r>
              <a:rPr lang="en-US" dirty="0"/>
              <a:t>Discuss needs for LBW infants following birth</a:t>
            </a:r>
          </a:p>
          <a:p>
            <a:r>
              <a:rPr lang="en-US" dirty="0"/>
              <a:t>Discuss discharge planning needs for LBW infants</a:t>
            </a:r>
          </a:p>
        </p:txBody>
      </p:sp>
    </p:spTree>
    <p:extLst>
      <p:ext uri="{BB962C8B-B14F-4D97-AF65-F5344CB8AC3E}">
        <p14:creationId xmlns:p14="http://schemas.microsoft.com/office/powerpoint/2010/main" val="1283004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69CED-2FC2-866B-5464-60A67B3C7BB4}"/>
              </a:ext>
            </a:extLst>
          </p:cNvPr>
          <p:cNvSpPr>
            <a:spLocks noGrp="1"/>
          </p:cNvSpPr>
          <p:nvPr>
            <p:ph type="title"/>
          </p:nvPr>
        </p:nvSpPr>
        <p:spPr/>
        <p:txBody>
          <a:bodyPr/>
          <a:lstStyle/>
          <a:p>
            <a:r>
              <a:rPr lang="en-US" dirty="0"/>
              <a:t>Definitions </a:t>
            </a:r>
          </a:p>
        </p:txBody>
      </p:sp>
      <p:sp>
        <p:nvSpPr>
          <p:cNvPr id="3" name="Text Placeholder 2">
            <a:extLst>
              <a:ext uri="{FF2B5EF4-FFF2-40B4-BE49-F238E27FC236}">
                <a16:creationId xmlns:a16="http://schemas.microsoft.com/office/drawing/2014/main" id="{CE3E6C62-02C8-6DFF-DFE0-2FF35E08FCB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614320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91F8A-E33A-2D04-8306-D905530C20E8}"/>
              </a:ext>
            </a:extLst>
          </p:cNvPr>
          <p:cNvSpPr>
            <a:spLocks noGrp="1"/>
          </p:cNvSpPr>
          <p:nvPr>
            <p:ph type="title"/>
          </p:nvPr>
        </p:nvSpPr>
        <p:spPr/>
        <p:txBody>
          <a:bodyPr/>
          <a:lstStyle/>
          <a:p>
            <a:r>
              <a:rPr lang="en-US" dirty="0"/>
              <a:t>BIRTH WEIGHT DESCRIPTORS</a:t>
            </a:r>
          </a:p>
        </p:txBody>
      </p:sp>
      <p:sp>
        <p:nvSpPr>
          <p:cNvPr id="3" name="Content Placeholder 2">
            <a:extLst>
              <a:ext uri="{FF2B5EF4-FFF2-40B4-BE49-F238E27FC236}">
                <a16:creationId xmlns:a16="http://schemas.microsoft.com/office/drawing/2014/main" id="{5CCE43AA-DAD0-19F2-E420-F5D00669F6D6}"/>
              </a:ext>
            </a:extLst>
          </p:cNvPr>
          <p:cNvSpPr>
            <a:spLocks noGrp="1"/>
          </p:cNvSpPr>
          <p:nvPr>
            <p:ph idx="1"/>
          </p:nvPr>
        </p:nvSpPr>
        <p:spPr/>
        <p:txBody>
          <a:bodyPr>
            <a:normAutofit/>
          </a:bodyPr>
          <a:lstStyle/>
          <a:p>
            <a:r>
              <a:rPr lang="en-US" dirty="0"/>
              <a:t>Low Birth Weight (LBW)</a:t>
            </a:r>
          </a:p>
          <a:p>
            <a:pPr lvl="1"/>
            <a:r>
              <a:rPr lang="en-US" dirty="0"/>
              <a:t>Birth weight less than 2500g</a:t>
            </a:r>
          </a:p>
          <a:p>
            <a:r>
              <a:rPr lang="en-US" dirty="0"/>
              <a:t>Very Low Birth Weight (VLBW)</a:t>
            </a:r>
          </a:p>
          <a:p>
            <a:pPr lvl="1"/>
            <a:r>
              <a:rPr lang="en-US" dirty="0"/>
              <a:t>Birth weight less than 1500g</a:t>
            </a:r>
          </a:p>
          <a:p>
            <a:r>
              <a:rPr lang="en-US" dirty="0"/>
              <a:t>Extremely Low Birth Weight (ELBW)</a:t>
            </a:r>
          </a:p>
          <a:p>
            <a:pPr lvl="1"/>
            <a:r>
              <a:rPr lang="en-US" dirty="0"/>
              <a:t>Birth weight less than 1000g</a:t>
            </a:r>
          </a:p>
          <a:p>
            <a:pPr marL="0" indent="0">
              <a:buNone/>
            </a:pPr>
            <a:endParaRPr lang="en-US" dirty="0"/>
          </a:p>
        </p:txBody>
      </p:sp>
    </p:spTree>
    <p:extLst>
      <p:ext uri="{BB962C8B-B14F-4D97-AF65-F5344CB8AC3E}">
        <p14:creationId xmlns:p14="http://schemas.microsoft.com/office/powerpoint/2010/main" val="357727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93532-D387-B3ED-343B-FF78FCE08E9C}"/>
              </a:ext>
            </a:extLst>
          </p:cNvPr>
          <p:cNvSpPr>
            <a:spLocks noGrp="1"/>
          </p:cNvSpPr>
          <p:nvPr>
            <p:ph type="title"/>
          </p:nvPr>
        </p:nvSpPr>
        <p:spPr/>
        <p:txBody>
          <a:bodyPr/>
          <a:lstStyle/>
          <a:p>
            <a:r>
              <a:rPr lang="en-US" dirty="0"/>
              <a:t>GESTATIONAL AGE ASSESSMENT</a:t>
            </a:r>
          </a:p>
        </p:txBody>
      </p:sp>
      <p:sp>
        <p:nvSpPr>
          <p:cNvPr id="3" name="Content Placeholder 2">
            <a:extLst>
              <a:ext uri="{FF2B5EF4-FFF2-40B4-BE49-F238E27FC236}">
                <a16:creationId xmlns:a16="http://schemas.microsoft.com/office/drawing/2014/main" id="{CA967CFE-2561-CE7F-9791-C7FB7B7E19B7}"/>
              </a:ext>
            </a:extLst>
          </p:cNvPr>
          <p:cNvSpPr>
            <a:spLocks noGrp="1"/>
          </p:cNvSpPr>
          <p:nvPr>
            <p:ph idx="1"/>
          </p:nvPr>
        </p:nvSpPr>
        <p:spPr/>
        <p:txBody>
          <a:bodyPr>
            <a:normAutofit/>
          </a:bodyPr>
          <a:lstStyle/>
          <a:p>
            <a:pPr lvl="1"/>
            <a:endParaRPr lang="en-US" dirty="0"/>
          </a:p>
          <a:p>
            <a:pPr lvl="1"/>
            <a:r>
              <a:rPr lang="en-US" dirty="0"/>
              <a:t>Preterm: &lt;37 </a:t>
            </a:r>
            <a:r>
              <a:rPr lang="en-US" dirty="0" err="1"/>
              <a:t>wks</a:t>
            </a:r>
            <a:endParaRPr lang="en-US" dirty="0"/>
          </a:p>
          <a:p>
            <a:pPr lvl="1"/>
            <a:endParaRPr lang="en-US" dirty="0"/>
          </a:p>
          <a:p>
            <a:pPr lvl="1"/>
            <a:r>
              <a:rPr lang="en-US" dirty="0"/>
              <a:t>Late Preterm (formerly Near Term): 34-36 6/7 </a:t>
            </a:r>
            <a:r>
              <a:rPr lang="en-US" dirty="0" err="1"/>
              <a:t>wks</a:t>
            </a:r>
            <a:endParaRPr lang="en-US" dirty="0"/>
          </a:p>
          <a:p>
            <a:pPr lvl="1"/>
            <a:endParaRPr lang="en-US" dirty="0"/>
          </a:p>
          <a:p>
            <a:pPr lvl="1"/>
            <a:r>
              <a:rPr lang="en-US" dirty="0"/>
              <a:t>Early Term: 37-38 </a:t>
            </a:r>
            <a:r>
              <a:rPr lang="en-US" dirty="0" err="1"/>
              <a:t>wks</a:t>
            </a:r>
            <a:endParaRPr lang="en-US" dirty="0"/>
          </a:p>
          <a:p>
            <a:pPr lvl="1"/>
            <a:endParaRPr lang="en-US" dirty="0"/>
          </a:p>
          <a:p>
            <a:pPr lvl="1"/>
            <a:r>
              <a:rPr lang="en-US" dirty="0"/>
              <a:t>Term: 39-41 </a:t>
            </a:r>
            <a:r>
              <a:rPr lang="en-US" dirty="0" err="1"/>
              <a:t>wks</a:t>
            </a:r>
            <a:endParaRPr lang="en-US" dirty="0"/>
          </a:p>
          <a:p>
            <a:pPr lvl="1"/>
            <a:endParaRPr lang="en-US" dirty="0"/>
          </a:p>
          <a:p>
            <a:pPr lvl="1"/>
            <a:r>
              <a:rPr lang="en-US" dirty="0"/>
              <a:t>Post Term: &gt;41 </a:t>
            </a:r>
            <a:r>
              <a:rPr lang="en-US" dirty="0" err="1"/>
              <a:t>wks</a:t>
            </a:r>
            <a:endParaRPr lang="en-US" dirty="0"/>
          </a:p>
          <a:p>
            <a:pPr lvl="1"/>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554508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6B6B6-A190-0C5D-AC4A-E690196D2648}"/>
              </a:ext>
            </a:extLst>
          </p:cNvPr>
          <p:cNvSpPr>
            <a:spLocks noGrp="1"/>
          </p:cNvSpPr>
          <p:nvPr>
            <p:ph type="title"/>
          </p:nvPr>
        </p:nvSpPr>
        <p:spPr/>
        <p:txBody>
          <a:bodyPr/>
          <a:lstStyle/>
          <a:p>
            <a:r>
              <a:rPr lang="en-US" dirty="0"/>
              <a:t>GROWTH ASSESSMENTS</a:t>
            </a:r>
          </a:p>
        </p:txBody>
      </p:sp>
      <p:sp>
        <p:nvSpPr>
          <p:cNvPr id="3" name="Content Placeholder 2">
            <a:extLst>
              <a:ext uri="{FF2B5EF4-FFF2-40B4-BE49-F238E27FC236}">
                <a16:creationId xmlns:a16="http://schemas.microsoft.com/office/drawing/2014/main" id="{8DF88FB3-26BD-5780-6134-F03AB78A9E63}"/>
              </a:ext>
            </a:extLst>
          </p:cNvPr>
          <p:cNvSpPr>
            <a:spLocks noGrp="1"/>
          </p:cNvSpPr>
          <p:nvPr>
            <p:ph idx="1"/>
          </p:nvPr>
        </p:nvSpPr>
        <p:spPr/>
        <p:txBody>
          <a:bodyPr>
            <a:normAutofit fontScale="92500" lnSpcReduction="10000"/>
          </a:bodyPr>
          <a:lstStyle/>
          <a:p>
            <a:r>
              <a:rPr lang="en-US" b="1" dirty="0"/>
              <a:t>Using Birth Weight:</a:t>
            </a:r>
          </a:p>
          <a:p>
            <a:r>
              <a:rPr lang="en-US" dirty="0"/>
              <a:t>Large for Gestational Age (LGA)</a:t>
            </a:r>
          </a:p>
          <a:p>
            <a:pPr lvl="1"/>
            <a:r>
              <a:rPr lang="en-US" dirty="0"/>
              <a:t>Greater than 90% tile</a:t>
            </a:r>
          </a:p>
          <a:p>
            <a:r>
              <a:rPr lang="en-US" dirty="0"/>
              <a:t>Appropriate for Gestational Age (AGA)</a:t>
            </a:r>
          </a:p>
          <a:p>
            <a:pPr lvl="1"/>
            <a:r>
              <a:rPr lang="en-US" dirty="0"/>
              <a:t>10-90% tile</a:t>
            </a:r>
          </a:p>
          <a:p>
            <a:r>
              <a:rPr lang="en-US" dirty="0"/>
              <a:t>Small for </a:t>
            </a:r>
            <a:r>
              <a:rPr lang="en-US"/>
              <a:t>Gestational Age (SGA)</a:t>
            </a:r>
            <a:endParaRPr lang="en-US" dirty="0"/>
          </a:p>
          <a:p>
            <a:pPr lvl="1"/>
            <a:r>
              <a:rPr lang="en-US" dirty="0"/>
              <a:t>Less  than 10% tile	</a:t>
            </a:r>
          </a:p>
          <a:p>
            <a:r>
              <a:rPr lang="en-US" b="1" dirty="0"/>
              <a:t>Using Fetal growth:</a:t>
            </a:r>
          </a:p>
          <a:p>
            <a:pPr lvl="1"/>
            <a:r>
              <a:rPr lang="en-US" dirty="0"/>
              <a:t>Intrauterine Growth Restriction/Fetal Growth Restriction (IUGR/FGR)</a:t>
            </a:r>
          </a:p>
          <a:p>
            <a:pPr lvl="2"/>
            <a:r>
              <a:rPr lang="en-US" sz="2400" dirty="0"/>
              <a:t>Growth velocity starting at 22 </a:t>
            </a:r>
            <a:r>
              <a:rPr lang="en-US" sz="2400" dirty="0" err="1"/>
              <a:t>wks</a:t>
            </a:r>
            <a:r>
              <a:rPr lang="en-US" sz="2400" dirty="0"/>
              <a:t> gestation with subsequent decline</a:t>
            </a:r>
          </a:p>
        </p:txBody>
      </p:sp>
    </p:spTree>
    <p:extLst>
      <p:ext uri="{BB962C8B-B14F-4D97-AF65-F5344CB8AC3E}">
        <p14:creationId xmlns:p14="http://schemas.microsoft.com/office/powerpoint/2010/main" val="861495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426E3-12D8-36DF-D8CE-93039C2F7AFB}"/>
              </a:ext>
            </a:extLst>
          </p:cNvPr>
          <p:cNvSpPr>
            <a:spLocks noGrp="1"/>
          </p:cNvSpPr>
          <p:nvPr>
            <p:ph type="title"/>
          </p:nvPr>
        </p:nvSpPr>
        <p:spPr>
          <a:xfrm>
            <a:off x="1731821" y="501345"/>
            <a:ext cx="8728364" cy="689279"/>
          </a:xfrm>
        </p:spPr>
        <p:txBody>
          <a:bodyPr vert="horz" lIns="91440" tIns="45720" rIns="91440" bIns="45720" rtlCol="0" anchor="b">
            <a:normAutofit/>
          </a:bodyPr>
          <a:lstStyle/>
          <a:p>
            <a:pPr algn="ctr"/>
            <a:r>
              <a:rPr lang="en-US" sz="3600" b="1" dirty="0"/>
              <a:t>Newborn Assessments</a:t>
            </a:r>
          </a:p>
        </p:txBody>
      </p:sp>
      <p:sp>
        <p:nvSpPr>
          <p:cNvPr id="3" name="Content Placeholder 2">
            <a:extLst>
              <a:ext uri="{FF2B5EF4-FFF2-40B4-BE49-F238E27FC236}">
                <a16:creationId xmlns:a16="http://schemas.microsoft.com/office/drawing/2014/main" id="{D8BE3B13-6845-D913-D12B-60844BDD24F8}"/>
              </a:ext>
            </a:extLst>
          </p:cNvPr>
          <p:cNvSpPr>
            <a:spLocks noGrp="1"/>
          </p:cNvSpPr>
          <p:nvPr>
            <p:ph idx="1"/>
          </p:nvPr>
        </p:nvSpPr>
        <p:spPr>
          <a:xfrm>
            <a:off x="1731821" y="1212692"/>
            <a:ext cx="8728363" cy="418780"/>
          </a:xfrm>
        </p:spPr>
        <p:txBody>
          <a:bodyPr vert="horz" lIns="91440" tIns="45720" rIns="91440" bIns="45720" rtlCol="0">
            <a:normAutofit/>
          </a:bodyPr>
          <a:lstStyle/>
          <a:p>
            <a:pPr marL="0" indent="0" algn="ctr">
              <a:lnSpc>
                <a:spcPct val="120000"/>
              </a:lnSpc>
              <a:buNone/>
            </a:pPr>
            <a:r>
              <a:rPr lang="en-US" sz="1800"/>
              <a:t>Table</a:t>
            </a:r>
          </a:p>
        </p:txBody>
      </p:sp>
      <p:pic>
        <p:nvPicPr>
          <p:cNvPr id="4" name="Picture 3">
            <a:extLst>
              <a:ext uri="{FF2B5EF4-FFF2-40B4-BE49-F238E27FC236}">
                <a16:creationId xmlns:a16="http://schemas.microsoft.com/office/drawing/2014/main" id="{33C526EA-AF6B-DA37-3DBF-E2D5A8509134}"/>
              </a:ext>
            </a:extLst>
          </p:cNvPr>
          <p:cNvPicPr>
            <a:picLocks noChangeAspect="1"/>
          </p:cNvPicPr>
          <p:nvPr/>
        </p:nvPicPr>
        <p:blipFill>
          <a:blip r:embed="rId2"/>
          <a:stretch>
            <a:fillRect/>
          </a:stretch>
        </p:blipFill>
        <p:spPr>
          <a:xfrm>
            <a:off x="2192205" y="1337999"/>
            <a:ext cx="7169509" cy="5018656"/>
          </a:xfrm>
          <a:prstGeom prst="rect">
            <a:avLst/>
          </a:prstGeom>
        </p:spPr>
      </p:pic>
    </p:spTree>
    <p:extLst>
      <p:ext uri="{BB962C8B-B14F-4D97-AF65-F5344CB8AC3E}">
        <p14:creationId xmlns:p14="http://schemas.microsoft.com/office/powerpoint/2010/main" val="27855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7AF86-80D5-3C35-7D3E-E1EB92795C41}"/>
              </a:ext>
            </a:extLst>
          </p:cNvPr>
          <p:cNvSpPr>
            <a:spLocks noGrp="1"/>
          </p:cNvSpPr>
          <p:nvPr>
            <p:ph type="title"/>
          </p:nvPr>
        </p:nvSpPr>
        <p:spPr/>
        <p:txBody>
          <a:bodyPr/>
          <a:lstStyle/>
          <a:p>
            <a:r>
              <a:rPr lang="en-US" dirty="0"/>
              <a:t>LOW BIRTH WEIGHT (LBW)</a:t>
            </a:r>
          </a:p>
        </p:txBody>
      </p:sp>
      <p:sp>
        <p:nvSpPr>
          <p:cNvPr id="3" name="Content Placeholder 2">
            <a:extLst>
              <a:ext uri="{FF2B5EF4-FFF2-40B4-BE49-F238E27FC236}">
                <a16:creationId xmlns:a16="http://schemas.microsoft.com/office/drawing/2014/main" id="{890782A0-7931-8ECD-806C-97D12A312678}"/>
              </a:ext>
            </a:extLst>
          </p:cNvPr>
          <p:cNvSpPr>
            <a:spLocks noGrp="1"/>
          </p:cNvSpPr>
          <p:nvPr>
            <p:ph idx="1"/>
          </p:nvPr>
        </p:nvSpPr>
        <p:spPr/>
        <p:txBody>
          <a:bodyPr/>
          <a:lstStyle/>
          <a:p>
            <a:r>
              <a:rPr lang="en-US" dirty="0"/>
              <a:t>Results from </a:t>
            </a:r>
            <a:r>
              <a:rPr lang="en-US" b="1" dirty="0"/>
              <a:t>prematurity</a:t>
            </a:r>
            <a:r>
              <a:rPr lang="en-US" dirty="0"/>
              <a:t>, growth restriction or combination of both</a:t>
            </a:r>
          </a:p>
          <a:p>
            <a:r>
              <a:rPr lang="en-US" b="1" dirty="0"/>
              <a:t>In the United States, the majority of LBW infants are premature</a:t>
            </a:r>
          </a:p>
          <a:p>
            <a:r>
              <a:rPr lang="en-US" dirty="0"/>
              <a:t>Late preterm infants account for almost three quarters of preterm births</a:t>
            </a:r>
          </a:p>
          <a:p>
            <a:r>
              <a:rPr lang="en-US" dirty="0"/>
              <a:t>Late preterm infants have significant in-hospital morbidity and a three to five fold higher mortality rate compared with term infants</a:t>
            </a:r>
          </a:p>
          <a:p>
            <a:r>
              <a:rPr lang="en-US" dirty="0"/>
              <a:t>Coupled with </a:t>
            </a:r>
            <a:r>
              <a:rPr lang="en-US" b="1" dirty="0"/>
              <a:t>prematurity</a:t>
            </a:r>
            <a:r>
              <a:rPr lang="en-US" dirty="0"/>
              <a:t>, LBW represents a leading cause of infant mortality in Indiana</a:t>
            </a:r>
          </a:p>
          <a:p>
            <a:endParaRPr lang="en-US" dirty="0"/>
          </a:p>
        </p:txBody>
      </p:sp>
    </p:spTree>
    <p:extLst>
      <p:ext uri="{BB962C8B-B14F-4D97-AF65-F5344CB8AC3E}">
        <p14:creationId xmlns:p14="http://schemas.microsoft.com/office/powerpoint/2010/main" val="343732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5752B-07A6-2568-775D-5E0A63FDA12F}"/>
              </a:ext>
            </a:extLst>
          </p:cNvPr>
          <p:cNvSpPr>
            <a:spLocks noGrp="1"/>
          </p:cNvSpPr>
          <p:nvPr>
            <p:ph type="title"/>
          </p:nvPr>
        </p:nvSpPr>
        <p:spPr/>
        <p:txBody>
          <a:bodyPr/>
          <a:lstStyle/>
          <a:p>
            <a:r>
              <a:rPr lang="en-US" dirty="0"/>
              <a:t>Managements</a:t>
            </a:r>
          </a:p>
        </p:txBody>
      </p:sp>
      <p:sp>
        <p:nvSpPr>
          <p:cNvPr id="3" name="Text Placeholder 2">
            <a:extLst>
              <a:ext uri="{FF2B5EF4-FFF2-40B4-BE49-F238E27FC236}">
                <a16:creationId xmlns:a16="http://schemas.microsoft.com/office/drawing/2014/main" id="{87D58A40-8F61-C94C-E802-F9D9328AAC1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67968417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4906</TotalTime>
  <Words>687</Words>
  <Application>Microsoft Office PowerPoint</Application>
  <PresentationFormat>Widescreen</PresentationFormat>
  <Paragraphs>113</Paragraphs>
  <Slides>15</Slides>
  <Notes>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Facet</vt:lpstr>
      <vt:lpstr>LOW BIRTH WEIGHT INFANTS</vt:lpstr>
      <vt:lpstr>Objectives</vt:lpstr>
      <vt:lpstr>Definitions </vt:lpstr>
      <vt:lpstr>BIRTH WEIGHT DESCRIPTORS</vt:lpstr>
      <vt:lpstr>GESTATIONAL AGE ASSESSMENT</vt:lpstr>
      <vt:lpstr>GROWTH ASSESSMENTS</vt:lpstr>
      <vt:lpstr>Newborn Assessments</vt:lpstr>
      <vt:lpstr>LOW BIRTH WEIGHT (LBW)</vt:lpstr>
      <vt:lpstr>Managements</vt:lpstr>
      <vt:lpstr>INITIAL MANAGEMENTS</vt:lpstr>
      <vt:lpstr>NEWBORN NURSERY and NICU CARE</vt:lpstr>
      <vt:lpstr>DISCHARGE PLANNING</vt:lpstr>
      <vt:lpstr>OUTPATIENT FOLLOW UP</vt:lpstr>
      <vt:lpstr>TAKE HOME POINTS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Matory, Jo Ann E</dc:creator>
  <cp:lastModifiedBy>Sean Herbold</cp:lastModifiedBy>
  <cp:revision>5</cp:revision>
  <cp:lastPrinted>2025-06-23T23:56:40Z</cp:lastPrinted>
  <dcterms:created xsi:type="dcterms:W3CDTF">2025-06-05T21:15:59Z</dcterms:created>
  <dcterms:modified xsi:type="dcterms:W3CDTF">2025-07-07T16:24:20Z</dcterms:modified>
</cp:coreProperties>
</file>