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notesSlides/notesSlide14.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5.xml" ContentType="application/vnd.openxmlformats-officedocument.drawingml.chartshapes+xml"/>
  <Override PartName="/ppt/notesSlides/notesSlide15.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6.xml" ContentType="application/vnd.openxmlformats-officedocument.drawingml.chartshapes+xml"/>
  <Override PartName="/ppt/notesSlides/notesSlide16.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7.xml" ContentType="application/vnd.openxmlformats-officedocument.drawingml.chartshapes+xml"/>
  <Override PartName="/ppt/notesSlides/notesSlide17.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8.xml" ContentType="application/vnd.openxmlformats-officedocument.drawingml.chartshapes+xml"/>
  <Override PartName="/ppt/notesSlides/notesSlide18.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9.xml" ContentType="application/vnd.openxmlformats-officedocument.drawingml.chartshapes+xml"/>
  <Override PartName="/ppt/charts/chart11.xml" ContentType="application/vnd.openxmlformats-officedocument.drawingml.chart+xml"/>
  <Override PartName="/ppt/theme/themeOverride8.xml" ContentType="application/vnd.openxmlformats-officedocument.themeOverride+xml"/>
  <Override PartName="/ppt/notesSlides/notesSlide19.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drawings/drawing10.xml" ContentType="application/vnd.openxmlformats-officedocument.drawingml.chartshapes+xml"/>
  <Override PartName="/ppt/notesSlides/notesSlide20.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drawings/drawing1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drawings/drawing12.xml" ContentType="application/vnd.openxmlformats-officedocument.drawingml.chartshapes+xml"/>
  <Override PartName="/ppt/notesSlides/notesSlide23.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drawings/drawing13.xml" ContentType="application/vnd.openxmlformats-officedocument.drawingml.chartshapes+xml"/>
  <Override PartName="/ppt/charts/chart16.xml" ContentType="application/vnd.openxmlformats-officedocument.drawingml.chart+xml"/>
  <Override PartName="/ppt/theme/themeOverride13.xml" ContentType="application/vnd.openxmlformats-officedocument.themeOverride+xml"/>
  <Override PartName="/ppt/notesSlides/notesSlide24.xml" ContentType="application/vnd.openxmlformats-officedocument.presentationml.notesSlid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4.xml" ContentType="application/vnd.openxmlformats-officedocument.themeOverride+xml"/>
  <Override PartName="/ppt/drawings/drawing14.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5.xml" ContentType="application/vnd.openxmlformats-officedocument.themeOverride+xml"/>
  <Override PartName="/ppt/drawings/drawing15.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notesSlides/notesSlide32.xml" ContentType="application/vnd.openxmlformats-officedocument.presentationml.notesSlide+xml"/>
  <Override PartName="/ppt/comments/modernComment_7FFD5805_4EEDC3DD.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7FFD5C45_96FAC9AE.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12" r:id="rId3"/>
    <p:sldMasterId id="2147483730" r:id="rId4"/>
  </p:sldMasterIdLst>
  <p:notesMasterIdLst>
    <p:notesMasterId r:id="rId88"/>
  </p:notesMasterIdLst>
  <p:sldIdLst>
    <p:sldId id="256" r:id="rId5"/>
    <p:sldId id="2147310510" r:id="rId6"/>
    <p:sldId id="2147310517" r:id="rId7"/>
    <p:sldId id="2147310511" r:id="rId8"/>
    <p:sldId id="764" r:id="rId9"/>
    <p:sldId id="787" r:id="rId10"/>
    <p:sldId id="2147310695" r:id="rId11"/>
    <p:sldId id="808" r:id="rId12"/>
    <p:sldId id="792" r:id="rId13"/>
    <p:sldId id="804" r:id="rId14"/>
    <p:sldId id="718" r:id="rId15"/>
    <p:sldId id="2147310017" r:id="rId16"/>
    <p:sldId id="2147310689" r:id="rId17"/>
    <p:sldId id="2147310519" r:id="rId18"/>
    <p:sldId id="2147310690" r:id="rId19"/>
    <p:sldId id="2147310521" r:id="rId20"/>
    <p:sldId id="2147310522" r:id="rId21"/>
    <p:sldId id="2147310523" r:id="rId22"/>
    <p:sldId id="2147310524" r:id="rId23"/>
    <p:sldId id="2147310525" r:id="rId24"/>
    <p:sldId id="2147310526" r:id="rId25"/>
    <p:sldId id="2147310527" r:id="rId26"/>
    <p:sldId id="2147310528" r:id="rId27"/>
    <p:sldId id="2147310529" r:id="rId28"/>
    <p:sldId id="2147310530" r:id="rId29"/>
    <p:sldId id="746" r:id="rId30"/>
    <p:sldId id="2147310531" r:id="rId31"/>
    <p:sldId id="2147310532" r:id="rId32"/>
    <p:sldId id="756" r:id="rId33"/>
    <p:sldId id="2147310533" r:id="rId34"/>
    <p:sldId id="771" r:id="rId35"/>
    <p:sldId id="2147310535" r:id="rId36"/>
    <p:sldId id="809" r:id="rId37"/>
    <p:sldId id="2147310537" r:id="rId38"/>
    <p:sldId id="2147310512" r:id="rId39"/>
    <p:sldId id="2147310516" r:id="rId40"/>
    <p:sldId id="2147310539" r:id="rId41"/>
    <p:sldId id="2147310544" r:id="rId42"/>
    <p:sldId id="827" r:id="rId43"/>
    <p:sldId id="2147310513" r:id="rId44"/>
    <p:sldId id="2147309599" r:id="rId45"/>
    <p:sldId id="306" r:id="rId46"/>
    <p:sldId id="2147310541" r:id="rId47"/>
    <p:sldId id="2147310514" r:id="rId48"/>
    <p:sldId id="2147309573" r:id="rId49"/>
    <p:sldId id="2147310520" r:id="rId50"/>
    <p:sldId id="2147310515" r:id="rId51"/>
    <p:sldId id="824" r:id="rId52"/>
    <p:sldId id="825" r:id="rId53"/>
    <p:sldId id="324" r:id="rId54"/>
    <p:sldId id="325" r:id="rId55"/>
    <p:sldId id="2147310518" r:id="rId56"/>
    <p:sldId id="2147309594" r:id="rId57"/>
    <p:sldId id="2147310542" r:id="rId58"/>
    <p:sldId id="2147310477" r:id="rId59"/>
    <p:sldId id="2147310473" r:id="rId60"/>
    <p:sldId id="2147310474" r:id="rId61"/>
    <p:sldId id="2147310478" r:id="rId62"/>
    <p:sldId id="2147310475" r:id="rId63"/>
    <p:sldId id="2147310476" r:id="rId64"/>
    <p:sldId id="2147310692" r:id="rId65"/>
    <p:sldId id="2147310693" r:id="rId66"/>
    <p:sldId id="2147310694" r:id="rId67"/>
    <p:sldId id="275" r:id="rId68"/>
    <p:sldId id="2147310676" r:id="rId69"/>
    <p:sldId id="276" r:id="rId70"/>
    <p:sldId id="257" r:id="rId71"/>
    <p:sldId id="2147310721" r:id="rId72"/>
    <p:sldId id="2147310722" r:id="rId73"/>
    <p:sldId id="2147310724" r:id="rId74"/>
    <p:sldId id="822" r:id="rId75"/>
    <p:sldId id="367" r:id="rId76"/>
    <p:sldId id="2147309465" r:id="rId77"/>
    <p:sldId id="2147310659" r:id="rId78"/>
    <p:sldId id="2147310472" r:id="rId79"/>
    <p:sldId id="2147310506" r:id="rId80"/>
    <p:sldId id="2147310661" r:id="rId81"/>
    <p:sldId id="274" r:id="rId82"/>
    <p:sldId id="2147310696" r:id="rId83"/>
    <p:sldId id="2147310719" r:id="rId84"/>
    <p:sldId id="2147310720" r:id="rId85"/>
    <p:sldId id="2147310509" r:id="rId86"/>
    <p:sldId id="26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B20C27-E619-D5E1-9ACE-74241F6850C2}" name="Roberts, Melanie" initials="RM" userId="S::meroberts@health.in.gov::f8fc7196-55dd-44aa-b4fc-70b7a47ed51b" providerId="AD"/>
  <p188:author id="{03574C5E-6187-ECE4-5A0C-87958973EA31}" name="Sanderson, Greta" initials="GS" userId="S::GSanderson@health.in.gov::24b9be94-b1d4-45b7-8de8-404dede07e07" providerId="AD"/>
  <p188:author id="{B5B93E74-8B6F-82DE-2ED0-4A6399A2ED5D}" name="Hannant, Haley" initials="HH" userId="S::hhannant@health.in.gov::2e6d17e4-7613-49e8-8324-942aaa128dfe" providerId="AD"/>
  <p188:author id="{92EAED9E-17F0-9EC4-A408-4831B1280050}" name="Hannant, Haley" initials="HH" userId="S::HHannant@health.in.gov::2e6d17e4-7613-49e8-8324-942aaa128dfe" providerId="AD"/>
  <p188:author id="{707B47AF-FB29-8D53-16A2-E5E813B85650}" name="Bezy, Eden M" initials="EB" userId="S::EBezy@health.in.gov::803d39b4-2a8b-4229-b4d6-060ad4a21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D94"/>
    <a:srgbClr val="243E8E"/>
    <a:srgbClr val="4C59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96498-AABF-460A-811B-6332393B403B}" v="9" dt="2025-06-24T12:53:43.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62" autoAdjust="0"/>
  </p:normalViewPr>
  <p:slideViewPr>
    <p:cSldViewPr snapToGrid="0">
      <p:cViewPr varScale="1">
        <p:scale>
          <a:sx n="75" d="100"/>
          <a:sy n="75" d="100"/>
        </p:scale>
        <p:origin x="9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9.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0.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1.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12.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13.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4.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15.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52280746492915E-2"/>
          <c:y val="2.5956688725874914E-2"/>
          <c:w val="0.88972484521495687"/>
          <c:h val="0.79662646687880678"/>
        </c:manualLayout>
      </c:layout>
      <c:lineChart>
        <c:grouping val="standard"/>
        <c:varyColors val="0"/>
        <c:ser>
          <c:idx val="0"/>
          <c:order val="0"/>
          <c:tx>
            <c:strRef>
              <c:f>Sheet1!$B$1</c:f>
              <c:strCache>
                <c:ptCount val="1"/>
                <c:pt idx="0">
                  <c:v>Indiana</c:v>
                </c:pt>
              </c:strCache>
            </c:strRef>
          </c:tx>
          <c:spPr>
            <a:ln w="31750">
              <a:solidFill>
                <a:srgbClr val="253E8E"/>
              </a:solidFill>
            </a:ln>
          </c:spPr>
          <c:marker>
            <c:symbol val="square"/>
            <c:size val="7"/>
            <c:spPr>
              <a:solidFill>
                <a:srgbClr val="253E8E"/>
              </a:solidFill>
              <a:ln>
                <a:solidFill>
                  <a:srgbClr val="253E8E"/>
                </a:solidFill>
              </a:ln>
            </c:spPr>
          </c:marker>
          <c:dPt>
            <c:idx val="9"/>
            <c:bubble3D val="0"/>
            <c:spPr>
              <a:ln w="31750">
                <a:solidFill>
                  <a:srgbClr val="253E8E"/>
                </a:solidFill>
                <a:prstDash val="solid"/>
              </a:ln>
            </c:spPr>
            <c:extLst>
              <c:ext xmlns:c16="http://schemas.microsoft.com/office/drawing/2014/chart" uri="{C3380CC4-5D6E-409C-BE32-E72D297353CC}">
                <c16:uniqueId val="{00000002-9E3F-4FB5-8C29-17FA8FB908B7}"/>
              </c:ext>
            </c:extLst>
          </c:dPt>
          <c:dPt>
            <c:idx val="10"/>
            <c:marker>
              <c:spPr>
                <a:solidFill>
                  <a:schemeClr val="accent3"/>
                </a:solidFill>
                <a:ln>
                  <a:solidFill>
                    <a:schemeClr val="accent3"/>
                  </a:solidFill>
                  <a:prstDash val="sysDot"/>
                </a:ln>
              </c:spPr>
            </c:marker>
            <c:bubble3D val="0"/>
            <c:spPr>
              <a:ln w="31750">
                <a:solidFill>
                  <a:schemeClr val="accent3"/>
                </a:solidFill>
                <a:prstDash val="sysDash"/>
              </a:ln>
            </c:spPr>
            <c:extLst>
              <c:ext xmlns:c16="http://schemas.microsoft.com/office/drawing/2014/chart" uri="{C3380CC4-5D6E-409C-BE32-E72D297353CC}">
                <c16:uniqueId val="{00000003-5E61-4175-AEB5-4D402979A193}"/>
              </c:ext>
            </c:extLst>
          </c:dPt>
          <c:dLbls>
            <c:dLbl>
              <c:idx val="3"/>
              <c:layout>
                <c:manualLayout>
                  <c:x val="-2.8445567317078573E-2"/>
                  <c:y val="4.5138321004837341E-2"/>
                </c:manualLayout>
              </c:layout>
              <c:spPr>
                <a:noFill/>
                <a:ln>
                  <a:noFill/>
                </a:ln>
                <a:effectLst/>
              </c:spPr>
              <c:txPr>
                <a:bodyPr wrap="square" lIns="38100" tIns="19050" rIns="38100" bIns="19050" anchor="ctr">
                  <a:noAutofit/>
                </a:bodyPr>
                <a:lstStyle/>
                <a:p>
                  <a:pPr>
                    <a:defRPr>
                      <a:solidFill>
                        <a:srgbClr val="253E8E"/>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4788472577814332E-2"/>
                      <c:h val="7.4217728666250274E-2"/>
                    </c:manualLayout>
                  </c15:layout>
                </c:ext>
                <c:ext xmlns:c16="http://schemas.microsoft.com/office/drawing/2014/chart" uri="{C3380CC4-5D6E-409C-BE32-E72D297353CC}">
                  <c16:uniqueId val="{00000004-5F2C-45BF-B84B-4E71C3E38766}"/>
                </c:ext>
              </c:extLst>
            </c:dLbl>
            <c:dLbl>
              <c:idx val="4"/>
              <c:layout>
                <c:manualLayout>
                  <c:x val="-2.8472314011319982E-2"/>
                  <c:y val="3.642875724589556E-2"/>
                </c:manualLayout>
              </c:layout>
              <c:spPr>
                <a:noFill/>
                <a:ln>
                  <a:noFill/>
                </a:ln>
                <a:effectLst/>
              </c:spPr>
              <c:txPr>
                <a:bodyPr wrap="square" lIns="38100" tIns="19050" rIns="38100" bIns="19050" anchor="ctr">
                  <a:noAutofit/>
                </a:bodyPr>
                <a:lstStyle/>
                <a:p>
                  <a:pPr>
                    <a:defRPr>
                      <a:solidFill>
                        <a:srgbClr val="253E8E"/>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4788472577814332E-2"/>
                      <c:h val="7.1429684764437715E-2"/>
                    </c:manualLayout>
                  </c15:layout>
                </c:ext>
                <c:ext xmlns:c16="http://schemas.microsoft.com/office/drawing/2014/chart" uri="{C3380CC4-5D6E-409C-BE32-E72D297353CC}">
                  <c16:uniqueId val="{00000001-5E61-4175-AEB5-4D402979A193}"/>
                </c:ext>
              </c:extLst>
            </c:dLbl>
            <c:dLbl>
              <c:idx val="5"/>
              <c:layout>
                <c:manualLayout>
                  <c:x val="-2.8200541950312154E-2"/>
                  <c:y val="3.9216801147708098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6406191413573305E-2"/>
                      <c:h val="5.8807793256612152E-2"/>
                    </c:manualLayout>
                  </c15:layout>
                </c:ext>
                <c:ext xmlns:c16="http://schemas.microsoft.com/office/drawing/2014/chart" uri="{C3380CC4-5D6E-409C-BE32-E72D297353CC}">
                  <c16:uniqueId val="{00000000-0144-4AD1-B23E-F76AA311BE0C}"/>
                </c:ext>
              </c:extLst>
            </c:dLbl>
            <c:dLbl>
              <c:idx val="6"/>
              <c:layout>
                <c:manualLayout>
                  <c:x val="-2.2640893478817033E-2"/>
                  <c:y val="-4.3254415591970879E-2"/>
                </c:manualLayout>
              </c:layout>
              <c:spPr>
                <a:noFill/>
                <a:ln>
                  <a:noFill/>
                </a:ln>
                <a:effectLst/>
              </c:spPr>
              <c:txPr>
                <a:bodyPr wrap="square" lIns="38100" tIns="19050" rIns="38100" bIns="19050" anchor="ctr">
                  <a:noAutofit/>
                </a:bodyPr>
                <a:lstStyle/>
                <a:p>
                  <a:pPr>
                    <a:defRPr>
                      <a:solidFill>
                        <a:srgbClr val="253E8E"/>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3625174574848926E-2"/>
                      <c:h val="6.3065553059000051E-2"/>
                    </c:manualLayout>
                  </c15:layout>
                </c:ext>
                <c:ext xmlns:c16="http://schemas.microsoft.com/office/drawing/2014/chart" uri="{C3380CC4-5D6E-409C-BE32-E72D297353CC}">
                  <c16:uniqueId val="{00000001-3B8B-4A47-8C14-8B94CA236471}"/>
                </c:ext>
              </c:extLst>
            </c:dLbl>
            <c:dLbl>
              <c:idx val="9"/>
              <c:layout>
                <c:manualLayout>
                  <c:x val="-1.4962668667905799E-2"/>
                  <c:y val="-4.1290930185843996E-2"/>
                </c:manualLayout>
              </c:layout>
              <c:tx>
                <c:rich>
                  <a:bodyPr wrap="square" lIns="38100" tIns="19050" rIns="38100" bIns="19050" anchor="ctr" anchorCtr="0">
                    <a:noAutofit/>
                  </a:bodyPr>
                  <a:lstStyle/>
                  <a:p>
                    <a:pPr algn="ctr">
                      <a:defRPr lang="en-US" sz="1400" b="1" i="0" u="none" strike="noStrike" kern="1200" baseline="0" dirty="0">
                        <a:solidFill>
                          <a:srgbClr val="253E8E"/>
                        </a:solidFill>
                        <a:latin typeface="Segoe UI" panose="020B0502040204020203" pitchFamily="34" charset="0"/>
                        <a:ea typeface="+mn-ea"/>
                        <a:cs typeface="Segoe UI" panose="020B0502040204020203" pitchFamily="34" charset="0"/>
                      </a:defRPr>
                    </a:pPr>
                    <a:r>
                      <a:rPr lang="en-US" sz="1400" b="1" i="0" u="none" strike="noStrike" kern="1200" baseline="0" dirty="0">
                        <a:solidFill>
                          <a:srgbClr val="253E8E"/>
                        </a:solidFill>
                        <a:latin typeface="Segoe UI" panose="020B0502040204020203" pitchFamily="34" charset="0"/>
                        <a:ea typeface="+mn-ea"/>
                        <a:cs typeface="Segoe UI" panose="020B0502040204020203" pitchFamily="34" charset="0"/>
                      </a:rPr>
                      <a:t>6.6</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3.0135280565952716E-2"/>
                      <c:h val="6.8641640862625156E-2"/>
                    </c:manualLayout>
                  </c15:layout>
                  <c15:showDataLabelsRange val="0"/>
                </c:ext>
                <c:ext xmlns:c16="http://schemas.microsoft.com/office/drawing/2014/chart" uri="{C3380CC4-5D6E-409C-BE32-E72D297353CC}">
                  <c16:uniqueId val="{00000002-9E3F-4FB5-8C29-17FA8FB908B7}"/>
                </c:ext>
              </c:extLst>
            </c:dLbl>
            <c:dLbl>
              <c:idx val="10"/>
              <c:spPr>
                <a:noFill/>
                <a:ln>
                  <a:noFill/>
                </a:ln>
                <a:effectLst/>
              </c:spPr>
              <c:txPr>
                <a:bodyPr wrap="square" lIns="38100" tIns="19050" rIns="38100" bIns="19050" anchor="ctr">
                  <a:spAutoFit/>
                </a:bodyPr>
                <a:lstStyle/>
                <a:p>
                  <a:pPr>
                    <a:defRPr>
                      <a:solidFill>
                        <a:schemeClr val="accent3"/>
                      </a:solidFil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5E61-4175-AEB5-4D402979A193}"/>
                </c:ext>
              </c:extLst>
            </c:dLbl>
            <c:spPr>
              <a:noFill/>
              <a:ln>
                <a:noFill/>
              </a:ln>
              <a:effectLst/>
            </c:spPr>
            <c:txPr>
              <a:bodyPr wrap="square" lIns="38100" tIns="19050" rIns="38100" bIns="19050" anchor="ctr">
                <a:spAutoFit/>
              </a:bodyPr>
              <a:lstStyle/>
              <a:p>
                <a:pPr>
                  <a:defRPr>
                    <a:solidFill>
                      <a:srgbClr val="253E8E"/>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Sheet1!$A$9:$A$19</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Sheet1!$B$9:$B$19</c:f>
              <c:numCache>
                <c:formatCode>0.0</c:formatCode>
                <c:ptCount val="11"/>
                <c:pt idx="0">
                  <c:v>7.1</c:v>
                </c:pt>
                <c:pt idx="1">
                  <c:v>7.3</c:v>
                </c:pt>
                <c:pt idx="2">
                  <c:v>7.5</c:v>
                </c:pt>
                <c:pt idx="3">
                  <c:v>7.3</c:v>
                </c:pt>
                <c:pt idx="4">
                  <c:v>6.8</c:v>
                </c:pt>
                <c:pt idx="5">
                  <c:v>6.5</c:v>
                </c:pt>
                <c:pt idx="6">
                  <c:v>6.6</c:v>
                </c:pt>
                <c:pt idx="7">
                  <c:v>6.7</c:v>
                </c:pt>
                <c:pt idx="8">
                  <c:v>7.2</c:v>
                </c:pt>
                <c:pt idx="9">
                  <c:v>6.6</c:v>
                </c:pt>
                <c:pt idx="10">
                  <c:v>6.3</c:v>
                </c:pt>
              </c:numCache>
            </c:numRef>
          </c:val>
          <c:smooth val="0"/>
          <c:extLst>
            <c:ext xmlns:c16="http://schemas.microsoft.com/office/drawing/2014/chart" uri="{C3380CC4-5D6E-409C-BE32-E72D297353CC}">
              <c16:uniqueId val="{00000004-8993-4042-A658-756331CC6944}"/>
            </c:ext>
          </c:extLst>
        </c:ser>
        <c:ser>
          <c:idx val="1"/>
          <c:order val="1"/>
          <c:tx>
            <c:strRef>
              <c:f>Sheet1!$C$1</c:f>
              <c:strCache>
                <c:ptCount val="1"/>
                <c:pt idx="0">
                  <c:v>U.S.</c:v>
                </c:pt>
              </c:strCache>
            </c:strRef>
          </c:tx>
          <c:spPr>
            <a:ln w="31750">
              <a:solidFill>
                <a:schemeClr val="accent2"/>
              </a:solidFill>
            </a:ln>
          </c:spPr>
          <c:marker>
            <c:symbol val="circle"/>
            <c:size val="8"/>
            <c:spPr>
              <a:solidFill>
                <a:schemeClr val="accent2"/>
              </a:solidFill>
              <a:ln>
                <a:solidFill>
                  <a:schemeClr val="accent2"/>
                </a:solidFill>
              </a:ln>
            </c:spPr>
          </c:marker>
          <c:dLbls>
            <c:dLbl>
              <c:idx val="0"/>
              <c:layout>
                <c:manualLayout>
                  <c:x val="-2.3210726303734178E-2"/>
                  <c:y val="3.29267984804062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44-4AD1-B23E-F76AA311BE0C}"/>
                </c:ext>
              </c:extLst>
            </c:dLbl>
            <c:dLbl>
              <c:idx val="1"/>
              <c:layout>
                <c:manualLayout>
                  <c:x val="-2.9608819520909914E-2"/>
                  <c:y val="-4.0956364917626539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8278366586710535E-2"/>
                      <c:h val="6.8641640862625156E-2"/>
                    </c:manualLayout>
                  </c15:layout>
                </c:ext>
                <c:ext xmlns:c16="http://schemas.microsoft.com/office/drawing/2014/chart" uri="{C3380CC4-5D6E-409C-BE32-E72D297353CC}">
                  <c16:uniqueId val="{00000005-0144-4AD1-B23E-F76AA311BE0C}"/>
                </c:ext>
              </c:extLst>
            </c:dLbl>
            <c:dLbl>
              <c:idx val="2"/>
              <c:layout>
                <c:manualLayout>
                  <c:x val="-2.5537322309664986E-2"/>
                  <c:y val="-4.0956364917626539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0135280565952716E-2"/>
                      <c:h val="6.8641640862625156E-2"/>
                    </c:manualLayout>
                  </c15:layout>
                </c:ext>
                <c:ext xmlns:c16="http://schemas.microsoft.com/office/drawing/2014/chart" uri="{C3380CC4-5D6E-409C-BE32-E72D297353CC}">
                  <c16:uniqueId val="{00000003-0144-4AD1-B23E-F76AA311BE0C}"/>
                </c:ext>
              </c:extLst>
            </c:dLbl>
            <c:dLbl>
              <c:idx val="4"/>
              <c:layout>
                <c:manualLayout>
                  <c:x val="-2.3210726303734268E-2"/>
                  <c:y val="3.7108864333125137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0135280565952716E-2"/>
                      <c:h val="9.6522079880750733E-2"/>
                    </c:manualLayout>
                  </c15:layout>
                </c:ext>
                <c:ext xmlns:c16="http://schemas.microsoft.com/office/drawing/2014/chart" uri="{C3380CC4-5D6E-409C-BE32-E72D297353CC}">
                  <c16:uniqueId val="{00000005-5F2C-45BF-B84B-4E71C3E38766}"/>
                </c:ext>
              </c:extLst>
            </c:dLbl>
            <c:dLbl>
              <c:idx val="5"/>
              <c:layout>
                <c:manualLayout>
                  <c:x val="-2.5537322309664982E-2"/>
                  <c:y val="3.29267984804063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61-4175-AEB5-4D402979A193}"/>
                </c:ext>
              </c:extLst>
            </c:dLbl>
            <c:dLbl>
              <c:idx val="6"/>
              <c:layout>
                <c:manualLayout>
                  <c:x val="-2.20473825016348E-2"/>
                  <c:y val="3.1532886295007924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0135280565952716E-2"/>
                      <c:h val="6.3065553059000051E-2"/>
                    </c:manualLayout>
                  </c15:layout>
                </c:ext>
                <c:ext xmlns:c16="http://schemas.microsoft.com/office/drawing/2014/chart" uri="{C3380CC4-5D6E-409C-BE32-E72D297353CC}">
                  <c16:uniqueId val="{00000008-0144-4AD1-B23E-F76AA311BE0C}"/>
                </c:ext>
              </c:extLst>
            </c:dLbl>
            <c:dLbl>
              <c:idx val="7"/>
              <c:layout>
                <c:manualLayout>
                  <c:x val="-3.2517110327457396E-2"/>
                  <c:y val="3.0138754578593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44-4AD1-B23E-F76AA311BE0C}"/>
                </c:ext>
              </c:extLst>
            </c:dLbl>
            <c:spPr>
              <a:noFill/>
              <a:ln>
                <a:noFill/>
              </a:ln>
              <a:effectLst/>
            </c:spPr>
            <c:txPr>
              <a:bodyPr wrap="square" lIns="38100" tIns="19050" rIns="38100" bIns="19050" anchor="ctr">
                <a:spAutoFit/>
              </a:bodyPr>
              <a:lstStyle/>
              <a:p>
                <a:pPr>
                  <a:defRPr>
                    <a:solidFill>
                      <a:schemeClr val="accent2"/>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Sheet1!$A$9:$A$19</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Sheet1!$C$9:$C$19</c:f>
              <c:numCache>
                <c:formatCode>0.0</c:formatCode>
                <c:ptCount val="11"/>
                <c:pt idx="0">
                  <c:v>5.8</c:v>
                </c:pt>
                <c:pt idx="1">
                  <c:v>5.9</c:v>
                </c:pt>
                <c:pt idx="2">
                  <c:v>5.9</c:v>
                </c:pt>
                <c:pt idx="3">
                  <c:v>5.8</c:v>
                </c:pt>
                <c:pt idx="4">
                  <c:v>5.7</c:v>
                </c:pt>
                <c:pt idx="5">
                  <c:v>5.6</c:v>
                </c:pt>
                <c:pt idx="6">
                  <c:v>5.4</c:v>
                </c:pt>
                <c:pt idx="7">
                  <c:v>5.4</c:v>
                </c:pt>
                <c:pt idx="8">
                  <c:v>5.6</c:v>
                </c:pt>
                <c:pt idx="9">
                  <c:v>5.6</c:v>
                </c:pt>
              </c:numCache>
            </c:numRef>
          </c:val>
          <c:smooth val="0"/>
          <c:extLst>
            <c:ext xmlns:c16="http://schemas.microsoft.com/office/drawing/2014/chart" uri="{C3380CC4-5D6E-409C-BE32-E72D297353CC}">
              <c16:uniqueId val="{00000005-8993-4042-A658-756331CC6944}"/>
            </c:ext>
          </c:extLst>
        </c:ser>
        <c:ser>
          <c:idx val="2"/>
          <c:order val="2"/>
          <c:tx>
            <c:strRef>
              <c:f>Sheet1!$D$1</c:f>
              <c:strCache>
                <c:ptCount val="1"/>
                <c:pt idx="0">
                  <c:v>HP 2030 Goal</c:v>
                </c:pt>
              </c:strCache>
            </c:strRef>
          </c:tx>
          <c:spPr>
            <a:ln w="31750">
              <a:solidFill>
                <a:schemeClr val="accent1"/>
              </a:solidFill>
              <a:prstDash val="sysDash"/>
            </a:ln>
          </c:spPr>
          <c:marker>
            <c:symbol val="none"/>
          </c:marker>
          <c:cat>
            <c:numRef>
              <c:f>Sheet1!$A$9:$A$19</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Sheet1!$D$9:$D$19</c:f>
              <c:numCache>
                <c:formatCode>0.0</c:formatCode>
                <c:ptCount val="11"/>
                <c:pt idx="0">
                  <c:v>5</c:v>
                </c:pt>
                <c:pt idx="1">
                  <c:v>5</c:v>
                </c:pt>
                <c:pt idx="2">
                  <c:v>5</c:v>
                </c:pt>
                <c:pt idx="3">
                  <c:v>5</c:v>
                </c:pt>
                <c:pt idx="4">
                  <c:v>5</c:v>
                </c:pt>
                <c:pt idx="5">
                  <c:v>5</c:v>
                </c:pt>
                <c:pt idx="6">
                  <c:v>5</c:v>
                </c:pt>
                <c:pt idx="7">
                  <c:v>5</c:v>
                </c:pt>
                <c:pt idx="8">
                  <c:v>5</c:v>
                </c:pt>
                <c:pt idx="9">
                  <c:v>5</c:v>
                </c:pt>
                <c:pt idx="10">
                  <c:v>5</c:v>
                </c:pt>
              </c:numCache>
            </c:numRef>
          </c:val>
          <c:smooth val="0"/>
          <c:extLst>
            <c:ext xmlns:c16="http://schemas.microsoft.com/office/drawing/2014/chart" uri="{C3380CC4-5D6E-409C-BE32-E72D297353CC}">
              <c16:uniqueId val="{00000006-8993-4042-A658-756331CC6944}"/>
            </c:ext>
          </c:extLst>
        </c:ser>
        <c:dLbls>
          <c:showLegendKey val="0"/>
          <c:showVal val="0"/>
          <c:showCatName val="0"/>
          <c:showSerName val="0"/>
          <c:showPercent val="0"/>
          <c:showBubbleSize val="0"/>
        </c:dLbls>
        <c:marker val="1"/>
        <c:smooth val="0"/>
        <c:axId val="438427080"/>
        <c:axId val="438427472"/>
      </c:lineChart>
      <c:catAx>
        <c:axId val="438427080"/>
        <c:scaling>
          <c:orientation val="minMax"/>
        </c:scaling>
        <c:delete val="0"/>
        <c:axPos val="b"/>
        <c:numFmt formatCode="General" sourceLinked="1"/>
        <c:majorTickMark val="out"/>
        <c:minorTickMark val="none"/>
        <c:tickLblPos val="nextTo"/>
        <c:crossAx val="438427472"/>
        <c:crosses val="autoZero"/>
        <c:auto val="1"/>
        <c:lblAlgn val="ctr"/>
        <c:lblOffset val="100"/>
        <c:noMultiLvlLbl val="0"/>
      </c:catAx>
      <c:valAx>
        <c:axId val="438427472"/>
        <c:scaling>
          <c:orientation val="minMax"/>
          <c:max val="8"/>
          <c:min val="4"/>
        </c:scaling>
        <c:delete val="0"/>
        <c:axPos val="l"/>
        <c:majorGridlines>
          <c:spPr>
            <a:ln>
              <a:solidFill>
                <a:prstClr val="black">
                  <a:alpha val="0"/>
                </a:prstClr>
              </a:solidFill>
            </a:ln>
          </c:spPr>
        </c:majorGridlines>
        <c:title>
          <c:tx>
            <c:rich>
              <a:bodyPr rot="-5400000" vert="horz"/>
              <a:lstStyle/>
              <a:p>
                <a:pPr>
                  <a:defRPr/>
                </a:pPr>
                <a:r>
                  <a:rPr lang="en-US"/>
                  <a:t>Rate per 1,000 live births</a:t>
                </a:r>
              </a:p>
            </c:rich>
          </c:tx>
          <c:layout>
            <c:manualLayout>
              <c:xMode val="edge"/>
              <c:yMode val="edge"/>
              <c:x val="2.2696218832658852E-2"/>
              <c:y val="8.9104126853802229E-2"/>
            </c:manualLayout>
          </c:layout>
          <c:overlay val="0"/>
        </c:title>
        <c:numFmt formatCode="#,##0.0" sourceLinked="0"/>
        <c:majorTickMark val="out"/>
        <c:minorTickMark val="none"/>
        <c:tickLblPos val="nextTo"/>
        <c:crossAx val="438427080"/>
        <c:crosses val="autoZero"/>
        <c:crossBetween val="between"/>
        <c:majorUnit val="0.5"/>
      </c:valAx>
    </c:plotArea>
    <c:legend>
      <c:legendPos val="b"/>
      <c:layout>
        <c:manualLayout>
          <c:xMode val="edge"/>
          <c:yMode val="edge"/>
          <c:x val="0.3789316839050027"/>
          <c:y val="0.92908950608814389"/>
          <c:w val="0.36079293689419761"/>
          <c:h val="6.812245001004355E-2"/>
        </c:manualLayout>
      </c:layout>
      <c:overlay val="0"/>
    </c:legend>
    <c:plotVisOnly val="1"/>
    <c:dispBlanksAs val="gap"/>
    <c:showDLblsOverMax val="0"/>
  </c:chart>
  <c:txPr>
    <a:bodyPr/>
    <a:lstStyle/>
    <a:p>
      <a:pPr>
        <a:defRPr sz="1400" b="1">
          <a:latin typeface="Segoe UI" panose="020B0502040204020203" pitchFamily="34" charset="0"/>
          <a:cs typeface="Segoe UI" panose="020B05020402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2708218977104"/>
          <c:y val="1.1078330913658535E-2"/>
          <c:w val="0.44268114968072603"/>
          <c:h val="0.92652711397891607"/>
        </c:manualLayout>
      </c:layout>
      <c:barChart>
        <c:barDir val="col"/>
        <c:grouping val="percentStacked"/>
        <c:varyColors val="0"/>
        <c:ser>
          <c:idx val="0"/>
          <c:order val="0"/>
          <c:tx>
            <c:strRef>
              <c:f>Sheet1!$C$1</c:f>
              <c:strCache>
                <c:ptCount val="1"/>
                <c:pt idx="0">
                  <c:v>Placeholder 1</c:v>
                </c:pt>
              </c:strCache>
            </c:strRef>
          </c:tx>
          <c:spPr>
            <a:noFill/>
            <a:ln>
              <a:noFill/>
            </a:ln>
            <a:effectLst/>
          </c:spPr>
          <c:invertIfNegative val="0"/>
          <c:dLbls>
            <c:delete val="1"/>
          </c:dLbls>
          <c:val>
            <c:numRef>
              <c:f>Sheet1!$C$2:$C$4</c:f>
              <c:numCache>
                <c:formatCode>0.0</c:formatCode>
                <c:ptCount val="3"/>
                <c:pt idx="0">
                  <c:v>43</c:v>
                </c:pt>
                <c:pt idx="1">
                  <c:v>52</c:v>
                </c:pt>
                <c:pt idx="2">
                  <c:v>60.5</c:v>
                </c:pt>
              </c:numCache>
            </c:numRef>
          </c:val>
          <c:extLst>
            <c:ext xmlns:c16="http://schemas.microsoft.com/office/drawing/2014/chart" uri="{C3380CC4-5D6E-409C-BE32-E72D297353CC}">
              <c16:uniqueId val="{00000000-8406-48D2-B060-E5692AAEC30C}"/>
            </c:ext>
          </c:extLst>
        </c:ser>
        <c:ser>
          <c:idx val="1"/>
          <c:order val="1"/>
          <c:tx>
            <c:strRef>
              <c:f>Sheet1!$D$1</c:f>
              <c:strCache>
                <c:ptCount val="1"/>
                <c:pt idx="0">
                  <c:v>Deaths</c:v>
                </c:pt>
              </c:strCache>
            </c:strRef>
          </c:tx>
          <c:spPr>
            <a:solidFill>
              <a:schemeClr val="accent2"/>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02-8406-48D2-B060-E5692AAEC30C}"/>
              </c:ext>
            </c:extLst>
          </c:dPt>
          <c:dPt>
            <c:idx val="1"/>
            <c:invertIfNegative val="0"/>
            <c:bubble3D val="0"/>
            <c:spPr>
              <a:solidFill>
                <a:srgbClr val="F7C327"/>
              </a:solidFill>
              <a:ln>
                <a:noFill/>
              </a:ln>
              <a:effectLst/>
            </c:spPr>
            <c:extLst>
              <c:ext xmlns:c16="http://schemas.microsoft.com/office/drawing/2014/chart" uri="{C3380CC4-5D6E-409C-BE32-E72D297353CC}">
                <c16:uniqueId val="{00000004-8406-48D2-B060-E5692AAEC30C}"/>
              </c:ext>
            </c:extLst>
          </c:dPt>
          <c:dPt>
            <c:idx val="2"/>
            <c:invertIfNegative val="0"/>
            <c:bubble3D val="0"/>
            <c:spPr>
              <a:solidFill>
                <a:srgbClr val="06A3C9"/>
              </a:solidFill>
              <a:ln>
                <a:noFill/>
              </a:ln>
              <a:effectLst/>
            </c:spPr>
            <c:extLst>
              <c:ext xmlns:c16="http://schemas.microsoft.com/office/drawing/2014/chart" uri="{C3380CC4-5D6E-409C-BE32-E72D297353CC}">
                <c16:uniqueId val="{00000006-8406-48D2-B060-E5692AAEC30C}"/>
              </c:ext>
            </c:extLst>
          </c:dPt>
          <c:dPt>
            <c:idx val="4"/>
            <c:invertIfNegative val="0"/>
            <c:bubble3D val="0"/>
            <c:spPr>
              <a:solidFill>
                <a:srgbClr val="222268"/>
              </a:solidFill>
              <a:ln>
                <a:noFill/>
              </a:ln>
              <a:effectLst/>
            </c:spPr>
            <c:extLst>
              <c:ext xmlns:c16="http://schemas.microsoft.com/office/drawing/2014/chart" uri="{C3380CC4-5D6E-409C-BE32-E72D297353CC}">
                <c16:uniqueId val="{00000008-8406-48D2-B060-E5692AAEC30C}"/>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0A-8406-48D2-B060-E5692AAEC30C}"/>
              </c:ext>
            </c:extLst>
          </c:dPt>
          <c:dPt>
            <c:idx val="6"/>
            <c:invertIfNegative val="0"/>
            <c:bubble3D val="0"/>
            <c:spPr>
              <a:solidFill>
                <a:srgbClr val="7F7F7F"/>
              </a:solidFill>
              <a:ln>
                <a:noFill/>
              </a:ln>
              <a:effectLst/>
            </c:spPr>
            <c:extLst>
              <c:ext xmlns:c16="http://schemas.microsoft.com/office/drawing/2014/chart" uri="{C3380CC4-5D6E-409C-BE32-E72D297353CC}">
                <c16:uniqueId val="{0000000C-8406-48D2-B060-E5692AAEC30C}"/>
              </c:ext>
            </c:extLst>
          </c:dPt>
          <c:dPt>
            <c:idx val="8"/>
            <c:invertIfNegative val="0"/>
            <c:bubble3D val="0"/>
            <c:spPr>
              <a:solidFill>
                <a:srgbClr val="222268"/>
              </a:solidFill>
              <a:ln>
                <a:noFill/>
              </a:ln>
              <a:effectLst/>
            </c:spPr>
            <c:extLst>
              <c:ext xmlns:c16="http://schemas.microsoft.com/office/drawing/2014/chart" uri="{C3380CC4-5D6E-409C-BE32-E72D297353CC}">
                <c16:uniqueId val="{0000000E-8406-48D2-B060-E5692AAEC30C}"/>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10-8406-48D2-B060-E5692AAEC30C}"/>
              </c:ext>
            </c:extLst>
          </c:dPt>
          <c:dPt>
            <c:idx val="10"/>
            <c:invertIfNegative val="0"/>
            <c:bubble3D val="0"/>
            <c:spPr>
              <a:solidFill>
                <a:srgbClr val="7F7F7F"/>
              </a:solidFill>
              <a:ln>
                <a:noFill/>
              </a:ln>
              <a:effectLst/>
            </c:spPr>
            <c:extLst>
              <c:ext xmlns:c16="http://schemas.microsoft.com/office/drawing/2014/chart" uri="{C3380CC4-5D6E-409C-BE32-E72D297353CC}">
                <c16:uniqueId val="{00000012-8406-48D2-B060-E5692AAEC30C}"/>
              </c:ext>
            </c:extLst>
          </c:dPt>
          <c:dPt>
            <c:idx val="12"/>
            <c:invertIfNegative val="0"/>
            <c:bubble3D val="0"/>
            <c:spPr>
              <a:solidFill>
                <a:srgbClr val="222268"/>
              </a:solidFill>
              <a:ln>
                <a:noFill/>
              </a:ln>
              <a:effectLst/>
            </c:spPr>
            <c:extLst>
              <c:ext xmlns:c16="http://schemas.microsoft.com/office/drawing/2014/chart" uri="{C3380CC4-5D6E-409C-BE32-E72D297353CC}">
                <c16:uniqueId val="{00000014-8406-48D2-B060-E5692AAEC30C}"/>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16-8406-48D2-B060-E5692AAEC30C}"/>
              </c:ext>
            </c:extLst>
          </c:dPt>
          <c:dPt>
            <c:idx val="14"/>
            <c:invertIfNegative val="0"/>
            <c:bubble3D val="0"/>
            <c:spPr>
              <a:solidFill>
                <a:srgbClr val="7F7F7F"/>
              </a:solidFill>
              <a:ln>
                <a:noFill/>
              </a:ln>
              <a:effectLst/>
            </c:spPr>
            <c:extLst>
              <c:ext xmlns:c16="http://schemas.microsoft.com/office/drawing/2014/chart" uri="{C3380CC4-5D6E-409C-BE32-E72D297353CC}">
                <c16:uniqueId val="{00000018-8406-48D2-B060-E5692AAEC30C}"/>
              </c:ext>
            </c:extLst>
          </c:dPt>
          <c:dPt>
            <c:idx val="16"/>
            <c:invertIfNegative val="0"/>
            <c:bubble3D val="0"/>
            <c:spPr>
              <a:solidFill>
                <a:srgbClr val="222268"/>
              </a:solidFill>
              <a:ln>
                <a:noFill/>
              </a:ln>
              <a:effectLst/>
            </c:spPr>
            <c:extLst>
              <c:ext xmlns:c16="http://schemas.microsoft.com/office/drawing/2014/chart" uri="{C3380CC4-5D6E-409C-BE32-E72D297353CC}">
                <c16:uniqueId val="{0000001A-8406-48D2-B060-E5692AAEC30C}"/>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1C-8406-48D2-B060-E5692AAEC30C}"/>
              </c:ext>
            </c:extLst>
          </c:dPt>
          <c:dPt>
            <c:idx val="18"/>
            <c:invertIfNegative val="0"/>
            <c:bubble3D val="0"/>
            <c:spPr>
              <a:solidFill>
                <a:srgbClr val="7F7F7F"/>
              </a:solidFill>
              <a:ln>
                <a:noFill/>
              </a:ln>
              <a:effectLst/>
            </c:spPr>
            <c:extLst>
              <c:ext xmlns:c16="http://schemas.microsoft.com/office/drawing/2014/chart" uri="{C3380CC4-5D6E-409C-BE32-E72D297353CC}">
                <c16:uniqueId val="{0000001E-8406-48D2-B060-E5692AAEC30C}"/>
              </c:ext>
            </c:extLst>
          </c:dPt>
          <c:dPt>
            <c:idx val="20"/>
            <c:invertIfNegative val="0"/>
            <c:bubble3D val="0"/>
            <c:spPr>
              <a:solidFill>
                <a:srgbClr val="222268"/>
              </a:solidFill>
              <a:ln>
                <a:noFill/>
              </a:ln>
              <a:effectLst/>
            </c:spPr>
            <c:extLst>
              <c:ext xmlns:c16="http://schemas.microsoft.com/office/drawing/2014/chart" uri="{C3380CC4-5D6E-409C-BE32-E72D297353CC}">
                <c16:uniqueId val="{00000020-8406-48D2-B060-E5692AAEC30C}"/>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22-8406-48D2-B060-E5692AAEC30C}"/>
              </c:ext>
            </c:extLst>
          </c:dPt>
          <c:dPt>
            <c:idx val="22"/>
            <c:invertIfNegative val="0"/>
            <c:bubble3D val="0"/>
            <c:spPr>
              <a:solidFill>
                <a:srgbClr val="7F7F7F"/>
              </a:solidFill>
              <a:ln>
                <a:noFill/>
              </a:ln>
              <a:effectLst/>
            </c:spPr>
            <c:extLst>
              <c:ext xmlns:c16="http://schemas.microsoft.com/office/drawing/2014/chart" uri="{C3380CC4-5D6E-409C-BE32-E72D297353CC}">
                <c16:uniqueId val="{00000024-8406-48D2-B060-E5692AAEC30C}"/>
              </c:ext>
            </c:extLst>
          </c:dPt>
          <c:dLbls>
            <c:dLbl>
              <c:idx val="0"/>
              <c:layout>
                <c:manualLayout>
                  <c:x val="-9.8693720977186226E-3"/>
                  <c:y val="0.10593027858375623"/>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4775671310316976"/>
                      <c:h val="8.5416259426239094E-2"/>
                    </c:manualLayout>
                  </c15:layout>
                </c:ext>
                <c:ext xmlns:c16="http://schemas.microsoft.com/office/drawing/2014/chart" uri="{C3380CC4-5D6E-409C-BE32-E72D297353CC}">
                  <c16:uniqueId val="{00000002-8406-48D2-B060-E5692AAEC30C}"/>
                </c:ext>
              </c:extLst>
            </c:dLbl>
            <c:dLbl>
              <c:idx val="1"/>
              <c:layout>
                <c:manualLayout>
                  <c:x val="-5.0314960629922198E-3"/>
                  <c:y val="8.4175002197069249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4282192610539068"/>
                      <c:h val="8.8361143941549369E-2"/>
                    </c:manualLayout>
                  </c15:layout>
                </c:ext>
                <c:ext xmlns:c16="http://schemas.microsoft.com/office/drawing/2014/chart" uri="{C3380CC4-5D6E-409C-BE32-E72D297353CC}">
                  <c16:uniqueId val="{00000004-8406-48D2-B060-E5692AAEC30C}"/>
                </c:ext>
              </c:extLst>
            </c:dLbl>
            <c:dLbl>
              <c:idx val="2"/>
              <c:layout>
                <c:manualLayout>
                  <c:x val="-5.9022010995467894E-3"/>
                  <c:y val="4.2767954926107743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3958051D-29F6-421C-8A6F-362333241836}"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r>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87052689067279E-2"/>
                      <c:h val="6.3403363614630073E-2"/>
                    </c:manualLayout>
                  </c15:layout>
                  <c15:dlblFieldTable/>
                  <c15:showDataLabelsRange val="0"/>
                </c:ext>
                <c:ext xmlns:c16="http://schemas.microsoft.com/office/drawing/2014/chart" uri="{C3380CC4-5D6E-409C-BE32-E72D297353CC}">
                  <c16:uniqueId val="{00000006-8406-48D2-B060-E5692AAEC30C}"/>
                </c:ext>
              </c:extLst>
            </c:dLbl>
            <c:dLbl>
              <c:idx val="4"/>
              <c:layout>
                <c:manualLayout>
                  <c:x val="-7.1118020074321569E-3"/>
                  <c:y val="0.1793481799065875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406-48D2-B060-E5692AAEC30C}"/>
                </c:ext>
              </c:extLst>
            </c:dLbl>
            <c:dLbl>
              <c:idx val="5"/>
              <c:layout>
                <c:manualLayout>
                  <c:x val="-4.7412013382880751E-3"/>
                  <c:y val="0.205489308037646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406-48D2-B060-E5692AAEC30C}"/>
                </c:ext>
              </c:extLst>
            </c:dLbl>
            <c:dLbl>
              <c:idx val="6"/>
              <c:layout>
                <c:manualLayout>
                  <c:x val="7.1118020074320693E-3"/>
                  <c:y val="0.19191604287657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406-48D2-B060-E5692AAEC30C}"/>
                </c:ext>
              </c:extLst>
            </c:dLbl>
            <c:dLbl>
              <c:idx val="8"/>
              <c:layout>
                <c:manualLayout>
                  <c:x val="-7.1118020074321135E-3"/>
                  <c:y val="0.11199529380496398"/>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0E-8406-48D2-B060-E5692AAEC30C}"/>
                </c:ext>
              </c:extLst>
            </c:dLbl>
            <c:dLbl>
              <c:idx val="9"/>
              <c:layout>
                <c:manualLayout>
                  <c:x val="-4.7412013382880751E-3"/>
                  <c:y val="0.1267055091073463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0540245954397158E-2"/>
                    </c:manualLayout>
                  </c15:layout>
                </c:ext>
                <c:ext xmlns:c16="http://schemas.microsoft.com/office/drawing/2014/chart" uri="{C3380CC4-5D6E-409C-BE32-E72D297353CC}">
                  <c16:uniqueId val="{00000010-8406-48D2-B060-E5692AAEC30C}"/>
                </c:ext>
              </c:extLst>
            </c:dLbl>
            <c:dLbl>
              <c:idx val="10"/>
              <c:layout>
                <c:manualLayout>
                  <c:x val="7.1118020074320259E-3"/>
                  <c:y val="0.15246407432190723"/>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2-8406-48D2-B060-E5692AAEC30C}"/>
                </c:ext>
              </c:extLst>
            </c:dLbl>
            <c:dLbl>
              <c:idx val="12"/>
              <c:layout>
                <c:manualLayout>
                  <c:x val="0"/>
                  <c:y val="9.111037879769193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4-8406-48D2-B060-E5692AAEC30C}"/>
                </c:ext>
              </c:extLst>
            </c:dLbl>
            <c:dLbl>
              <c:idx val="13"/>
              <c:layout>
                <c:manualLayout>
                  <c:x val="4.7412013382880751E-3"/>
                  <c:y val="6.3220871021932856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7.0833547994023846E-2"/>
                      <c:h val="6.4802131076793806E-2"/>
                    </c:manualLayout>
                  </c15:layout>
                </c:ext>
                <c:ext xmlns:c16="http://schemas.microsoft.com/office/drawing/2014/chart" uri="{C3380CC4-5D6E-409C-BE32-E72D297353CC}">
                  <c16:uniqueId val="{00000016-8406-48D2-B060-E5692AAEC30C}"/>
                </c:ext>
              </c:extLst>
            </c:dLbl>
            <c:dLbl>
              <c:idx val="14"/>
              <c:layout>
                <c:manualLayout>
                  <c:x val="6.875169783854173E-3"/>
                  <c:y val="5.076184090484398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AE5D2085-1987-4C7A-914F-C4602DBBBB91}"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r>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926404608895692E-2"/>
                      <c:h val="6.0540245954397158E-2"/>
                    </c:manualLayout>
                  </c15:layout>
                  <c15:dlblFieldTable/>
                  <c15:showDataLabelsRange val="0"/>
                </c:ext>
                <c:ext xmlns:c16="http://schemas.microsoft.com/office/drawing/2014/chart" uri="{C3380CC4-5D6E-409C-BE32-E72D297353CC}">
                  <c16:uniqueId val="{00000018-8406-48D2-B060-E5692AAEC30C}"/>
                </c:ext>
              </c:extLst>
            </c:dLbl>
            <c:dLbl>
              <c:idx val="16"/>
              <c:layout>
                <c:manualLayout>
                  <c:x val="-4.7412013382881627E-3"/>
                  <c:y val="0.14214729209215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406-48D2-B060-E5692AAEC30C}"/>
                </c:ext>
              </c:extLst>
            </c:dLbl>
            <c:dLbl>
              <c:idx val="17"/>
              <c:layout>
                <c:manualLayout>
                  <c:x val="0"/>
                  <c:y val="0.233378815813405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406-48D2-B060-E5692AAEC30C}"/>
                </c:ext>
              </c:extLst>
            </c:dLbl>
            <c:dLbl>
              <c:idx val="18"/>
              <c:layout>
                <c:manualLayout>
                  <c:x val="3.3191779181495741E-3"/>
                  <c:y val="0.168528749024478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406-48D2-B060-E5692AAEC30C}"/>
                </c:ext>
              </c:extLst>
            </c:dLbl>
            <c:dLbl>
              <c:idx val="20"/>
              <c:layout>
                <c:manualLayout>
                  <c:x val="-4.7412013382880751E-3"/>
                  <c:y val="0.132595635695402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406-48D2-B060-E5692AAEC30C}"/>
                </c:ext>
              </c:extLst>
            </c:dLbl>
            <c:dLbl>
              <c:idx val="21"/>
              <c:layout>
                <c:manualLayout>
                  <c:x val="0"/>
                  <c:y val="0.213521451376589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8406-48D2-B060-E5692AAEC30C}"/>
                </c:ext>
              </c:extLst>
            </c:dLbl>
            <c:dLbl>
              <c:idx val="22"/>
              <c:layout>
                <c:manualLayout>
                  <c:x val="4.7412013382879016E-3"/>
                  <c:y val="0.18863707598437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8406-48D2-B060-E5692AAEC30C}"/>
                </c:ext>
              </c:extLst>
            </c:dLbl>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Sheet1!$D$2:$D$4</c:f>
              <c:numCache>
                <c:formatCode>0.0</c:formatCode>
                <c:ptCount val="3"/>
                <c:pt idx="0">
                  <c:v>22</c:v>
                </c:pt>
                <c:pt idx="1">
                  <c:v>13</c:v>
                </c:pt>
                <c:pt idx="2">
                  <c:v>4.5</c:v>
                </c:pt>
              </c:numCache>
            </c:numRef>
          </c:val>
          <c:extLst>
            <c:ext xmlns:c16="http://schemas.microsoft.com/office/drawing/2014/chart" uri="{C3380CC4-5D6E-409C-BE32-E72D297353CC}">
              <c16:uniqueId val="{00000025-8406-48D2-B060-E5692AAEC30C}"/>
            </c:ext>
          </c:extLst>
        </c:ser>
        <c:ser>
          <c:idx val="2"/>
          <c:order val="2"/>
          <c:tx>
            <c:strRef>
              <c:f>Sheet1!$E$1</c:f>
              <c:strCache>
                <c:ptCount val="1"/>
                <c:pt idx="0">
                  <c:v>Placeholder 3</c:v>
                </c:pt>
              </c:strCache>
            </c:strRef>
          </c:tx>
          <c:spPr>
            <a:noFill/>
            <a:ln>
              <a:noFill/>
            </a:ln>
            <a:effectLst/>
          </c:spPr>
          <c:invertIfNegative val="0"/>
          <c:dLbls>
            <c:delete val="1"/>
          </c:dLbls>
          <c:val>
            <c:numRef>
              <c:f>Sheet1!$E$2:$E$4</c:f>
              <c:numCache>
                <c:formatCode>0.0</c:formatCode>
                <c:ptCount val="3"/>
                <c:pt idx="0">
                  <c:v>12</c:v>
                </c:pt>
                <c:pt idx="1">
                  <c:v>12</c:v>
                </c:pt>
                <c:pt idx="2">
                  <c:v>12</c:v>
                </c:pt>
              </c:numCache>
            </c:numRef>
          </c:val>
          <c:extLst>
            <c:ext xmlns:c16="http://schemas.microsoft.com/office/drawing/2014/chart" uri="{C3380CC4-5D6E-409C-BE32-E72D297353CC}">
              <c16:uniqueId val="{00000026-8406-48D2-B060-E5692AAEC30C}"/>
            </c:ext>
          </c:extLst>
        </c:ser>
        <c:ser>
          <c:idx val="3"/>
          <c:order val="3"/>
          <c:tx>
            <c:strRef>
              <c:f>Sheet1!$F$1</c:f>
              <c:strCache>
                <c:ptCount val="1"/>
                <c:pt idx="0">
                  <c:v>Births</c:v>
                </c:pt>
              </c:strCache>
            </c:strRef>
          </c:tx>
          <c:spPr>
            <a:solidFill>
              <a:schemeClr val="accent4"/>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28-8406-48D2-B060-E5692AAEC30C}"/>
              </c:ext>
            </c:extLst>
          </c:dPt>
          <c:dPt>
            <c:idx val="1"/>
            <c:invertIfNegative val="0"/>
            <c:bubble3D val="0"/>
            <c:spPr>
              <a:solidFill>
                <a:srgbClr val="F7C327"/>
              </a:solidFill>
              <a:ln>
                <a:noFill/>
              </a:ln>
              <a:effectLst/>
            </c:spPr>
            <c:extLst>
              <c:ext xmlns:c16="http://schemas.microsoft.com/office/drawing/2014/chart" uri="{C3380CC4-5D6E-409C-BE32-E72D297353CC}">
                <c16:uniqueId val="{0000002A-8406-48D2-B060-E5692AAEC30C}"/>
              </c:ext>
            </c:extLst>
          </c:dPt>
          <c:dPt>
            <c:idx val="2"/>
            <c:invertIfNegative val="0"/>
            <c:bubble3D val="0"/>
            <c:spPr>
              <a:solidFill>
                <a:srgbClr val="06A3C9"/>
              </a:solidFill>
              <a:ln>
                <a:noFill/>
              </a:ln>
              <a:effectLst/>
            </c:spPr>
            <c:extLst>
              <c:ext xmlns:c16="http://schemas.microsoft.com/office/drawing/2014/chart" uri="{C3380CC4-5D6E-409C-BE32-E72D297353CC}">
                <c16:uniqueId val="{0000002C-8406-48D2-B060-E5692AAEC30C}"/>
              </c:ext>
            </c:extLst>
          </c:dPt>
          <c:dPt>
            <c:idx val="4"/>
            <c:invertIfNegative val="0"/>
            <c:bubble3D val="0"/>
            <c:spPr>
              <a:solidFill>
                <a:srgbClr val="222268"/>
              </a:solidFill>
              <a:ln>
                <a:noFill/>
              </a:ln>
              <a:effectLst/>
            </c:spPr>
            <c:extLst>
              <c:ext xmlns:c16="http://schemas.microsoft.com/office/drawing/2014/chart" uri="{C3380CC4-5D6E-409C-BE32-E72D297353CC}">
                <c16:uniqueId val="{0000002E-8406-48D2-B060-E5692AAEC30C}"/>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30-8406-48D2-B060-E5692AAEC30C}"/>
              </c:ext>
            </c:extLst>
          </c:dPt>
          <c:dPt>
            <c:idx val="6"/>
            <c:invertIfNegative val="0"/>
            <c:bubble3D val="0"/>
            <c:spPr>
              <a:solidFill>
                <a:srgbClr val="7F7F7F"/>
              </a:solidFill>
              <a:ln>
                <a:noFill/>
              </a:ln>
              <a:effectLst/>
            </c:spPr>
            <c:extLst>
              <c:ext xmlns:c16="http://schemas.microsoft.com/office/drawing/2014/chart" uri="{C3380CC4-5D6E-409C-BE32-E72D297353CC}">
                <c16:uniqueId val="{00000032-8406-48D2-B060-E5692AAEC30C}"/>
              </c:ext>
            </c:extLst>
          </c:dPt>
          <c:dPt>
            <c:idx val="8"/>
            <c:invertIfNegative val="0"/>
            <c:bubble3D val="0"/>
            <c:spPr>
              <a:solidFill>
                <a:srgbClr val="222268"/>
              </a:solidFill>
              <a:ln>
                <a:noFill/>
              </a:ln>
              <a:effectLst/>
            </c:spPr>
            <c:extLst>
              <c:ext xmlns:c16="http://schemas.microsoft.com/office/drawing/2014/chart" uri="{C3380CC4-5D6E-409C-BE32-E72D297353CC}">
                <c16:uniqueId val="{00000034-8406-48D2-B060-E5692AAEC30C}"/>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36-8406-48D2-B060-E5692AAEC30C}"/>
              </c:ext>
            </c:extLst>
          </c:dPt>
          <c:dPt>
            <c:idx val="10"/>
            <c:invertIfNegative val="0"/>
            <c:bubble3D val="0"/>
            <c:spPr>
              <a:solidFill>
                <a:srgbClr val="7F7F7F"/>
              </a:solidFill>
              <a:ln>
                <a:noFill/>
              </a:ln>
              <a:effectLst/>
            </c:spPr>
            <c:extLst>
              <c:ext xmlns:c16="http://schemas.microsoft.com/office/drawing/2014/chart" uri="{C3380CC4-5D6E-409C-BE32-E72D297353CC}">
                <c16:uniqueId val="{00000038-8406-48D2-B060-E5692AAEC30C}"/>
              </c:ext>
            </c:extLst>
          </c:dPt>
          <c:dPt>
            <c:idx val="12"/>
            <c:invertIfNegative val="0"/>
            <c:bubble3D val="0"/>
            <c:spPr>
              <a:solidFill>
                <a:srgbClr val="222268"/>
              </a:solidFill>
              <a:ln>
                <a:noFill/>
              </a:ln>
              <a:effectLst/>
            </c:spPr>
            <c:extLst>
              <c:ext xmlns:c16="http://schemas.microsoft.com/office/drawing/2014/chart" uri="{C3380CC4-5D6E-409C-BE32-E72D297353CC}">
                <c16:uniqueId val="{0000003A-8406-48D2-B060-E5692AAEC30C}"/>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3C-8406-48D2-B060-E5692AAEC30C}"/>
              </c:ext>
            </c:extLst>
          </c:dPt>
          <c:dPt>
            <c:idx val="14"/>
            <c:invertIfNegative val="0"/>
            <c:bubble3D val="0"/>
            <c:spPr>
              <a:solidFill>
                <a:srgbClr val="7F7F7F"/>
              </a:solidFill>
              <a:ln>
                <a:noFill/>
              </a:ln>
              <a:effectLst/>
            </c:spPr>
            <c:extLst>
              <c:ext xmlns:c16="http://schemas.microsoft.com/office/drawing/2014/chart" uri="{C3380CC4-5D6E-409C-BE32-E72D297353CC}">
                <c16:uniqueId val="{0000003E-8406-48D2-B060-E5692AAEC30C}"/>
              </c:ext>
            </c:extLst>
          </c:dPt>
          <c:dPt>
            <c:idx val="16"/>
            <c:invertIfNegative val="0"/>
            <c:bubble3D val="0"/>
            <c:spPr>
              <a:solidFill>
                <a:srgbClr val="222268"/>
              </a:solidFill>
              <a:ln>
                <a:noFill/>
              </a:ln>
              <a:effectLst/>
            </c:spPr>
            <c:extLst>
              <c:ext xmlns:c16="http://schemas.microsoft.com/office/drawing/2014/chart" uri="{C3380CC4-5D6E-409C-BE32-E72D297353CC}">
                <c16:uniqueId val="{00000040-8406-48D2-B060-E5692AAEC30C}"/>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42-8406-48D2-B060-E5692AAEC30C}"/>
              </c:ext>
            </c:extLst>
          </c:dPt>
          <c:dPt>
            <c:idx val="18"/>
            <c:invertIfNegative val="0"/>
            <c:bubble3D val="0"/>
            <c:spPr>
              <a:solidFill>
                <a:srgbClr val="7F7F7F"/>
              </a:solidFill>
              <a:ln>
                <a:noFill/>
              </a:ln>
              <a:effectLst/>
            </c:spPr>
            <c:extLst>
              <c:ext xmlns:c16="http://schemas.microsoft.com/office/drawing/2014/chart" uri="{C3380CC4-5D6E-409C-BE32-E72D297353CC}">
                <c16:uniqueId val="{00000044-8406-48D2-B060-E5692AAEC30C}"/>
              </c:ext>
            </c:extLst>
          </c:dPt>
          <c:dPt>
            <c:idx val="20"/>
            <c:invertIfNegative val="0"/>
            <c:bubble3D val="0"/>
            <c:spPr>
              <a:solidFill>
                <a:srgbClr val="222268"/>
              </a:solidFill>
              <a:ln>
                <a:noFill/>
              </a:ln>
              <a:effectLst/>
            </c:spPr>
            <c:extLst>
              <c:ext xmlns:c16="http://schemas.microsoft.com/office/drawing/2014/chart" uri="{C3380CC4-5D6E-409C-BE32-E72D297353CC}">
                <c16:uniqueId val="{00000046-8406-48D2-B060-E5692AAEC30C}"/>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48-8406-48D2-B060-E5692AAEC30C}"/>
              </c:ext>
            </c:extLst>
          </c:dPt>
          <c:dPt>
            <c:idx val="22"/>
            <c:invertIfNegative val="0"/>
            <c:bubble3D val="0"/>
            <c:spPr>
              <a:solidFill>
                <a:srgbClr val="7F7F7F"/>
              </a:solidFill>
              <a:ln>
                <a:noFill/>
              </a:ln>
              <a:effectLst/>
            </c:spPr>
            <c:extLst>
              <c:ext xmlns:c16="http://schemas.microsoft.com/office/drawing/2014/chart" uri="{C3380CC4-5D6E-409C-BE32-E72D297353CC}">
                <c16:uniqueId val="{0000004A-8406-48D2-B060-E5692AAEC30C}"/>
              </c:ext>
            </c:extLst>
          </c:dPt>
          <c:dLbls>
            <c:dLbl>
              <c:idx val="0"/>
              <c:layout>
                <c:manualLayout>
                  <c:x val="-6.6476453716433383E-3"/>
                  <c:y val="-8.200251219518416E-2"/>
                </c:manualLayout>
              </c:layout>
              <c:tx>
                <c:rich>
                  <a:bodyPr/>
                  <a:lstStyle/>
                  <a:p>
                    <a:fld id="{CB76C224-50FF-4D6B-84C7-AA3CAE34B7F0}" type="VALUE">
                      <a:rPr lang="en-US">
                        <a:latin typeface="Segoe UI" panose="020B0502040204020203" pitchFamily="34" charset="0"/>
                        <a:cs typeface="Segoe UI" panose="020B0502040204020203"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8-8406-48D2-B060-E5692AAEC30C}"/>
                </c:ext>
              </c:extLst>
            </c:dLbl>
            <c:dLbl>
              <c:idx val="1"/>
              <c:layout>
                <c:manualLayout>
                  <c:x val="1.3514914485951144E-3"/>
                  <c:y val="-6.586269000591996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846175509727372"/>
                      <c:h val="8.6962439737112249E-2"/>
                    </c:manualLayout>
                  </c15:layout>
                </c:ext>
                <c:ext xmlns:c16="http://schemas.microsoft.com/office/drawing/2014/chart" uri="{C3380CC4-5D6E-409C-BE32-E72D297353CC}">
                  <c16:uniqueId val="{0000002A-8406-48D2-B060-E5692AAEC30C}"/>
                </c:ext>
              </c:extLst>
            </c:dLbl>
            <c:dLbl>
              <c:idx val="2"/>
              <c:layout>
                <c:manualLayout>
                  <c:x val="-6.7959646351632048E-3"/>
                  <c:y val="-4.182060644679278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8406-48D2-B060-E5692AAEC30C}"/>
                </c:ext>
              </c:extLst>
            </c:dLbl>
            <c:dLbl>
              <c:idx val="4"/>
              <c:layout>
                <c:manualLayout>
                  <c:x val="-2.7367268746579091E-3"/>
                  <c:y val="-5.09259259259260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8406-48D2-B060-E5692AAEC30C}"/>
                </c:ext>
              </c:extLst>
            </c:dLbl>
            <c:dLbl>
              <c:idx val="5"/>
              <c:layout>
                <c:manualLayout>
                  <c:x val="-4.3460510208118137E-17"/>
                  <c:y val="-5.9817403391118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8406-48D2-B060-E5692AAEC30C}"/>
                </c:ext>
              </c:extLst>
            </c:dLbl>
            <c:dLbl>
              <c:idx val="6"/>
              <c:layout>
                <c:manualLayout>
                  <c:x val="9.3330734961515622E-8"/>
                  <c:y val="-4.5928691614690681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6278360832000517E-2"/>
                    </c:manualLayout>
                  </c15:layout>
                </c:ext>
                <c:ext xmlns:c16="http://schemas.microsoft.com/office/drawing/2014/chart" uri="{C3380CC4-5D6E-409C-BE32-E72D297353CC}">
                  <c16:uniqueId val="{00000032-8406-48D2-B060-E5692AAEC30C}"/>
                </c:ext>
              </c:extLst>
            </c:dLbl>
            <c:dLbl>
              <c:idx val="8"/>
              <c:layout>
                <c:manualLayout>
                  <c:x val="-9.4824026765761502E-3"/>
                  <c:y val="-9.7222324761015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8406-48D2-B060-E5692AAEC30C}"/>
                </c:ext>
              </c:extLst>
            </c:dLbl>
            <c:dLbl>
              <c:idx val="9"/>
              <c:layout>
                <c:manualLayout>
                  <c:x val="-2.2836164241187493E-3"/>
                  <c:y val="-0.1288941716875253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8462947324879814E-2"/>
                      <c:h val="6.4802131076793806E-2"/>
                    </c:manualLayout>
                  </c15:layout>
                </c:ext>
                <c:ext xmlns:c16="http://schemas.microsoft.com/office/drawing/2014/chart" uri="{C3380CC4-5D6E-409C-BE32-E72D297353CC}">
                  <c16:uniqueId val="{00000036-8406-48D2-B060-E5692AAEC30C}"/>
                </c:ext>
              </c:extLst>
            </c:dLbl>
            <c:dLbl>
              <c:idx val="10"/>
              <c:layout>
                <c:manualLayout>
                  <c:x val="7.1118020074320259E-3"/>
                  <c:y val="-0.137785739262566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8406-48D2-B060-E5692AAEC30C}"/>
                </c:ext>
              </c:extLst>
            </c:dLbl>
            <c:dLbl>
              <c:idx val="12"/>
              <c:layout>
                <c:manualLayout>
                  <c:x val="0"/>
                  <c:y val="-6.98120273753969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8406-48D2-B060-E5692AAEC30C}"/>
                </c:ext>
              </c:extLst>
            </c:dLbl>
            <c:dLbl>
              <c:idx val="13"/>
              <c:layout>
                <c:manualLayout>
                  <c:x val="4.7412013382880751E-3"/>
                  <c:y val="-5.16614304765727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3C-8406-48D2-B060-E5692AAEC30C}"/>
                </c:ext>
              </c:extLst>
            </c:dLbl>
            <c:dLbl>
              <c:idx val="14"/>
              <c:layout>
                <c:manualLayout>
                  <c:x val="2.0046508571868026E-3"/>
                  <c:y val="-3.7112629878432245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2016475709603875E-2"/>
                    </c:manualLayout>
                  </c15:layout>
                </c:ext>
                <c:ext xmlns:c16="http://schemas.microsoft.com/office/drawing/2014/chart" uri="{C3380CC4-5D6E-409C-BE32-E72D297353CC}">
                  <c16:uniqueId val="{0000003E-8406-48D2-B060-E5692AAEC30C}"/>
                </c:ext>
              </c:extLst>
            </c:dLbl>
            <c:dLbl>
              <c:idx val="16"/>
              <c:layout>
                <c:manualLayout>
                  <c:x val="-5.8394240970998032E-3"/>
                  <c:y val="-0.1185317503729988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4802131076793806E-2"/>
                    </c:manualLayout>
                  </c15:layout>
                </c:ext>
                <c:ext xmlns:c16="http://schemas.microsoft.com/office/drawing/2014/chart" uri="{C3380CC4-5D6E-409C-BE32-E72D297353CC}">
                  <c16:uniqueId val="{00000040-8406-48D2-B060-E5692AAEC30C}"/>
                </c:ext>
              </c:extLst>
            </c:dLbl>
            <c:dLbl>
              <c:idx val="17"/>
              <c:layout>
                <c:manualLayout>
                  <c:x val="-2.3706006691441247E-3"/>
                  <c:y val="-0.21612153688275654"/>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42-8406-48D2-B060-E5692AAEC30C}"/>
                </c:ext>
              </c:extLst>
            </c:dLbl>
            <c:dLbl>
              <c:idx val="18"/>
              <c:layout>
                <c:manualLayout>
                  <c:x val="5.1072444809802222E-3"/>
                  <c:y val="-0.15917067071333219"/>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0540245954397158E-2"/>
                    </c:manualLayout>
                  </c15:layout>
                </c:ext>
                <c:ext xmlns:c16="http://schemas.microsoft.com/office/drawing/2014/chart" uri="{C3380CC4-5D6E-409C-BE32-E72D297353CC}">
                  <c16:uniqueId val="{00000044-8406-48D2-B060-E5692AAEC30C}"/>
                </c:ext>
              </c:extLst>
            </c:dLbl>
            <c:dLbl>
              <c:idx val="20"/>
              <c:layout>
                <c:manualLayout>
                  <c:x val="-5.839517427834809E-3"/>
                  <c:y val="-0.111478833867690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8406-48D2-B060-E5692AAEC30C}"/>
                </c:ext>
              </c:extLst>
            </c:dLbl>
            <c:dLbl>
              <c:idx val="21"/>
              <c:layout>
                <c:manualLayout>
                  <c:x val="-3.921944146408304E-3"/>
                  <c:y val="-0.20296808418531884"/>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7945350001455943E-2"/>
                      <c:h val="5.6278360832000517E-2"/>
                    </c:manualLayout>
                  </c15:layout>
                </c:ext>
                <c:ext xmlns:c16="http://schemas.microsoft.com/office/drawing/2014/chart" uri="{C3380CC4-5D6E-409C-BE32-E72D297353CC}">
                  <c16:uniqueId val="{00000048-8406-48D2-B060-E5692AAEC30C}"/>
                </c:ext>
              </c:extLst>
            </c:dLbl>
            <c:dLbl>
              <c:idx val="22"/>
              <c:layout>
                <c:manualLayout>
                  <c:x val="5.1072444809803158E-3"/>
                  <c:y val="-0.194076852191783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4802131076793806E-2"/>
                    </c:manualLayout>
                  </c15:layout>
                </c:ext>
                <c:ext xmlns:c16="http://schemas.microsoft.com/office/drawing/2014/chart" uri="{C3380CC4-5D6E-409C-BE32-E72D297353CC}">
                  <c16:uniqueId val="{0000004A-8406-48D2-B060-E5692AAEC30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Sheet1!$F$2:$F$4</c:f>
              <c:numCache>
                <c:formatCode>0.0</c:formatCode>
                <c:ptCount val="3"/>
                <c:pt idx="0">
                  <c:v>12</c:v>
                </c:pt>
                <c:pt idx="1">
                  <c:v>7.4</c:v>
                </c:pt>
                <c:pt idx="2">
                  <c:v>2.5</c:v>
                </c:pt>
              </c:numCache>
            </c:numRef>
          </c:val>
          <c:extLst>
            <c:ext xmlns:c16="http://schemas.microsoft.com/office/drawing/2014/chart" uri="{C3380CC4-5D6E-409C-BE32-E72D297353CC}">
              <c16:uniqueId val="{0000004B-8406-48D2-B060-E5692AAEC30C}"/>
            </c:ext>
          </c:extLst>
        </c:ser>
        <c:ser>
          <c:idx val="4"/>
          <c:order val="4"/>
          <c:tx>
            <c:strRef>
              <c:f>Sheet1!$G$1</c:f>
              <c:strCache>
                <c:ptCount val="1"/>
                <c:pt idx="0">
                  <c:v>Placeholder 2</c:v>
                </c:pt>
              </c:strCache>
            </c:strRef>
          </c:tx>
          <c:spPr>
            <a:noFill/>
            <a:ln>
              <a:noFill/>
            </a:ln>
            <a:effectLst/>
          </c:spPr>
          <c:invertIfNegative val="0"/>
          <c:dLbls>
            <c:delete val="1"/>
          </c:dLbls>
          <c:val>
            <c:numRef>
              <c:f>Sheet1!$G$2:$G$4</c:f>
              <c:numCache>
                <c:formatCode>0.0</c:formatCode>
                <c:ptCount val="3"/>
                <c:pt idx="0">
                  <c:v>53</c:v>
                </c:pt>
                <c:pt idx="1">
                  <c:v>57.6</c:v>
                </c:pt>
                <c:pt idx="2">
                  <c:v>62.5</c:v>
                </c:pt>
              </c:numCache>
            </c:numRef>
          </c:val>
          <c:extLst>
            <c:ext xmlns:c16="http://schemas.microsoft.com/office/drawing/2014/chart" uri="{C3380CC4-5D6E-409C-BE32-E72D297353CC}">
              <c16:uniqueId val="{0000004C-8406-48D2-B060-E5692AAEC30C}"/>
            </c:ext>
          </c:extLst>
        </c:ser>
        <c:dLbls>
          <c:dLblPos val="ctr"/>
          <c:showLegendKey val="0"/>
          <c:showVal val="1"/>
          <c:showCatName val="0"/>
          <c:showSerName val="0"/>
          <c:showPercent val="0"/>
          <c:showBubbleSize val="0"/>
        </c:dLbls>
        <c:gapWidth val="0"/>
        <c:overlap val="100"/>
        <c:axId val="226160168"/>
        <c:axId val="132801504"/>
      </c:barChart>
      <c:catAx>
        <c:axId val="226160168"/>
        <c:scaling>
          <c:orientation val="minMax"/>
        </c:scaling>
        <c:delete val="1"/>
        <c:axPos val="b"/>
        <c:majorTickMark val="none"/>
        <c:minorTickMark val="none"/>
        <c:tickLblPos val="nextTo"/>
        <c:crossAx val="132801504"/>
        <c:crosses val="autoZero"/>
        <c:auto val="1"/>
        <c:lblAlgn val="ctr"/>
        <c:lblOffset val="100"/>
        <c:noMultiLvlLbl val="0"/>
      </c:catAx>
      <c:valAx>
        <c:axId val="132801504"/>
        <c:scaling>
          <c:orientation val="minMax"/>
        </c:scaling>
        <c:delete val="1"/>
        <c:axPos val="l"/>
        <c:numFmt formatCode="0%" sourceLinked="1"/>
        <c:majorTickMark val="none"/>
        <c:minorTickMark val="none"/>
        <c:tickLblPos val="nextTo"/>
        <c:crossAx val="226160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95049035510191"/>
          <c:y val="0.16886676017162863"/>
          <c:w val="0.69204940468083664"/>
          <c:h val="0.74620645741728642"/>
        </c:manualLayout>
      </c:layout>
      <c:barChart>
        <c:barDir val="bar"/>
        <c:grouping val="clustered"/>
        <c:varyColors val="0"/>
        <c:ser>
          <c:idx val="0"/>
          <c:order val="0"/>
          <c:tx>
            <c:strRef>
              <c:f>Sheet1!$B$1</c:f>
              <c:strCache>
                <c:ptCount val="1"/>
                <c:pt idx="0">
                  <c:v>Smoking</c:v>
                </c:pt>
              </c:strCache>
            </c:strRef>
          </c:tx>
          <c:spPr>
            <a:solidFill>
              <a:srgbClr val="BBE0E3">
                <a:lumMod val="50000"/>
              </a:srgbClr>
            </a:solidFill>
            <a:ln>
              <a:noFill/>
            </a:ln>
            <a:effectLst/>
          </c:spPr>
          <c:invertIfNegative val="0"/>
          <c:dPt>
            <c:idx val="0"/>
            <c:invertIfNegative val="0"/>
            <c:bubble3D val="0"/>
            <c:spPr>
              <a:solidFill>
                <a:srgbClr val="243E8D"/>
              </a:solidFill>
              <a:ln>
                <a:noFill/>
              </a:ln>
              <a:effectLst/>
            </c:spPr>
            <c:extLst>
              <c:ext xmlns:c16="http://schemas.microsoft.com/office/drawing/2014/chart" uri="{C3380CC4-5D6E-409C-BE32-E72D297353CC}">
                <c16:uniqueId val="{00000001-2046-4775-9E0C-A6ABC478A16E}"/>
              </c:ext>
            </c:extLst>
          </c:dPt>
          <c:dPt>
            <c:idx val="1"/>
            <c:invertIfNegative val="0"/>
            <c:bubble3D val="0"/>
            <c:spPr>
              <a:solidFill>
                <a:srgbClr val="06A3C9"/>
              </a:solidFill>
              <a:ln>
                <a:noFill/>
              </a:ln>
              <a:effectLst/>
            </c:spPr>
            <c:extLst>
              <c:ext xmlns:c16="http://schemas.microsoft.com/office/drawing/2014/chart" uri="{C3380CC4-5D6E-409C-BE32-E72D297353CC}">
                <c16:uniqueId val="{00000003-2046-4775-9E0C-A6ABC478A16E}"/>
              </c:ext>
            </c:extLst>
          </c:dPt>
          <c:dLbls>
            <c:dLbl>
              <c:idx val="0"/>
              <c:tx>
                <c:rich>
                  <a:bodyPr/>
                  <a:lstStyle/>
                  <a:p>
                    <a:fld id="{F50D2C52-FFD2-4D76-A515-CB7344EB0F85}" type="VALUE">
                      <a:rPr lang="en-US">
                        <a:latin typeface="Segoe UI" panose="020B0502040204020203" pitchFamily="34" charset="0"/>
                        <a:cs typeface="Segoe UI" panose="020B0502040204020203"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046-4775-9E0C-A6ABC478A16E}"/>
                </c:ext>
              </c:extLst>
            </c:dLbl>
            <c:dLbl>
              <c:idx val="1"/>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fld id="{41D6F3A0-216C-4328-B8AF-8E93226B38EB}" type="VALUE">
                      <a:rPr lang="en-US">
                        <a:latin typeface="Segoe UI" panose="020B0502040204020203" pitchFamily="34" charset="0"/>
                        <a:cs typeface="Segoe UI" panose="020B0502040204020203" pitchFamily="34" charset="0"/>
                      </a:rPr>
                      <a:pPr>
                        <a:defRPr sz="1800" b="1" i="0" u="none" strike="noStrike" kern="1200" baseline="0">
                          <a:solidFill>
                            <a:schemeClr val="bg1"/>
                          </a:solidFill>
                          <a:latin typeface="+mn-lt"/>
                          <a:ea typeface="+mn-ea"/>
                          <a:cs typeface="+mn-cs"/>
                        </a:defRPr>
                      </a:pPr>
                      <a:t>[VALUE]</a:t>
                    </a:fld>
                    <a:endParaRPr lang="en-GB"/>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8853335130586413"/>
                      <c:h val="0.17982159786465929"/>
                    </c:manualLayout>
                  </c15:layout>
                  <c15:dlblFieldTable/>
                  <c15:showDataLabelsRange val="0"/>
                </c:ext>
                <c:ext xmlns:c16="http://schemas.microsoft.com/office/drawing/2014/chart" uri="{C3380CC4-5D6E-409C-BE32-E72D297353CC}">
                  <c16:uniqueId val="{00000003-2046-4775-9E0C-A6ABC478A16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Sheet1!$B$2:$B$3</c:f>
              <c:numCache>
                <c:formatCode>0.0%</c:formatCode>
                <c:ptCount val="2"/>
                <c:pt idx="0">
                  <c:v>0.17499999999999999</c:v>
                </c:pt>
                <c:pt idx="1">
                  <c:v>0.1</c:v>
                </c:pt>
              </c:numCache>
            </c:numRef>
          </c:val>
          <c:extLst>
            <c:ext xmlns:c16="http://schemas.microsoft.com/office/drawing/2014/chart" uri="{C3380CC4-5D6E-409C-BE32-E72D297353CC}">
              <c16:uniqueId val="{00000004-2046-4775-9E0C-A6ABC478A16E}"/>
            </c:ext>
          </c:extLst>
        </c:ser>
        <c:dLbls>
          <c:dLblPos val="ctr"/>
          <c:showLegendKey val="0"/>
          <c:showVal val="1"/>
          <c:showCatName val="0"/>
          <c:showSerName val="0"/>
          <c:showPercent val="0"/>
          <c:showBubbleSize val="0"/>
        </c:dLbls>
        <c:gapWidth val="50"/>
        <c:axId val="150804992"/>
        <c:axId val="152081952"/>
      </c:barChart>
      <c:catAx>
        <c:axId val="150804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800" b="1" i="0" u="none" strike="noStrike" kern="1200" baseline="0">
                <a:solidFill>
                  <a:srgbClr val="000000"/>
                </a:solidFill>
                <a:latin typeface="Segoe UI" panose="020B0502040204020203" pitchFamily="34" charset="0"/>
                <a:ea typeface="+mn-ea"/>
                <a:cs typeface="Segoe UI" panose="020B0502040204020203" pitchFamily="34" charset="0"/>
              </a:defRPr>
            </a:pPr>
            <a:endParaRPr lang="en-US"/>
          </a:p>
        </c:txPr>
        <c:crossAx val="152081952"/>
        <c:crosses val="autoZero"/>
        <c:auto val="1"/>
        <c:lblAlgn val="ctr"/>
        <c:lblOffset val="100"/>
        <c:noMultiLvlLbl val="0"/>
      </c:catAx>
      <c:valAx>
        <c:axId val="152081952"/>
        <c:scaling>
          <c:orientation val="minMax"/>
        </c:scaling>
        <c:delete val="1"/>
        <c:axPos val="b"/>
        <c:numFmt formatCode="0.0%" sourceLinked="1"/>
        <c:majorTickMark val="none"/>
        <c:minorTickMark val="none"/>
        <c:tickLblPos val="nextTo"/>
        <c:crossAx val="150804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078965962168989"/>
          <c:y val="4.4697870317725388E-2"/>
          <c:w val="0.51970490142506098"/>
          <c:h val="0.92652711397891607"/>
        </c:manualLayout>
      </c:layout>
      <c:barChart>
        <c:barDir val="col"/>
        <c:grouping val="percentStacked"/>
        <c:varyColors val="0"/>
        <c:ser>
          <c:idx val="0"/>
          <c:order val="0"/>
          <c:tx>
            <c:strRef>
              <c:f>Sheet1!$C$1</c:f>
              <c:strCache>
                <c:ptCount val="1"/>
                <c:pt idx="0">
                  <c:v>Placeholder 1</c:v>
                </c:pt>
              </c:strCache>
            </c:strRef>
          </c:tx>
          <c:spPr>
            <a:noFill/>
            <a:ln>
              <a:noFill/>
            </a:ln>
            <a:effectLst/>
          </c:spPr>
          <c:invertIfNegative val="0"/>
          <c:dLbls>
            <c:delete val="1"/>
          </c:dLbls>
          <c:val>
            <c:numRef>
              <c:f>Sheet1!$C$2:$C$4</c:f>
              <c:numCache>
                <c:formatCode>0.0</c:formatCode>
                <c:ptCount val="3"/>
                <c:pt idx="0">
                  <c:v>47.4</c:v>
                </c:pt>
                <c:pt idx="1">
                  <c:v>36.9</c:v>
                </c:pt>
                <c:pt idx="2">
                  <c:v>31.799999999999997</c:v>
                </c:pt>
              </c:numCache>
            </c:numRef>
          </c:val>
          <c:extLst>
            <c:ext xmlns:c16="http://schemas.microsoft.com/office/drawing/2014/chart" uri="{C3380CC4-5D6E-409C-BE32-E72D297353CC}">
              <c16:uniqueId val="{00000000-D0C5-4027-A819-70723123E981}"/>
            </c:ext>
          </c:extLst>
        </c:ser>
        <c:ser>
          <c:idx val="1"/>
          <c:order val="1"/>
          <c:tx>
            <c:strRef>
              <c:f>Sheet1!$D$1</c:f>
              <c:strCache>
                <c:ptCount val="1"/>
                <c:pt idx="0">
                  <c:v>Deaths</c:v>
                </c:pt>
              </c:strCache>
            </c:strRef>
          </c:tx>
          <c:spPr>
            <a:solidFill>
              <a:schemeClr val="accent2"/>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02-D0C5-4027-A819-70723123E981}"/>
              </c:ext>
            </c:extLst>
          </c:dPt>
          <c:dPt>
            <c:idx val="1"/>
            <c:invertIfNegative val="0"/>
            <c:bubble3D val="0"/>
            <c:spPr>
              <a:solidFill>
                <a:srgbClr val="F7C327"/>
              </a:solidFill>
              <a:ln>
                <a:noFill/>
              </a:ln>
              <a:effectLst/>
            </c:spPr>
            <c:extLst>
              <c:ext xmlns:c16="http://schemas.microsoft.com/office/drawing/2014/chart" uri="{C3380CC4-5D6E-409C-BE32-E72D297353CC}">
                <c16:uniqueId val="{00000004-D0C5-4027-A819-70723123E981}"/>
              </c:ext>
            </c:extLst>
          </c:dPt>
          <c:dPt>
            <c:idx val="2"/>
            <c:invertIfNegative val="0"/>
            <c:bubble3D val="0"/>
            <c:spPr>
              <a:solidFill>
                <a:srgbClr val="06A3C9"/>
              </a:solidFill>
              <a:ln>
                <a:noFill/>
              </a:ln>
              <a:effectLst/>
            </c:spPr>
            <c:extLst>
              <c:ext xmlns:c16="http://schemas.microsoft.com/office/drawing/2014/chart" uri="{C3380CC4-5D6E-409C-BE32-E72D297353CC}">
                <c16:uniqueId val="{00000006-D0C5-4027-A819-70723123E981}"/>
              </c:ext>
            </c:extLst>
          </c:dPt>
          <c:dPt>
            <c:idx val="4"/>
            <c:invertIfNegative val="0"/>
            <c:bubble3D val="0"/>
            <c:spPr>
              <a:solidFill>
                <a:srgbClr val="222268"/>
              </a:solidFill>
              <a:ln>
                <a:noFill/>
              </a:ln>
              <a:effectLst/>
            </c:spPr>
            <c:extLst>
              <c:ext xmlns:c16="http://schemas.microsoft.com/office/drawing/2014/chart" uri="{C3380CC4-5D6E-409C-BE32-E72D297353CC}">
                <c16:uniqueId val="{00000008-D0C5-4027-A819-70723123E981}"/>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0A-D0C5-4027-A819-70723123E981}"/>
              </c:ext>
            </c:extLst>
          </c:dPt>
          <c:dPt>
            <c:idx val="6"/>
            <c:invertIfNegative val="0"/>
            <c:bubble3D val="0"/>
            <c:spPr>
              <a:solidFill>
                <a:srgbClr val="7F7F7F"/>
              </a:solidFill>
              <a:ln>
                <a:noFill/>
              </a:ln>
              <a:effectLst/>
            </c:spPr>
            <c:extLst>
              <c:ext xmlns:c16="http://schemas.microsoft.com/office/drawing/2014/chart" uri="{C3380CC4-5D6E-409C-BE32-E72D297353CC}">
                <c16:uniqueId val="{0000000C-D0C5-4027-A819-70723123E981}"/>
              </c:ext>
            </c:extLst>
          </c:dPt>
          <c:dPt>
            <c:idx val="8"/>
            <c:invertIfNegative val="0"/>
            <c:bubble3D val="0"/>
            <c:spPr>
              <a:solidFill>
                <a:srgbClr val="222268"/>
              </a:solidFill>
              <a:ln>
                <a:noFill/>
              </a:ln>
              <a:effectLst/>
            </c:spPr>
            <c:extLst>
              <c:ext xmlns:c16="http://schemas.microsoft.com/office/drawing/2014/chart" uri="{C3380CC4-5D6E-409C-BE32-E72D297353CC}">
                <c16:uniqueId val="{0000000E-D0C5-4027-A819-70723123E981}"/>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10-D0C5-4027-A819-70723123E981}"/>
              </c:ext>
            </c:extLst>
          </c:dPt>
          <c:dPt>
            <c:idx val="10"/>
            <c:invertIfNegative val="0"/>
            <c:bubble3D val="0"/>
            <c:spPr>
              <a:solidFill>
                <a:srgbClr val="7F7F7F"/>
              </a:solidFill>
              <a:ln>
                <a:noFill/>
              </a:ln>
              <a:effectLst/>
            </c:spPr>
            <c:extLst>
              <c:ext xmlns:c16="http://schemas.microsoft.com/office/drawing/2014/chart" uri="{C3380CC4-5D6E-409C-BE32-E72D297353CC}">
                <c16:uniqueId val="{00000012-D0C5-4027-A819-70723123E981}"/>
              </c:ext>
            </c:extLst>
          </c:dPt>
          <c:dPt>
            <c:idx val="12"/>
            <c:invertIfNegative val="0"/>
            <c:bubble3D val="0"/>
            <c:spPr>
              <a:solidFill>
                <a:srgbClr val="222268"/>
              </a:solidFill>
              <a:ln>
                <a:noFill/>
              </a:ln>
              <a:effectLst/>
            </c:spPr>
            <c:extLst>
              <c:ext xmlns:c16="http://schemas.microsoft.com/office/drawing/2014/chart" uri="{C3380CC4-5D6E-409C-BE32-E72D297353CC}">
                <c16:uniqueId val="{00000014-D0C5-4027-A819-70723123E981}"/>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16-D0C5-4027-A819-70723123E981}"/>
              </c:ext>
            </c:extLst>
          </c:dPt>
          <c:dPt>
            <c:idx val="14"/>
            <c:invertIfNegative val="0"/>
            <c:bubble3D val="0"/>
            <c:spPr>
              <a:solidFill>
                <a:srgbClr val="7F7F7F"/>
              </a:solidFill>
              <a:ln>
                <a:noFill/>
              </a:ln>
              <a:effectLst/>
            </c:spPr>
            <c:extLst>
              <c:ext xmlns:c16="http://schemas.microsoft.com/office/drawing/2014/chart" uri="{C3380CC4-5D6E-409C-BE32-E72D297353CC}">
                <c16:uniqueId val="{00000018-D0C5-4027-A819-70723123E981}"/>
              </c:ext>
            </c:extLst>
          </c:dPt>
          <c:dPt>
            <c:idx val="16"/>
            <c:invertIfNegative val="0"/>
            <c:bubble3D val="0"/>
            <c:spPr>
              <a:solidFill>
                <a:srgbClr val="222268"/>
              </a:solidFill>
              <a:ln>
                <a:noFill/>
              </a:ln>
              <a:effectLst/>
            </c:spPr>
            <c:extLst>
              <c:ext xmlns:c16="http://schemas.microsoft.com/office/drawing/2014/chart" uri="{C3380CC4-5D6E-409C-BE32-E72D297353CC}">
                <c16:uniqueId val="{0000001A-D0C5-4027-A819-70723123E981}"/>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1C-D0C5-4027-A819-70723123E981}"/>
              </c:ext>
            </c:extLst>
          </c:dPt>
          <c:dPt>
            <c:idx val="18"/>
            <c:invertIfNegative val="0"/>
            <c:bubble3D val="0"/>
            <c:spPr>
              <a:solidFill>
                <a:srgbClr val="7F7F7F"/>
              </a:solidFill>
              <a:ln>
                <a:noFill/>
              </a:ln>
              <a:effectLst/>
            </c:spPr>
            <c:extLst>
              <c:ext xmlns:c16="http://schemas.microsoft.com/office/drawing/2014/chart" uri="{C3380CC4-5D6E-409C-BE32-E72D297353CC}">
                <c16:uniqueId val="{0000001E-D0C5-4027-A819-70723123E981}"/>
              </c:ext>
            </c:extLst>
          </c:dPt>
          <c:dPt>
            <c:idx val="20"/>
            <c:invertIfNegative val="0"/>
            <c:bubble3D val="0"/>
            <c:spPr>
              <a:solidFill>
                <a:srgbClr val="222268"/>
              </a:solidFill>
              <a:ln>
                <a:noFill/>
              </a:ln>
              <a:effectLst/>
            </c:spPr>
            <c:extLst>
              <c:ext xmlns:c16="http://schemas.microsoft.com/office/drawing/2014/chart" uri="{C3380CC4-5D6E-409C-BE32-E72D297353CC}">
                <c16:uniqueId val="{00000020-D0C5-4027-A819-70723123E981}"/>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22-D0C5-4027-A819-70723123E981}"/>
              </c:ext>
            </c:extLst>
          </c:dPt>
          <c:dPt>
            <c:idx val="22"/>
            <c:invertIfNegative val="0"/>
            <c:bubble3D val="0"/>
            <c:spPr>
              <a:solidFill>
                <a:srgbClr val="7F7F7F"/>
              </a:solidFill>
              <a:ln>
                <a:noFill/>
              </a:ln>
              <a:effectLst/>
            </c:spPr>
            <c:extLst>
              <c:ext xmlns:c16="http://schemas.microsoft.com/office/drawing/2014/chart" uri="{C3380CC4-5D6E-409C-BE32-E72D297353CC}">
                <c16:uniqueId val="{00000024-D0C5-4027-A819-70723123E981}"/>
              </c:ext>
            </c:extLst>
          </c:dPt>
          <c:dLbls>
            <c:dLbl>
              <c:idx val="0"/>
              <c:layout>
                <c:manualLayout>
                  <c:x val="-2.7676227971506291E-4"/>
                  <c:y val="0.12133227961070875"/>
                </c:manualLayout>
              </c:layout>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547642482189727"/>
                      <c:h val="9.2409332594568142E-2"/>
                    </c:manualLayout>
                  </c15:layout>
                </c:ext>
                <c:ext xmlns:c16="http://schemas.microsoft.com/office/drawing/2014/chart" uri="{C3380CC4-5D6E-409C-BE32-E72D297353CC}">
                  <c16:uniqueId val="{00000002-D0C5-4027-A819-70723123E981}"/>
                </c:ext>
              </c:extLst>
            </c:dLbl>
            <c:dLbl>
              <c:idx val="1"/>
              <c:layout>
                <c:manualLayout>
                  <c:x val="3.2789651293588301E-3"/>
                  <c:y val="0.13295285637892665"/>
                </c:manualLayout>
              </c:layout>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4286768841394826"/>
                      <c:h val="7.4004611324652039E-2"/>
                    </c:manualLayout>
                  </c15:layout>
                </c:ext>
                <c:ext xmlns:c16="http://schemas.microsoft.com/office/drawing/2014/chart" uri="{C3380CC4-5D6E-409C-BE32-E72D297353CC}">
                  <c16:uniqueId val="{00000004-D0C5-4027-A819-70723123E981}"/>
                </c:ext>
              </c:extLst>
            </c:dLbl>
            <c:dLbl>
              <c:idx val="2"/>
              <c:layout>
                <c:manualLayout>
                  <c:x val="9.4823303337082873E-3"/>
                  <c:y val="0.1637549206060900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C5-4027-A819-70723123E981}"/>
                </c:ext>
              </c:extLst>
            </c:dLbl>
            <c:dLbl>
              <c:idx val="4"/>
              <c:layout>
                <c:manualLayout>
                  <c:x val="-7.1118020074321569E-3"/>
                  <c:y val="0.1793481799065875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0C5-4027-A819-70723123E981}"/>
                </c:ext>
              </c:extLst>
            </c:dLbl>
            <c:dLbl>
              <c:idx val="5"/>
              <c:layout>
                <c:manualLayout>
                  <c:x val="-4.7412013382880751E-3"/>
                  <c:y val="0.205489308037646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0C5-4027-A819-70723123E981}"/>
                </c:ext>
              </c:extLst>
            </c:dLbl>
            <c:dLbl>
              <c:idx val="6"/>
              <c:layout>
                <c:manualLayout>
                  <c:x val="7.1118020074320693E-3"/>
                  <c:y val="0.19191604287657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0C5-4027-A819-70723123E981}"/>
                </c:ext>
              </c:extLst>
            </c:dLbl>
            <c:dLbl>
              <c:idx val="8"/>
              <c:layout>
                <c:manualLayout>
                  <c:x val="-7.1118020074321135E-3"/>
                  <c:y val="0.11199529380496398"/>
                </c:manualLayout>
              </c:layout>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0E-D0C5-4027-A819-70723123E981}"/>
                </c:ext>
              </c:extLst>
            </c:dLbl>
            <c:dLbl>
              <c:idx val="9"/>
              <c:layout>
                <c:manualLayout>
                  <c:x val="-4.7412013382880751E-3"/>
                  <c:y val="0.12670550910734632"/>
                </c:manualLayout>
              </c:layout>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0540245954397158E-2"/>
                    </c:manualLayout>
                  </c15:layout>
                </c:ext>
                <c:ext xmlns:c16="http://schemas.microsoft.com/office/drawing/2014/chart" uri="{C3380CC4-5D6E-409C-BE32-E72D297353CC}">
                  <c16:uniqueId val="{00000010-D0C5-4027-A819-70723123E981}"/>
                </c:ext>
              </c:extLst>
            </c:dLbl>
            <c:dLbl>
              <c:idx val="10"/>
              <c:layout>
                <c:manualLayout>
                  <c:x val="7.1118020074320259E-3"/>
                  <c:y val="0.15246407432190723"/>
                </c:manualLayout>
              </c:layout>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2-D0C5-4027-A819-70723123E981}"/>
                </c:ext>
              </c:extLst>
            </c:dLbl>
            <c:dLbl>
              <c:idx val="12"/>
              <c:layout>
                <c:manualLayout>
                  <c:x val="0"/>
                  <c:y val="9.1110378797691932E-2"/>
                </c:manualLayout>
              </c:layout>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4-D0C5-4027-A819-70723123E981}"/>
                </c:ext>
              </c:extLst>
            </c:dLbl>
            <c:dLbl>
              <c:idx val="13"/>
              <c:layout>
                <c:manualLayout>
                  <c:x val="4.7412013382880751E-3"/>
                  <c:y val="6.3220871021932856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7.0833547994023846E-2"/>
                      <c:h val="6.4802131076793806E-2"/>
                    </c:manualLayout>
                  </c15:layout>
                </c:ext>
                <c:ext xmlns:c16="http://schemas.microsoft.com/office/drawing/2014/chart" uri="{C3380CC4-5D6E-409C-BE32-E72D297353CC}">
                  <c16:uniqueId val="{00000016-D0C5-4027-A819-70723123E981}"/>
                </c:ext>
              </c:extLst>
            </c:dLbl>
            <c:dLbl>
              <c:idx val="14"/>
              <c:layout>
                <c:manualLayout>
                  <c:x val="6.875169783854173E-3"/>
                  <c:y val="5.076184090484398E-2"/>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AE5D2085-1987-4C7A-914F-C4602DBBBB91}"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r>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926404608895692E-2"/>
                      <c:h val="6.0540245954397158E-2"/>
                    </c:manualLayout>
                  </c15:layout>
                  <c15:dlblFieldTable/>
                  <c15:showDataLabelsRange val="0"/>
                </c:ext>
                <c:ext xmlns:c16="http://schemas.microsoft.com/office/drawing/2014/chart" uri="{C3380CC4-5D6E-409C-BE32-E72D297353CC}">
                  <c16:uniqueId val="{00000018-D0C5-4027-A819-70723123E981}"/>
                </c:ext>
              </c:extLst>
            </c:dLbl>
            <c:dLbl>
              <c:idx val="16"/>
              <c:layout>
                <c:manualLayout>
                  <c:x val="-4.7412013382881627E-3"/>
                  <c:y val="0.14214729209215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0C5-4027-A819-70723123E981}"/>
                </c:ext>
              </c:extLst>
            </c:dLbl>
            <c:dLbl>
              <c:idx val="17"/>
              <c:layout>
                <c:manualLayout>
                  <c:x val="0"/>
                  <c:y val="0.233378815813405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0C5-4027-A819-70723123E981}"/>
                </c:ext>
              </c:extLst>
            </c:dLbl>
            <c:dLbl>
              <c:idx val="18"/>
              <c:layout>
                <c:manualLayout>
                  <c:x val="3.3191779181495741E-3"/>
                  <c:y val="0.168528749024478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0C5-4027-A819-70723123E981}"/>
                </c:ext>
              </c:extLst>
            </c:dLbl>
            <c:dLbl>
              <c:idx val="20"/>
              <c:layout>
                <c:manualLayout>
                  <c:x val="-4.7412013382880751E-3"/>
                  <c:y val="0.132595635695402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D0C5-4027-A819-70723123E981}"/>
                </c:ext>
              </c:extLst>
            </c:dLbl>
            <c:dLbl>
              <c:idx val="21"/>
              <c:layout>
                <c:manualLayout>
                  <c:x val="0"/>
                  <c:y val="0.213521451376589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D0C5-4027-A819-70723123E981}"/>
                </c:ext>
              </c:extLst>
            </c:dLbl>
            <c:dLbl>
              <c:idx val="22"/>
              <c:layout>
                <c:manualLayout>
                  <c:x val="4.7412013382879016E-3"/>
                  <c:y val="0.18863707598437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D0C5-4027-A819-70723123E981}"/>
                </c:ext>
              </c:extLst>
            </c:dLbl>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Sheet1!$D$2:$D$4</c:f>
              <c:numCache>
                <c:formatCode>0.0</c:formatCode>
                <c:ptCount val="3"/>
                <c:pt idx="0">
                  <c:v>37.6</c:v>
                </c:pt>
                <c:pt idx="1">
                  <c:v>48.1</c:v>
                </c:pt>
                <c:pt idx="2">
                  <c:v>53.2</c:v>
                </c:pt>
              </c:numCache>
            </c:numRef>
          </c:val>
          <c:extLst>
            <c:ext xmlns:c16="http://schemas.microsoft.com/office/drawing/2014/chart" uri="{C3380CC4-5D6E-409C-BE32-E72D297353CC}">
              <c16:uniqueId val="{00000025-D0C5-4027-A819-70723123E981}"/>
            </c:ext>
          </c:extLst>
        </c:ser>
        <c:ser>
          <c:idx val="2"/>
          <c:order val="2"/>
          <c:tx>
            <c:strRef>
              <c:f>Sheet1!$E$1</c:f>
              <c:strCache>
                <c:ptCount val="1"/>
                <c:pt idx="0">
                  <c:v>Placeholder 3</c:v>
                </c:pt>
              </c:strCache>
            </c:strRef>
          </c:tx>
          <c:spPr>
            <a:noFill/>
            <a:ln>
              <a:noFill/>
            </a:ln>
            <a:effectLst/>
          </c:spPr>
          <c:invertIfNegative val="0"/>
          <c:dLbls>
            <c:delete val="1"/>
          </c:dLbls>
          <c:val>
            <c:numRef>
              <c:f>Sheet1!$E$2:$E$4</c:f>
              <c:numCache>
                <c:formatCode>0.0</c:formatCode>
                <c:ptCount val="3"/>
                <c:pt idx="0">
                  <c:v>16</c:v>
                </c:pt>
                <c:pt idx="1">
                  <c:v>16</c:v>
                </c:pt>
                <c:pt idx="2">
                  <c:v>16</c:v>
                </c:pt>
              </c:numCache>
            </c:numRef>
          </c:val>
          <c:extLst>
            <c:ext xmlns:c16="http://schemas.microsoft.com/office/drawing/2014/chart" uri="{C3380CC4-5D6E-409C-BE32-E72D297353CC}">
              <c16:uniqueId val="{00000026-D0C5-4027-A819-70723123E981}"/>
            </c:ext>
          </c:extLst>
        </c:ser>
        <c:ser>
          <c:idx val="3"/>
          <c:order val="3"/>
          <c:tx>
            <c:strRef>
              <c:f>Sheet1!$F$1</c:f>
              <c:strCache>
                <c:ptCount val="1"/>
                <c:pt idx="0">
                  <c:v>Births</c:v>
                </c:pt>
              </c:strCache>
            </c:strRef>
          </c:tx>
          <c:spPr>
            <a:solidFill>
              <a:schemeClr val="accent4"/>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28-D0C5-4027-A819-70723123E981}"/>
              </c:ext>
            </c:extLst>
          </c:dPt>
          <c:dPt>
            <c:idx val="1"/>
            <c:invertIfNegative val="0"/>
            <c:bubble3D val="0"/>
            <c:spPr>
              <a:solidFill>
                <a:srgbClr val="F7C327"/>
              </a:solidFill>
              <a:ln>
                <a:noFill/>
              </a:ln>
              <a:effectLst/>
            </c:spPr>
            <c:extLst>
              <c:ext xmlns:c16="http://schemas.microsoft.com/office/drawing/2014/chart" uri="{C3380CC4-5D6E-409C-BE32-E72D297353CC}">
                <c16:uniqueId val="{0000002A-D0C5-4027-A819-70723123E981}"/>
              </c:ext>
            </c:extLst>
          </c:dPt>
          <c:dPt>
            <c:idx val="2"/>
            <c:invertIfNegative val="0"/>
            <c:bubble3D val="0"/>
            <c:spPr>
              <a:solidFill>
                <a:srgbClr val="06A3C9"/>
              </a:solidFill>
              <a:ln>
                <a:noFill/>
              </a:ln>
              <a:effectLst/>
            </c:spPr>
            <c:extLst>
              <c:ext xmlns:c16="http://schemas.microsoft.com/office/drawing/2014/chart" uri="{C3380CC4-5D6E-409C-BE32-E72D297353CC}">
                <c16:uniqueId val="{0000002C-D0C5-4027-A819-70723123E981}"/>
              </c:ext>
            </c:extLst>
          </c:dPt>
          <c:dPt>
            <c:idx val="4"/>
            <c:invertIfNegative val="0"/>
            <c:bubble3D val="0"/>
            <c:spPr>
              <a:solidFill>
                <a:srgbClr val="222268"/>
              </a:solidFill>
              <a:ln>
                <a:noFill/>
              </a:ln>
              <a:effectLst/>
            </c:spPr>
            <c:extLst>
              <c:ext xmlns:c16="http://schemas.microsoft.com/office/drawing/2014/chart" uri="{C3380CC4-5D6E-409C-BE32-E72D297353CC}">
                <c16:uniqueId val="{0000002E-D0C5-4027-A819-70723123E981}"/>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30-D0C5-4027-A819-70723123E981}"/>
              </c:ext>
            </c:extLst>
          </c:dPt>
          <c:dPt>
            <c:idx val="6"/>
            <c:invertIfNegative val="0"/>
            <c:bubble3D val="0"/>
            <c:spPr>
              <a:solidFill>
                <a:srgbClr val="7F7F7F"/>
              </a:solidFill>
              <a:ln>
                <a:noFill/>
              </a:ln>
              <a:effectLst/>
            </c:spPr>
            <c:extLst>
              <c:ext xmlns:c16="http://schemas.microsoft.com/office/drawing/2014/chart" uri="{C3380CC4-5D6E-409C-BE32-E72D297353CC}">
                <c16:uniqueId val="{00000032-D0C5-4027-A819-70723123E981}"/>
              </c:ext>
            </c:extLst>
          </c:dPt>
          <c:dPt>
            <c:idx val="8"/>
            <c:invertIfNegative val="0"/>
            <c:bubble3D val="0"/>
            <c:spPr>
              <a:solidFill>
                <a:srgbClr val="222268"/>
              </a:solidFill>
              <a:ln>
                <a:noFill/>
              </a:ln>
              <a:effectLst/>
            </c:spPr>
            <c:extLst>
              <c:ext xmlns:c16="http://schemas.microsoft.com/office/drawing/2014/chart" uri="{C3380CC4-5D6E-409C-BE32-E72D297353CC}">
                <c16:uniqueId val="{00000034-D0C5-4027-A819-70723123E981}"/>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36-D0C5-4027-A819-70723123E981}"/>
              </c:ext>
            </c:extLst>
          </c:dPt>
          <c:dPt>
            <c:idx val="10"/>
            <c:invertIfNegative val="0"/>
            <c:bubble3D val="0"/>
            <c:spPr>
              <a:solidFill>
                <a:srgbClr val="7F7F7F"/>
              </a:solidFill>
              <a:ln>
                <a:noFill/>
              </a:ln>
              <a:effectLst/>
            </c:spPr>
            <c:extLst>
              <c:ext xmlns:c16="http://schemas.microsoft.com/office/drawing/2014/chart" uri="{C3380CC4-5D6E-409C-BE32-E72D297353CC}">
                <c16:uniqueId val="{00000038-D0C5-4027-A819-70723123E981}"/>
              </c:ext>
            </c:extLst>
          </c:dPt>
          <c:dPt>
            <c:idx val="12"/>
            <c:invertIfNegative val="0"/>
            <c:bubble3D val="0"/>
            <c:spPr>
              <a:solidFill>
                <a:srgbClr val="222268"/>
              </a:solidFill>
              <a:ln>
                <a:noFill/>
              </a:ln>
              <a:effectLst/>
            </c:spPr>
            <c:extLst>
              <c:ext xmlns:c16="http://schemas.microsoft.com/office/drawing/2014/chart" uri="{C3380CC4-5D6E-409C-BE32-E72D297353CC}">
                <c16:uniqueId val="{0000003A-D0C5-4027-A819-70723123E981}"/>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3C-D0C5-4027-A819-70723123E981}"/>
              </c:ext>
            </c:extLst>
          </c:dPt>
          <c:dPt>
            <c:idx val="14"/>
            <c:invertIfNegative val="0"/>
            <c:bubble3D val="0"/>
            <c:spPr>
              <a:solidFill>
                <a:srgbClr val="7F7F7F"/>
              </a:solidFill>
              <a:ln>
                <a:noFill/>
              </a:ln>
              <a:effectLst/>
            </c:spPr>
            <c:extLst>
              <c:ext xmlns:c16="http://schemas.microsoft.com/office/drawing/2014/chart" uri="{C3380CC4-5D6E-409C-BE32-E72D297353CC}">
                <c16:uniqueId val="{0000003E-D0C5-4027-A819-70723123E981}"/>
              </c:ext>
            </c:extLst>
          </c:dPt>
          <c:dPt>
            <c:idx val="16"/>
            <c:invertIfNegative val="0"/>
            <c:bubble3D val="0"/>
            <c:spPr>
              <a:solidFill>
                <a:srgbClr val="222268"/>
              </a:solidFill>
              <a:ln>
                <a:noFill/>
              </a:ln>
              <a:effectLst/>
            </c:spPr>
            <c:extLst>
              <c:ext xmlns:c16="http://schemas.microsoft.com/office/drawing/2014/chart" uri="{C3380CC4-5D6E-409C-BE32-E72D297353CC}">
                <c16:uniqueId val="{00000040-D0C5-4027-A819-70723123E981}"/>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42-D0C5-4027-A819-70723123E981}"/>
              </c:ext>
            </c:extLst>
          </c:dPt>
          <c:dPt>
            <c:idx val="18"/>
            <c:invertIfNegative val="0"/>
            <c:bubble3D val="0"/>
            <c:spPr>
              <a:solidFill>
                <a:srgbClr val="7F7F7F"/>
              </a:solidFill>
              <a:ln>
                <a:noFill/>
              </a:ln>
              <a:effectLst/>
            </c:spPr>
            <c:extLst>
              <c:ext xmlns:c16="http://schemas.microsoft.com/office/drawing/2014/chart" uri="{C3380CC4-5D6E-409C-BE32-E72D297353CC}">
                <c16:uniqueId val="{00000044-D0C5-4027-A819-70723123E981}"/>
              </c:ext>
            </c:extLst>
          </c:dPt>
          <c:dPt>
            <c:idx val="20"/>
            <c:invertIfNegative val="0"/>
            <c:bubble3D val="0"/>
            <c:spPr>
              <a:solidFill>
                <a:srgbClr val="222268"/>
              </a:solidFill>
              <a:ln>
                <a:noFill/>
              </a:ln>
              <a:effectLst/>
            </c:spPr>
            <c:extLst>
              <c:ext xmlns:c16="http://schemas.microsoft.com/office/drawing/2014/chart" uri="{C3380CC4-5D6E-409C-BE32-E72D297353CC}">
                <c16:uniqueId val="{00000046-D0C5-4027-A819-70723123E981}"/>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48-D0C5-4027-A819-70723123E981}"/>
              </c:ext>
            </c:extLst>
          </c:dPt>
          <c:dPt>
            <c:idx val="22"/>
            <c:invertIfNegative val="0"/>
            <c:bubble3D val="0"/>
            <c:spPr>
              <a:solidFill>
                <a:srgbClr val="7F7F7F"/>
              </a:solidFill>
              <a:ln>
                <a:noFill/>
              </a:ln>
              <a:effectLst/>
            </c:spPr>
            <c:extLst>
              <c:ext xmlns:c16="http://schemas.microsoft.com/office/drawing/2014/chart" uri="{C3380CC4-5D6E-409C-BE32-E72D297353CC}">
                <c16:uniqueId val="{0000004A-D0C5-4027-A819-70723123E981}"/>
              </c:ext>
            </c:extLst>
          </c:dPt>
          <c:dLbls>
            <c:dLbl>
              <c:idx val="0"/>
              <c:layout>
                <c:manualLayout>
                  <c:x val="-4.2465770050729304E-3"/>
                  <c:y val="-0.10647928309504616"/>
                </c:manualLayout>
              </c:layout>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0299102512698707"/>
                      <c:h val="0.12125643863329728"/>
                    </c:manualLayout>
                  </c15:layout>
                </c:ext>
                <c:ext xmlns:c16="http://schemas.microsoft.com/office/drawing/2014/chart" uri="{C3380CC4-5D6E-409C-BE32-E72D297353CC}">
                  <c16:uniqueId val="{00000028-D0C5-4027-A819-70723123E981}"/>
                </c:ext>
              </c:extLst>
            </c:dLbl>
            <c:dLbl>
              <c:idx val="1"/>
              <c:layout>
                <c:manualLayout>
                  <c:x val="-4.9464188435599055E-4"/>
                  <c:y val="-0.13991054146110302"/>
                </c:manualLayout>
              </c:layout>
              <c:tx>
                <c:rich>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E213A381-0DFB-498C-93FB-2D00A4A12B4C}" type="VALUE">
                      <a:rPr lang="en-US">
                        <a:latin typeface="Segoe UI" panose="020B0502040204020203" pitchFamily="34" charset="0"/>
                        <a:cs typeface="Segoe UI" panose="020B0502040204020203" pitchFamily="34" charset="0"/>
                      </a:rPr>
                      <a:pPr algn="ctr">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endParaRPr lang="en-GB"/>
                  </a:p>
                </c:rich>
              </c:tx>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4173444911568205E-2"/>
                      <c:h val="9.5949946887162615E-2"/>
                    </c:manualLayout>
                  </c15:layout>
                  <c15:dlblFieldTable/>
                  <c15:showDataLabelsRange val="0"/>
                </c:ext>
                <c:ext xmlns:c16="http://schemas.microsoft.com/office/drawing/2014/chart" uri="{C3380CC4-5D6E-409C-BE32-E72D297353CC}">
                  <c16:uniqueId val="{0000002A-D0C5-4027-A819-70723123E981}"/>
                </c:ext>
              </c:extLst>
            </c:dLbl>
            <c:dLbl>
              <c:idx val="2"/>
              <c:layout>
                <c:manualLayout>
                  <c:x val="4.228831515771094E-3"/>
                  <c:y val="-0.14777022695774789"/>
                </c:manualLayout>
              </c:layout>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4173444911568205E-2"/>
                      <c:h val="8.3680132707218552E-2"/>
                    </c:manualLayout>
                  </c15:layout>
                </c:ext>
                <c:ext xmlns:c16="http://schemas.microsoft.com/office/drawing/2014/chart" uri="{C3380CC4-5D6E-409C-BE32-E72D297353CC}">
                  <c16:uniqueId val="{0000002C-D0C5-4027-A819-70723123E981}"/>
                </c:ext>
              </c:extLst>
            </c:dLbl>
            <c:dLbl>
              <c:idx val="4"/>
              <c:layout>
                <c:manualLayout>
                  <c:x val="-2.7367268746579091E-3"/>
                  <c:y val="-5.09259259259260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D0C5-4027-A819-70723123E981}"/>
                </c:ext>
              </c:extLst>
            </c:dLbl>
            <c:dLbl>
              <c:idx val="5"/>
              <c:layout>
                <c:manualLayout>
                  <c:x val="-4.3460510208118137E-17"/>
                  <c:y val="-5.9817403391118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D0C5-4027-A819-70723123E981}"/>
                </c:ext>
              </c:extLst>
            </c:dLbl>
            <c:dLbl>
              <c:idx val="6"/>
              <c:layout>
                <c:manualLayout>
                  <c:x val="9.3330734961515622E-8"/>
                  <c:y val="-4.5928691614690681E-2"/>
                </c:manualLayout>
              </c:layout>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6278360832000517E-2"/>
                    </c:manualLayout>
                  </c15:layout>
                </c:ext>
                <c:ext xmlns:c16="http://schemas.microsoft.com/office/drawing/2014/chart" uri="{C3380CC4-5D6E-409C-BE32-E72D297353CC}">
                  <c16:uniqueId val="{00000032-D0C5-4027-A819-70723123E981}"/>
                </c:ext>
              </c:extLst>
            </c:dLbl>
            <c:dLbl>
              <c:idx val="8"/>
              <c:layout>
                <c:manualLayout>
                  <c:x val="-9.4824026765761502E-3"/>
                  <c:y val="-9.7222324761015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D0C5-4027-A819-70723123E981}"/>
                </c:ext>
              </c:extLst>
            </c:dLbl>
            <c:dLbl>
              <c:idx val="9"/>
              <c:layout>
                <c:manualLayout>
                  <c:x val="-2.2836164241187493E-3"/>
                  <c:y val="-0.1288941716875253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8462947324879814E-2"/>
                      <c:h val="6.4802131076793806E-2"/>
                    </c:manualLayout>
                  </c15:layout>
                </c:ext>
                <c:ext xmlns:c16="http://schemas.microsoft.com/office/drawing/2014/chart" uri="{C3380CC4-5D6E-409C-BE32-E72D297353CC}">
                  <c16:uniqueId val="{00000036-D0C5-4027-A819-70723123E981}"/>
                </c:ext>
              </c:extLst>
            </c:dLbl>
            <c:dLbl>
              <c:idx val="10"/>
              <c:layout>
                <c:manualLayout>
                  <c:x val="7.1118020074320259E-3"/>
                  <c:y val="-0.137785739262566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D0C5-4027-A819-70723123E981}"/>
                </c:ext>
              </c:extLst>
            </c:dLbl>
            <c:dLbl>
              <c:idx val="12"/>
              <c:layout>
                <c:manualLayout>
                  <c:x val="0"/>
                  <c:y val="-6.98120273753969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D0C5-4027-A819-70723123E981}"/>
                </c:ext>
              </c:extLst>
            </c:dLbl>
            <c:dLbl>
              <c:idx val="13"/>
              <c:layout>
                <c:manualLayout>
                  <c:x val="4.7412013382880751E-3"/>
                  <c:y val="-5.166143047657272E-2"/>
                </c:manualLayout>
              </c:layout>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3C-D0C5-4027-A819-70723123E981}"/>
                </c:ext>
              </c:extLst>
            </c:dLbl>
            <c:dLbl>
              <c:idx val="14"/>
              <c:layout>
                <c:manualLayout>
                  <c:x val="2.0046508571868026E-3"/>
                  <c:y val="-3.7112629878432245E-2"/>
                </c:manualLayout>
              </c:layout>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2016475709603875E-2"/>
                    </c:manualLayout>
                  </c15:layout>
                </c:ext>
                <c:ext xmlns:c16="http://schemas.microsoft.com/office/drawing/2014/chart" uri="{C3380CC4-5D6E-409C-BE32-E72D297353CC}">
                  <c16:uniqueId val="{0000003E-D0C5-4027-A819-70723123E981}"/>
                </c:ext>
              </c:extLst>
            </c:dLbl>
            <c:dLbl>
              <c:idx val="16"/>
              <c:layout>
                <c:manualLayout>
                  <c:x val="-5.8394240970998032E-3"/>
                  <c:y val="-0.1185317503729988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4802131076793806E-2"/>
                    </c:manualLayout>
                  </c15:layout>
                </c:ext>
                <c:ext xmlns:c16="http://schemas.microsoft.com/office/drawing/2014/chart" uri="{C3380CC4-5D6E-409C-BE32-E72D297353CC}">
                  <c16:uniqueId val="{00000040-D0C5-4027-A819-70723123E981}"/>
                </c:ext>
              </c:extLst>
            </c:dLbl>
            <c:dLbl>
              <c:idx val="17"/>
              <c:layout>
                <c:manualLayout>
                  <c:x val="-2.3706006691441247E-3"/>
                  <c:y val="-0.21612153688275654"/>
                </c:manualLayout>
              </c:layout>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42-D0C5-4027-A819-70723123E981}"/>
                </c:ext>
              </c:extLst>
            </c:dLbl>
            <c:dLbl>
              <c:idx val="18"/>
              <c:layout>
                <c:manualLayout>
                  <c:x val="5.1072444809802222E-3"/>
                  <c:y val="-0.15917067071333219"/>
                </c:manualLayout>
              </c:layout>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0540245954397158E-2"/>
                    </c:manualLayout>
                  </c15:layout>
                </c:ext>
                <c:ext xmlns:c16="http://schemas.microsoft.com/office/drawing/2014/chart" uri="{C3380CC4-5D6E-409C-BE32-E72D297353CC}">
                  <c16:uniqueId val="{00000044-D0C5-4027-A819-70723123E981}"/>
                </c:ext>
              </c:extLst>
            </c:dLbl>
            <c:dLbl>
              <c:idx val="20"/>
              <c:layout>
                <c:manualLayout>
                  <c:x val="-5.839517427834809E-3"/>
                  <c:y val="-0.111478833867690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D0C5-4027-A819-70723123E981}"/>
                </c:ext>
              </c:extLst>
            </c:dLbl>
            <c:dLbl>
              <c:idx val="21"/>
              <c:layout>
                <c:manualLayout>
                  <c:x val="-3.921944146408304E-3"/>
                  <c:y val="-0.20296808418531884"/>
                </c:manualLayout>
              </c:layout>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7945350001455943E-2"/>
                      <c:h val="5.6278360832000517E-2"/>
                    </c:manualLayout>
                  </c15:layout>
                </c:ext>
                <c:ext xmlns:c16="http://schemas.microsoft.com/office/drawing/2014/chart" uri="{C3380CC4-5D6E-409C-BE32-E72D297353CC}">
                  <c16:uniqueId val="{00000048-D0C5-4027-A819-70723123E981}"/>
                </c:ext>
              </c:extLst>
            </c:dLbl>
            <c:dLbl>
              <c:idx val="22"/>
              <c:layout>
                <c:manualLayout>
                  <c:x val="5.1072444809803158E-3"/>
                  <c:y val="-0.194076852191783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4802131076793806E-2"/>
                    </c:manualLayout>
                  </c15:layout>
                </c:ext>
                <c:ext xmlns:c16="http://schemas.microsoft.com/office/drawing/2014/chart" uri="{C3380CC4-5D6E-409C-BE32-E72D297353CC}">
                  <c16:uniqueId val="{0000004A-D0C5-4027-A819-70723123E981}"/>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Sheet1!$F$2:$F$4</c:f>
              <c:numCache>
                <c:formatCode>0.0</c:formatCode>
                <c:ptCount val="3"/>
                <c:pt idx="0">
                  <c:v>25.3</c:v>
                </c:pt>
                <c:pt idx="1">
                  <c:v>43.4</c:v>
                </c:pt>
                <c:pt idx="2">
                  <c:v>44.2</c:v>
                </c:pt>
              </c:numCache>
            </c:numRef>
          </c:val>
          <c:extLst>
            <c:ext xmlns:c16="http://schemas.microsoft.com/office/drawing/2014/chart" uri="{C3380CC4-5D6E-409C-BE32-E72D297353CC}">
              <c16:uniqueId val="{0000004B-D0C5-4027-A819-70723123E981}"/>
            </c:ext>
          </c:extLst>
        </c:ser>
        <c:ser>
          <c:idx val="4"/>
          <c:order val="4"/>
          <c:tx>
            <c:strRef>
              <c:f>Sheet1!$G$1</c:f>
              <c:strCache>
                <c:ptCount val="1"/>
                <c:pt idx="0">
                  <c:v>Placeholder 2</c:v>
                </c:pt>
              </c:strCache>
            </c:strRef>
          </c:tx>
          <c:spPr>
            <a:noFill/>
            <a:ln>
              <a:noFill/>
            </a:ln>
            <a:effectLst/>
          </c:spPr>
          <c:invertIfNegative val="0"/>
          <c:dLbls>
            <c:delete val="1"/>
          </c:dLbls>
          <c:val>
            <c:numRef>
              <c:f>Sheet1!$G$2:$G$4</c:f>
              <c:numCache>
                <c:formatCode>0.0</c:formatCode>
                <c:ptCount val="3"/>
                <c:pt idx="0">
                  <c:v>59.7</c:v>
                </c:pt>
                <c:pt idx="1">
                  <c:v>41.6</c:v>
                </c:pt>
                <c:pt idx="2">
                  <c:v>40.799999999999997</c:v>
                </c:pt>
              </c:numCache>
            </c:numRef>
          </c:val>
          <c:extLst>
            <c:ext xmlns:c16="http://schemas.microsoft.com/office/drawing/2014/chart" uri="{C3380CC4-5D6E-409C-BE32-E72D297353CC}">
              <c16:uniqueId val="{0000004C-D0C5-4027-A819-70723123E981}"/>
            </c:ext>
          </c:extLst>
        </c:ser>
        <c:dLbls>
          <c:dLblPos val="ctr"/>
          <c:showLegendKey val="0"/>
          <c:showVal val="1"/>
          <c:showCatName val="0"/>
          <c:showSerName val="0"/>
          <c:showPercent val="0"/>
          <c:showBubbleSize val="0"/>
        </c:dLbls>
        <c:gapWidth val="0"/>
        <c:overlap val="100"/>
        <c:axId val="376661688"/>
        <c:axId val="376662080"/>
      </c:barChart>
      <c:catAx>
        <c:axId val="376661688"/>
        <c:scaling>
          <c:orientation val="minMax"/>
        </c:scaling>
        <c:delete val="1"/>
        <c:axPos val="b"/>
        <c:majorTickMark val="none"/>
        <c:minorTickMark val="none"/>
        <c:tickLblPos val="nextTo"/>
        <c:crossAx val="376662080"/>
        <c:crosses val="autoZero"/>
        <c:auto val="1"/>
        <c:lblAlgn val="ctr"/>
        <c:lblOffset val="100"/>
        <c:noMultiLvlLbl val="0"/>
      </c:catAx>
      <c:valAx>
        <c:axId val="376662080"/>
        <c:scaling>
          <c:orientation val="minMax"/>
        </c:scaling>
        <c:delete val="1"/>
        <c:axPos val="l"/>
        <c:numFmt formatCode="0%" sourceLinked="1"/>
        <c:majorTickMark val="none"/>
        <c:minorTickMark val="none"/>
        <c:tickLblPos val="nextTo"/>
        <c:crossAx val="376661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29316930469877"/>
          <c:y val="0.20220972363257461"/>
          <c:w val="0.52760390843188731"/>
          <c:h val="0.63280735533545351"/>
        </c:manualLayout>
      </c:layout>
      <c:barChart>
        <c:barDir val="col"/>
        <c:grouping val="percentStacked"/>
        <c:varyColors val="0"/>
        <c:ser>
          <c:idx val="0"/>
          <c:order val="0"/>
          <c:tx>
            <c:strRef>
              <c:f>Sheet1!$C$1</c:f>
              <c:strCache>
                <c:ptCount val="1"/>
                <c:pt idx="0">
                  <c:v>Placeholder 1</c:v>
                </c:pt>
              </c:strCache>
            </c:strRef>
          </c:tx>
          <c:spPr>
            <a:noFill/>
            <a:ln>
              <a:noFill/>
            </a:ln>
            <a:effectLst/>
          </c:spPr>
          <c:invertIfNegative val="0"/>
          <c:dLbls>
            <c:delete val="1"/>
          </c:dLbls>
          <c:val>
            <c:numRef>
              <c:f>Sheet1!$C$2:$C$4</c:f>
              <c:numCache>
                <c:formatCode>0.0</c:formatCode>
                <c:ptCount val="3"/>
                <c:pt idx="0">
                  <c:v>40.1</c:v>
                </c:pt>
                <c:pt idx="1">
                  <c:v>19</c:v>
                </c:pt>
                <c:pt idx="2">
                  <c:v>18.200000000000003</c:v>
                </c:pt>
              </c:numCache>
            </c:numRef>
          </c:val>
          <c:extLst>
            <c:ext xmlns:c16="http://schemas.microsoft.com/office/drawing/2014/chart" uri="{C3380CC4-5D6E-409C-BE32-E72D297353CC}">
              <c16:uniqueId val="{00000000-BB79-4175-BE50-FB654D261D1A}"/>
            </c:ext>
          </c:extLst>
        </c:ser>
        <c:ser>
          <c:idx val="1"/>
          <c:order val="1"/>
          <c:tx>
            <c:strRef>
              <c:f>Sheet1!$D$1</c:f>
              <c:strCache>
                <c:ptCount val="1"/>
                <c:pt idx="0">
                  <c:v>Deaths</c:v>
                </c:pt>
              </c:strCache>
            </c:strRef>
          </c:tx>
          <c:spPr>
            <a:solidFill>
              <a:schemeClr val="accent2"/>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02-BB79-4175-BE50-FB654D261D1A}"/>
              </c:ext>
            </c:extLst>
          </c:dPt>
          <c:dPt>
            <c:idx val="1"/>
            <c:invertIfNegative val="0"/>
            <c:bubble3D val="0"/>
            <c:spPr>
              <a:solidFill>
                <a:srgbClr val="F7C327"/>
              </a:solidFill>
              <a:ln>
                <a:noFill/>
              </a:ln>
              <a:effectLst/>
            </c:spPr>
            <c:extLst>
              <c:ext xmlns:c16="http://schemas.microsoft.com/office/drawing/2014/chart" uri="{C3380CC4-5D6E-409C-BE32-E72D297353CC}">
                <c16:uniqueId val="{00000004-BB79-4175-BE50-FB654D261D1A}"/>
              </c:ext>
            </c:extLst>
          </c:dPt>
          <c:dPt>
            <c:idx val="2"/>
            <c:invertIfNegative val="0"/>
            <c:bubble3D val="0"/>
            <c:spPr>
              <a:solidFill>
                <a:srgbClr val="06A3C9"/>
              </a:solidFill>
              <a:ln>
                <a:noFill/>
              </a:ln>
              <a:effectLst/>
            </c:spPr>
            <c:extLst>
              <c:ext xmlns:c16="http://schemas.microsoft.com/office/drawing/2014/chart" uri="{C3380CC4-5D6E-409C-BE32-E72D297353CC}">
                <c16:uniqueId val="{00000006-BB79-4175-BE50-FB654D261D1A}"/>
              </c:ext>
            </c:extLst>
          </c:dPt>
          <c:dPt>
            <c:idx val="4"/>
            <c:invertIfNegative val="0"/>
            <c:bubble3D val="0"/>
            <c:spPr>
              <a:solidFill>
                <a:srgbClr val="222268"/>
              </a:solidFill>
              <a:ln>
                <a:noFill/>
              </a:ln>
              <a:effectLst/>
            </c:spPr>
            <c:extLst>
              <c:ext xmlns:c16="http://schemas.microsoft.com/office/drawing/2014/chart" uri="{C3380CC4-5D6E-409C-BE32-E72D297353CC}">
                <c16:uniqueId val="{00000008-BB79-4175-BE50-FB654D261D1A}"/>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0A-BB79-4175-BE50-FB654D261D1A}"/>
              </c:ext>
            </c:extLst>
          </c:dPt>
          <c:dPt>
            <c:idx val="6"/>
            <c:invertIfNegative val="0"/>
            <c:bubble3D val="0"/>
            <c:spPr>
              <a:solidFill>
                <a:srgbClr val="7F7F7F"/>
              </a:solidFill>
              <a:ln>
                <a:noFill/>
              </a:ln>
              <a:effectLst/>
            </c:spPr>
            <c:extLst>
              <c:ext xmlns:c16="http://schemas.microsoft.com/office/drawing/2014/chart" uri="{C3380CC4-5D6E-409C-BE32-E72D297353CC}">
                <c16:uniqueId val="{0000000C-BB79-4175-BE50-FB654D261D1A}"/>
              </c:ext>
            </c:extLst>
          </c:dPt>
          <c:dPt>
            <c:idx val="8"/>
            <c:invertIfNegative val="0"/>
            <c:bubble3D val="0"/>
            <c:spPr>
              <a:solidFill>
                <a:srgbClr val="222268"/>
              </a:solidFill>
              <a:ln>
                <a:noFill/>
              </a:ln>
              <a:effectLst/>
            </c:spPr>
            <c:extLst>
              <c:ext xmlns:c16="http://schemas.microsoft.com/office/drawing/2014/chart" uri="{C3380CC4-5D6E-409C-BE32-E72D297353CC}">
                <c16:uniqueId val="{0000000E-BB79-4175-BE50-FB654D261D1A}"/>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10-BB79-4175-BE50-FB654D261D1A}"/>
              </c:ext>
            </c:extLst>
          </c:dPt>
          <c:dPt>
            <c:idx val="10"/>
            <c:invertIfNegative val="0"/>
            <c:bubble3D val="0"/>
            <c:spPr>
              <a:solidFill>
                <a:srgbClr val="7F7F7F"/>
              </a:solidFill>
              <a:ln>
                <a:noFill/>
              </a:ln>
              <a:effectLst/>
            </c:spPr>
            <c:extLst>
              <c:ext xmlns:c16="http://schemas.microsoft.com/office/drawing/2014/chart" uri="{C3380CC4-5D6E-409C-BE32-E72D297353CC}">
                <c16:uniqueId val="{00000012-BB79-4175-BE50-FB654D261D1A}"/>
              </c:ext>
            </c:extLst>
          </c:dPt>
          <c:dPt>
            <c:idx val="12"/>
            <c:invertIfNegative val="0"/>
            <c:bubble3D val="0"/>
            <c:spPr>
              <a:solidFill>
                <a:srgbClr val="222268"/>
              </a:solidFill>
              <a:ln>
                <a:noFill/>
              </a:ln>
              <a:effectLst/>
            </c:spPr>
            <c:extLst>
              <c:ext xmlns:c16="http://schemas.microsoft.com/office/drawing/2014/chart" uri="{C3380CC4-5D6E-409C-BE32-E72D297353CC}">
                <c16:uniqueId val="{00000014-BB79-4175-BE50-FB654D261D1A}"/>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16-BB79-4175-BE50-FB654D261D1A}"/>
              </c:ext>
            </c:extLst>
          </c:dPt>
          <c:dPt>
            <c:idx val="14"/>
            <c:invertIfNegative val="0"/>
            <c:bubble3D val="0"/>
            <c:spPr>
              <a:solidFill>
                <a:srgbClr val="7F7F7F"/>
              </a:solidFill>
              <a:ln>
                <a:noFill/>
              </a:ln>
              <a:effectLst/>
            </c:spPr>
            <c:extLst>
              <c:ext xmlns:c16="http://schemas.microsoft.com/office/drawing/2014/chart" uri="{C3380CC4-5D6E-409C-BE32-E72D297353CC}">
                <c16:uniqueId val="{00000018-BB79-4175-BE50-FB654D261D1A}"/>
              </c:ext>
            </c:extLst>
          </c:dPt>
          <c:dPt>
            <c:idx val="16"/>
            <c:invertIfNegative val="0"/>
            <c:bubble3D val="0"/>
            <c:spPr>
              <a:solidFill>
                <a:srgbClr val="222268"/>
              </a:solidFill>
              <a:ln>
                <a:noFill/>
              </a:ln>
              <a:effectLst/>
            </c:spPr>
            <c:extLst>
              <c:ext xmlns:c16="http://schemas.microsoft.com/office/drawing/2014/chart" uri="{C3380CC4-5D6E-409C-BE32-E72D297353CC}">
                <c16:uniqueId val="{0000001A-BB79-4175-BE50-FB654D261D1A}"/>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1C-BB79-4175-BE50-FB654D261D1A}"/>
              </c:ext>
            </c:extLst>
          </c:dPt>
          <c:dPt>
            <c:idx val="18"/>
            <c:invertIfNegative val="0"/>
            <c:bubble3D val="0"/>
            <c:spPr>
              <a:solidFill>
                <a:srgbClr val="7F7F7F"/>
              </a:solidFill>
              <a:ln>
                <a:noFill/>
              </a:ln>
              <a:effectLst/>
            </c:spPr>
            <c:extLst>
              <c:ext xmlns:c16="http://schemas.microsoft.com/office/drawing/2014/chart" uri="{C3380CC4-5D6E-409C-BE32-E72D297353CC}">
                <c16:uniqueId val="{0000001E-BB79-4175-BE50-FB654D261D1A}"/>
              </c:ext>
            </c:extLst>
          </c:dPt>
          <c:dPt>
            <c:idx val="20"/>
            <c:invertIfNegative val="0"/>
            <c:bubble3D val="0"/>
            <c:spPr>
              <a:solidFill>
                <a:srgbClr val="222268"/>
              </a:solidFill>
              <a:ln>
                <a:noFill/>
              </a:ln>
              <a:effectLst/>
            </c:spPr>
            <c:extLst>
              <c:ext xmlns:c16="http://schemas.microsoft.com/office/drawing/2014/chart" uri="{C3380CC4-5D6E-409C-BE32-E72D297353CC}">
                <c16:uniqueId val="{00000020-BB79-4175-BE50-FB654D261D1A}"/>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22-BB79-4175-BE50-FB654D261D1A}"/>
              </c:ext>
            </c:extLst>
          </c:dPt>
          <c:dPt>
            <c:idx val="22"/>
            <c:invertIfNegative val="0"/>
            <c:bubble3D val="0"/>
            <c:spPr>
              <a:solidFill>
                <a:srgbClr val="7F7F7F"/>
              </a:solidFill>
              <a:ln>
                <a:noFill/>
              </a:ln>
              <a:effectLst/>
            </c:spPr>
            <c:extLst>
              <c:ext xmlns:c16="http://schemas.microsoft.com/office/drawing/2014/chart" uri="{C3380CC4-5D6E-409C-BE32-E72D297353CC}">
                <c16:uniqueId val="{00000024-BB79-4175-BE50-FB654D261D1A}"/>
              </c:ext>
            </c:extLst>
          </c:dPt>
          <c:dLbls>
            <c:dLbl>
              <c:idx val="0"/>
              <c:layout>
                <c:manualLayout>
                  <c:x val="-6.6955576448466331E-3"/>
                  <c:y val="9.5179307753472803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6607174103237096"/>
                      <c:h val="5.9620883669145669E-2"/>
                    </c:manualLayout>
                  </c15:layout>
                </c:ext>
                <c:ext xmlns:c16="http://schemas.microsoft.com/office/drawing/2014/chart" uri="{C3380CC4-5D6E-409C-BE32-E72D297353CC}">
                  <c16:uniqueId val="{00000002-BB79-4175-BE50-FB654D261D1A}"/>
                </c:ext>
              </c:extLst>
            </c:dLbl>
            <c:dLbl>
              <c:idx val="1"/>
              <c:layout>
                <c:manualLayout>
                  <c:x val="-9.1218931891560648E-3"/>
                  <c:y val="0.1386312182672381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3989149490300193"/>
                      <c:h val="6.7321050565869345E-2"/>
                    </c:manualLayout>
                  </c15:layout>
                </c:ext>
                <c:ext xmlns:c16="http://schemas.microsoft.com/office/drawing/2014/chart" uri="{C3380CC4-5D6E-409C-BE32-E72D297353CC}">
                  <c16:uniqueId val="{00000004-BB79-4175-BE50-FB654D261D1A}"/>
                </c:ext>
              </c:extLst>
            </c:dLbl>
            <c:dLbl>
              <c:idx val="2"/>
              <c:layout>
                <c:manualLayout>
                  <c:x val="-7.0938776409103371E-3"/>
                  <c:y val="0.13743527132989281"/>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079188292567348"/>
                      <c:h val="8.7986932801828316E-2"/>
                    </c:manualLayout>
                  </c15:layout>
                </c:ext>
                <c:ext xmlns:c16="http://schemas.microsoft.com/office/drawing/2014/chart" uri="{C3380CC4-5D6E-409C-BE32-E72D297353CC}">
                  <c16:uniqueId val="{00000006-BB79-4175-BE50-FB654D261D1A}"/>
                </c:ext>
              </c:extLst>
            </c:dLbl>
            <c:dLbl>
              <c:idx val="4"/>
              <c:layout>
                <c:manualLayout>
                  <c:x val="-7.1118020074321569E-3"/>
                  <c:y val="0.1793481799065875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79-4175-BE50-FB654D261D1A}"/>
                </c:ext>
              </c:extLst>
            </c:dLbl>
            <c:dLbl>
              <c:idx val="5"/>
              <c:layout>
                <c:manualLayout>
                  <c:x val="-4.7412013382880751E-3"/>
                  <c:y val="0.205489308037646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B79-4175-BE50-FB654D261D1A}"/>
                </c:ext>
              </c:extLst>
            </c:dLbl>
            <c:dLbl>
              <c:idx val="6"/>
              <c:layout>
                <c:manualLayout>
                  <c:x val="7.1118020074320693E-3"/>
                  <c:y val="0.19191604287657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B79-4175-BE50-FB654D261D1A}"/>
                </c:ext>
              </c:extLst>
            </c:dLbl>
            <c:dLbl>
              <c:idx val="8"/>
              <c:layout>
                <c:manualLayout>
                  <c:x val="-7.1118020074321135E-3"/>
                  <c:y val="0.11199529380496398"/>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0E-BB79-4175-BE50-FB654D261D1A}"/>
                </c:ext>
              </c:extLst>
            </c:dLbl>
            <c:dLbl>
              <c:idx val="9"/>
              <c:layout>
                <c:manualLayout>
                  <c:x val="-4.7412013382880751E-3"/>
                  <c:y val="0.1267055091073463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0540245954397158E-2"/>
                    </c:manualLayout>
                  </c15:layout>
                </c:ext>
                <c:ext xmlns:c16="http://schemas.microsoft.com/office/drawing/2014/chart" uri="{C3380CC4-5D6E-409C-BE32-E72D297353CC}">
                  <c16:uniqueId val="{00000010-BB79-4175-BE50-FB654D261D1A}"/>
                </c:ext>
              </c:extLst>
            </c:dLbl>
            <c:dLbl>
              <c:idx val="10"/>
              <c:layout>
                <c:manualLayout>
                  <c:x val="7.1118020074320259E-3"/>
                  <c:y val="0.15246407432190723"/>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2-BB79-4175-BE50-FB654D261D1A}"/>
                </c:ext>
              </c:extLst>
            </c:dLbl>
            <c:dLbl>
              <c:idx val="12"/>
              <c:layout>
                <c:manualLayout>
                  <c:x val="0"/>
                  <c:y val="9.111037879769193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4-BB79-4175-BE50-FB654D261D1A}"/>
                </c:ext>
              </c:extLst>
            </c:dLbl>
            <c:dLbl>
              <c:idx val="13"/>
              <c:layout>
                <c:manualLayout>
                  <c:x val="4.7412013382880751E-3"/>
                  <c:y val="6.3220871021932856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7.0833547994023846E-2"/>
                      <c:h val="6.4802131076793806E-2"/>
                    </c:manualLayout>
                  </c15:layout>
                </c:ext>
                <c:ext xmlns:c16="http://schemas.microsoft.com/office/drawing/2014/chart" uri="{C3380CC4-5D6E-409C-BE32-E72D297353CC}">
                  <c16:uniqueId val="{00000016-BB79-4175-BE50-FB654D261D1A}"/>
                </c:ext>
              </c:extLst>
            </c:dLbl>
            <c:dLbl>
              <c:idx val="14"/>
              <c:layout>
                <c:manualLayout>
                  <c:x val="6.875169783854173E-3"/>
                  <c:y val="5.076184090484398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AE5D2085-1987-4C7A-914F-C4602DBBBB91}"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r>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926404608895692E-2"/>
                      <c:h val="6.0540245954397158E-2"/>
                    </c:manualLayout>
                  </c15:layout>
                  <c15:dlblFieldTable/>
                  <c15:showDataLabelsRange val="0"/>
                </c:ext>
                <c:ext xmlns:c16="http://schemas.microsoft.com/office/drawing/2014/chart" uri="{C3380CC4-5D6E-409C-BE32-E72D297353CC}">
                  <c16:uniqueId val="{00000018-BB79-4175-BE50-FB654D261D1A}"/>
                </c:ext>
              </c:extLst>
            </c:dLbl>
            <c:dLbl>
              <c:idx val="16"/>
              <c:layout>
                <c:manualLayout>
                  <c:x val="-4.7412013382881627E-3"/>
                  <c:y val="0.14214729209215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B79-4175-BE50-FB654D261D1A}"/>
                </c:ext>
              </c:extLst>
            </c:dLbl>
            <c:dLbl>
              <c:idx val="17"/>
              <c:layout>
                <c:manualLayout>
                  <c:x val="0"/>
                  <c:y val="0.233378815813405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B79-4175-BE50-FB654D261D1A}"/>
                </c:ext>
              </c:extLst>
            </c:dLbl>
            <c:dLbl>
              <c:idx val="18"/>
              <c:layout>
                <c:manualLayout>
                  <c:x val="3.3191779181495741E-3"/>
                  <c:y val="0.168528749024478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B79-4175-BE50-FB654D261D1A}"/>
                </c:ext>
              </c:extLst>
            </c:dLbl>
            <c:dLbl>
              <c:idx val="20"/>
              <c:layout>
                <c:manualLayout>
                  <c:x val="-4.7412013382880751E-3"/>
                  <c:y val="0.132595635695402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B79-4175-BE50-FB654D261D1A}"/>
                </c:ext>
              </c:extLst>
            </c:dLbl>
            <c:dLbl>
              <c:idx val="21"/>
              <c:layout>
                <c:manualLayout>
                  <c:x val="0"/>
                  <c:y val="0.213521451376589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B79-4175-BE50-FB654D261D1A}"/>
                </c:ext>
              </c:extLst>
            </c:dLbl>
            <c:dLbl>
              <c:idx val="22"/>
              <c:layout>
                <c:manualLayout>
                  <c:x val="4.7412013382879016E-3"/>
                  <c:y val="0.18863707598437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B79-4175-BE50-FB654D261D1A}"/>
                </c:ext>
              </c:extLst>
            </c:dLbl>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Sheet1!$D$2:$D$4</c:f>
              <c:numCache>
                <c:formatCode>0.0</c:formatCode>
                <c:ptCount val="3"/>
                <c:pt idx="0">
                  <c:v>44.9</c:v>
                </c:pt>
                <c:pt idx="1">
                  <c:v>66</c:v>
                </c:pt>
                <c:pt idx="2">
                  <c:v>66.8</c:v>
                </c:pt>
              </c:numCache>
            </c:numRef>
          </c:val>
          <c:extLst>
            <c:ext xmlns:c16="http://schemas.microsoft.com/office/drawing/2014/chart" uri="{C3380CC4-5D6E-409C-BE32-E72D297353CC}">
              <c16:uniqueId val="{00000025-BB79-4175-BE50-FB654D261D1A}"/>
            </c:ext>
          </c:extLst>
        </c:ser>
        <c:ser>
          <c:idx val="2"/>
          <c:order val="2"/>
          <c:tx>
            <c:strRef>
              <c:f>Sheet1!$E$1</c:f>
              <c:strCache>
                <c:ptCount val="1"/>
                <c:pt idx="0">
                  <c:v>Placeholder 3</c:v>
                </c:pt>
              </c:strCache>
            </c:strRef>
          </c:tx>
          <c:spPr>
            <a:noFill/>
            <a:ln>
              <a:noFill/>
            </a:ln>
            <a:effectLst/>
          </c:spPr>
          <c:invertIfNegative val="0"/>
          <c:dLbls>
            <c:delete val="1"/>
          </c:dLbls>
          <c:val>
            <c:numRef>
              <c:f>Sheet1!$E$2:$E$4</c:f>
              <c:numCache>
                <c:formatCode>0.0</c:formatCode>
                <c:ptCount val="3"/>
                <c:pt idx="0">
                  <c:v>16</c:v>
                </c:pt>
                <c:pt idx="1">
                  <c:v>16</c:v>
                </c:pt>
                <c:pt idx="2">
                  <c:v>16</c:v>
                </c:pt>
              </c:numCache>
            </c:numRef>
          </c:val>
          <c:extLst>
            <c:ext xmlns:c16="http://schemas.microsoft.com/office/drawing/2014/chart" uri="{C3380CC4-5D6E-409C-BE32-E72D297353CC}">
              <c16:uniqueId val="{00000026-BB79-4175-BE50-FB654D261D1A}"/>
            </c:ext>
          </c:extLst>
        </c:ser>
        <c:ser>
          <c:idx val="3"/>
          <c:order val="3"/>
          <c:tx>
            <c:strRef>
              <c:f>Sheet1!$F$1</c:f>
              <c:strCache>
                <c:ptCount val="1"/>
                <c:pt idx="0">
                  <c:v>Births</c:v>
                </c:pt>
              </c:strCache>
            </c:strRef>
          </c:tx>
          <c:spPr>
            <a:solidFill>
              <a:schemeClr val="accent4"/>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28-BB79-4175-BE50-FB654D261D1A}"/>
              </c:ext>
            </c:extLst>
          </c:dPt>
          <c:dPt>
            <c:idx val="1"/>
            <c:invertIfNegative val="0"/>
            <c:bubble3D val="0"/>
            <c:spPr>
              <a:solidFill>
                <a:srgbClr val="F7C327"/>
              </a:solidFill>
              <a:ln>
                <a:noFill/>
              </a:ln>
              <a:effectLst/>
            </c:spPr>
            <c:extLst>
              <c:ext xmlns:c16="http://schemas.microsoft.com/office/drawing/2014/chart" uri="{C3380CC4-5D6E-409C-BE32-E72D297353CC}">
                <c16:uniqueId val="{0000002A-BB79-4175-BE50-FB654D261D1A}"/>
              </c:ext>
            </c:extLst>
          </c:dPt>
          <c:dPt>
            <c:idx val="2"/>
            <c:invertIfNegative val="0"/>
            <c:bubble3D val="0"/>
            <c:spPr>
              <a:solidFill>
                <a:srgbClr val="06A3C9"/>
              </a:solidFill>
              <a:ln>
                <a:noFill/>
              </a:ln>
              <a:effectLst/>
            </c:spPr>
            <c:extLst>
              <c:ext xmlns:c16="http://schemas.microsoft.com/office/drawing/2014/chart" uri="{C3380CC4-5D6E-409C-BE32-E72D297353CC}">
                <c16:uniqueId val="{0000002C-BB79-4175-BE50-FB654D261D1A}"/>
              </c:ext>
            </c:extLst>
          </c:dPt>
          <c:dPt>
            <c:idx val="4"/>
            <c:invertIfNegative val="0"/>
            <c:bubble3D val="0"/>
            <c:spPr>
              <a:solidFill>
                <a:srgbClr val="222268"/>
              </a:solidFill>
              <a:ln>
                <a:noFill/>
              </a:ln>
              <a:effectLst/>
            </c:spPr>
            <c:extLst>
              <c:ext xmlns:c16="http://schemas.microsoft.com/office/drawing/2014/chart" uri="{C3380CC4-5D6E-409C-BE32-E72D297353CC}">
                <c16:uniqueId val="{0000002E-BB79-4175-BE50-FB654D261D1A}"/>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30-BB79-4175-BE50-FB654D261D1A}"/>
              </c:ext>
            </c:extLst>
          </c:dPt>
          <c:dPt>
            <c:idx val="6"/>
            <c:invertIfNegative val="0"/>
            <c:bubble3D val="0"/>
            <c:spPr>
              <a:solidFill>
                <a:srgbClr val="7F7F7F"/>
              </a:solidFill>
              <a:ln>
                <a:noFill/>
              </a:ln>
              <a:effectLst/>
            </c:spPr>
            <c:extLst>
              <c:ext xmlns:c16="http://schemas.microsoft.com/office/drawing/2014/chart" uri="{C3380CC4-5D6E-409C-BE32-E72D297353CC}">
                <c16:uniqueId val="{00000032-BB79-4175-BE50-FB654D261D1A}"/>
              </c:ext>
            </c:extLst>
          </c:dPt>
          <c:dPt>
            <c:idx val="8"/>
            <c:invertIfNegative val="0"/>
            <c:bubble3D val="0"/>
            <c:spPr>
              <a:solidFill>
                <a:srgbClr val="222268"/>
              </a:solidFill>
              <a:ln>
                <a:noFill/>
              </a:ln>
              <a:effectLst/>
            </c:spPr>
            <c:extLst>
              <c:ext xmlns:c16="http://schemas.microsoft.com/office/drawing/2014/chart" uri="{C3380CC4-5D6E-409C-BE32-E72D297353CC}">
                <c16:uniqueId val="{00000034-BB79-4175-BE50-FB654D261D1A}"/>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36-BB79-4175-BE50-FB654D261D1A}"/>
              </c:ext>
            </c:extLst>
          </c:dPt>
          <c:dPt>
            <c:idx val="10"/>
            <c:invertIfNegative val="0"/>
            <c:bubble3D val="0"/>
            <c:spPr>
              <a:solidFill>
                <a:srgbClr val="7F7F7F"/>
              </a:solidFill>
              <a:ln>
                <a:noFill/>
              </a:ln>
              <a:effectLst/>
            </c:spPr>
            <c:extLst>
              <c:ext xmlns:c16="http://schemas.microsoft.com/office/drawing/2014/chart" uri="{C3380CC4-5D6E-409C-BE32-E72D297353CC}">
                <c16:uniqueId val="{00000038-BB79-4175-BE50-FB654D261D1A}"/>
              </c:ext>
            </c:extLst>
          </c:dPt>
          <c:dPt>
            <c:idx val="12"/>
            <c:invertIfNegative val="0"/>
            <c:bubble3D val="0"/>
            <c:spPr>
              <a:solidFill>
                <a:srgbClr val="222268"/>
              </a:solidFill>
              <a:ln>
                <a:noFill/>
              </a:ln>
              <a:effectLst/>
            </c:spPr>
            <c:extLst>
              <c:ext xmlns:c16="http://schemas.microsoft.com/office/drawing/2014/chart" uri="{C3380CC4-5D6E-409C-BE32-E72D297353CC}">
                <c16:uniqueId val="{0000003A-BB79-4175-BE50-FB654D261D1A}"/>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3C-BB79-4175-BE50-FB654D261D1A}"/>
              </c:ext>
            </c:extLst>
          </c:dPt>
          <c:dPt>
            <c:idx val="14"/>
            <c:invertIfNegative val="0"/>
            <c:bubble3D val="0"/>
            <c:spPr>
              <a:solidFill>
                <a:srgbClr val="7F7F7F"/>
              </a:solidFill>
              <a:ln>
                <a:noFill/>
              </a:ln>
              <a:effectLst/>
            </c:spPr>
            <c:extLst>
              <c:ext xmlns:c16="http://schemas.microsoft.com/office/drawing/2014/chart" uri="{C3380CC4-5D6E-409C-BE32-E72D297353CC}">
                <c16:uniqueId val="{0000003E-BB79-4175-BE50-FB654D261D1A}"/>
              </c:ext>
            </c:extLst>
          </c:dPt>
          <c:dPt>
            <c:idx val="16"/>
            <c:invertIfNegative val="0"/>
            <c:bubble3D val="0"/>
            <c:spPr>
              <a:solidFill>
                <a:srgbClr val="222268"/>
              </a:solidFill>
              <a:ln>
                <a:noFill/>
              </a:ln>
              <a:effectLst/>
            </c:spPr>
            <c:extLst>
              <c:ext xmlns:c16="http://schemas.microsoft.com/office/drawing/2014/chart" uri="{C3380CC4-5D6E-409C-BE32-E72D297353CC}">
                <c16:uniqueId val="{00000040-BB79-4175-BE50-FB654D261D1A}"/>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42-BB79-4175-BE50-FB654D261D1A}"/>
              </c:ext>
            </c:extLst>
          </c:dPt>
          <c:dPt>
            <c:idx val="18"/>
            <c:invertIfNegative val="0"/>
            <c:bubble3D val="0"/>
            <c:spPr>
              <a:solidFill>
                <a:srgbClr val="7F7F7F"/>
              </a:solidFill>
              <a:ln>
                <a:noFill/>
              </a:ln>
              <a:effectLst/>
            </c:spPr>
            <c:extLst>
              <c:ext xmlns:c16="http://schemas.microsoft.com/office/drawing/2014/chart" uri="{C3380CC4-5D6E-409C-BE32-E72D297353CC}">
                <c16:uniqueId val="{00000044-BB79-4175-BE50-FB654D261D1A}"/>
              </c:ext>
            </c:extLst>
          </c:dPt>
          <c:dPt>
            <c:idx val="20"/>
            <c:invertIfNegative val="0"/>
            <c:bubble3D val="0"/>
            <c:spPr>
              <a:solidFill>
                <a:srgbClr val="222268"/>
              </a:solidFill>
              <a:ln>
                <a:noFill/>
              </a:ln>
              <a:effectLst/>
            </c:spPr>
            <c:extLst>
              <c:ext xmlns:c16="http://schemas.microsoft.com/office/drawing/2014/chart" uri="{C3380CC4-5D6E-409C-BE32-E72D297353CC}">
                <c16:uniqueId val="{00000046-BB79-4175-BE50-FB654D261D1A}"/>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48-BB79-4175-BE50-FB654D261D1A}"/>
              </c:ext>
            </c:extLst>
          </c:dPt>
          <c:dPt>
            <c:idx val="22"/>
            <c:invertIfNegative val="0"/>
            <c:bubble3D val="0"/>
            <c:spPr>
              <a:solidFill>
                <a:srgbClr val="7F7F7F"/>
              </a:solidFill>
              <a:ln>
                <a:noFill/>
              </a:ln>
              <a:effectLst/>
            </c:spPr>
            <c:extLst>
              <c:ext xmlns:c16="http://schemas.microsoft.com/office/drawing/2014/chart" uri="{C3380CC4-5D6E-409C-BE32-E72D297353CC}">
                <c16:uniqueId val="{0000004A-BB79-4175-BE50-FB654D261D1A}"/>
              </c:ext>
            </c:extLst>
          </c:dPt>
          <c:dLbls>
            <c:dLbl>
              <c:idx val="0"/>
              <c:layout>
                <c:manualLayout>
                  <c:x val="-4.9694164927291786E-4"/>
                  <c:y val="-9.0693198533052632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684FF581-C4BE-4928-A629-5C9441590E1B}"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endParaRPr lang="en-GB"/>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6509910924514609"/>
                      <c:h val="7.3791593387338053E-2"/>
                    </c:manualLayout>
                  </c15:layout>
                  <c15:dlblFieldTable/>
                  <c15:showDataLabelsRange val="0"/>
                </c:ext>
                <c:ext xmlns:c16="http://schemas.microsoft.com/office/drawing/2014/chart" uri="{C3380CC4-5D6E-409C-BE32-E72D297353CC}">
                  <c16:uniqueId val="{00000028-BB79-4175-BE50-FB654D261D1A}"/>
                </c:ext>
              </c:extLst>
            </c:dLbl>
            <c:dLbl>
              <c:idx val="1"/>
              <c:layout>
                <c:manualLayout>
                  <c:x val="-7.9365079365079361E-3"/>
                  <c:y val="-0.1462283991691964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B79-4175-BE50-FB654D261D1A}"/>
                </c:ext>
              </c:extLst>
            </c:dLbl>
            <c:dLbl>
              <c:idx val="2"/>
              <c:layout>
                <c:manualLayout>
                  <c:x val="6.7047869016372812E-3"/>
                  <c:y val="-0.13998289974255465"/>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1502762938613869E-2"/>
                      <c:h val="7.7720079499397923E-2"/>
                    </c:manualLayout>
                  </c15:layout>
                </c:ext>
                <c:ext xmlns:c16="http://schemas.microsoft.com/office/drawing/2014/chart" uri="{C3380CC4-5D6E-409C-BE32-E72D297353CC}">
                  <c16:uniqueId val="{0000002C-BB79-4175-BE50-FB654D261D1A}"/>
                </c:ext>
              </c:extLst>
            </c:dLbl>
            <c:dLbl>
              <c:idx val="4"/>
              <c:layout>
                <c:manualLayout>
                  <c:x val="-2.7367268746579091E-3"/>
                  <c:y val="-5.09259259259260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B79-4175-BE50-FB654D261D1A}"/>
                </c:ext>
              </c:extLst>
            </c:dLbl>
            <c:dLbl>
              <c:idx val="5"/>
              <c:layout>
                <c:manualLayout>
                  <c:x val="-4.3460510208118137E-17"/>
                  <c:y val="-5.9817403391118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B79-4175-BE50-FB654D261D1A}"/>
                </c:ext>
              </c:extLst>
            </c:dLbl>
            <c:dLbl>
              <c:idx val="6"/>
              <c:layout>
                <c:manualLayout>
                  <c:x val="9.3330734961515622E-8"/>
                  <c:y val="-4.5928691614690681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6278360832000517E-2"/>
                    </c:manualLayout>
                  </c15:layout>
                </c:ext>
                <c:ext xmlns:c16="http://schemas.microsoft.com/office/drawing/2014/chart" uri="{C3380CC4-5D6E-409C-BE32-E72D297353CC}">
                  <c16:uniqueId val="{00000032-BB79-4175-BE50-FB654D261D1A}"/>
                </c:ext>
              </c:extLst>
            </c:dLbl>
            <c:dLbl>
              <c:idx val="8"/>
              <c:layout>
                <c:manualLayout>
                  <c:x val="-9.4824026765761502E-3"/>
                  <c:y val="-9.7222324761015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BB79-4175-BE50-FB654D261D1A}"/>
                </c:ext>
              </c:extLst>
            </c:dLbl>
            <c:dLbl>
              <c:idx val="9"/>
              <c:layout>
                <c:manualLayout>
                  <c:x val="-2.2836164241187493E-3"/>
                  <c:y val="-0.1288941716875253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8462947324879814E-2"/>
                      <c:h val="6.4802131076793806E-2"/>
                    </c:manualLayout>
                  </c15:layout>
                </c:ext>
                <c:ext xmlns:c16="http://schemas.microsoft.com/office/drawing/2014/chart" uri="{C3380CC4-5D6E-409C-BE32-E72D297353CC}">
                  <c16:uniqueId val="{00000036-BB79-4175-BE50-FB654D261D1A}"/>
                </c:ext>
              </c:extLst>
            </c:dLbl>
            <c:dLbl>
              <c:idx val="10"/>
              <c:layout>
                <c:manualLayout>
                  <c:x val="7.1118020074320259E-3"/>
                  <c:y val="-0.137785739262566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BB79-4175-BE50-FB654D261D1A}"/>
                </c:ext>
              </c:extLst>
            </c:dLbl>
            <c:dLbl>
              <c:idx val="12"/>
              <c:layout>
                <c:manualLayout>
                  <c:x val="0"/>
                  <c:y val="-6.98120273753969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BB79-4175-BE50-FB654D261D1A}"/>
                </c:ext>
              </c:extLst>
            </c:dLbl>
            <c:dLbl>
              <c:idx val="13"/>
              <c:layout>
                <c:manualLayout>
                  <c:x val="4.7412013382880751E-3"/>
                  <c:y val="-5.16614304765727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3C-BB79-4175-BE50-FB654D261D1A}"/>
                </c:ext>
              </c:extLst>
            </c:dLbl>
            <c:dLbl>
              <c:idx val="14"/>
              <c:layout>
                <c:manualLayout>
                  <c:x val="2.0046508571868026E-3"/>
                  <c:y val="-3.7112629878432245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2016475709603875E-2"/>
                    </c:manualLayout>
                  </c15:layout>
                </c:ext>
                <c:ext xmlns:c16="http://schemas.microsoft.com/office/drawing/2014/chart" uri="{C3380CC4-5D6E-409C-BE32-E72D297353CC}">
                  <c16:uniqueId val="{0000003E-BB79-4175-BE50-FB654D261D1A}"/>
                </c:ext>
              </c:extLst>
            </c:dLbl>
            <c:dLbl>
              <c:idx val="16"/>
              <c:layout>
                <c:manualLayout>
                  <c:x val="-5.8394240970998032E-3"/>
                  <c:y val="-0.1185317503729988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4802131076793806E-2"/>
                    </c:manualLayout>
                  </c15:layout>
                </c:ext>
                <c:ext xmlns:c16="http://schemas.microsoft.com/office/drawing/2014/chart" uri="{C3380CC4-5D6E-409C-BE32-E72D297353CC}">
                  <c16:uniqueId val="{00000040-BB79-4175-BE50-FB654D261D1A}"/>
                </c:ext>
              </c:extLst>
            </c:dLbl>
            <c:dLbl>
              <c:idx val="17"/>
              <c:layout>
                <c:manualLayout>
                  <c:x val="-2.3706006691441247E-3"/>
                  <c:y val="-0.2161215368827565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42-BB79-4175-BE50-FB654D261D1A}"/>
                </c:ext>
              </c:extLst>
            </c:dLbl>
            <c:dLbl>
              <c:idx val="18"/>
              <c:layout>
                <c:manualLayout>
                  <c:x val="5.1072444809802222E-3"/>
                  <c:y val="-0.15917067071333219"/>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0540245954397158E-2"/>
                    </c:manualLayout>
                  </c15:layout>
                </c:ext>
                <c:ext xmlns:c16="http://schemas.microsoft.com/office/drawing/2014/chart" uri="{C3380CC4-5D6E-409C-BE32-E72D297353CC}">
                  <c16:uniqueId val="{00000044-BB79-4175-BE50-FB654D261D1A}"/>
                </c:ext>
              </c:extLst>
            </c:dLbl>
            <c:dLbl>
              <c:idx val="20"/>
              <c:layout>
                <c:manualLayout>
                  <c:x val="-5.839517427834809E-3"/>
                  <c:y val="-0.111478833867690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BB79-4175-BE50-FB654D261D1A}"/>
                </c:ext>
              </c:extLst>
            </c:dLbl>
            <c:dLbl>
              <c:idx val="21"/>
              <c:layout>
                <c:manualLayout>
                  <c:x val="-3.921944146408304E-3"/>
                  <c:y val="-0.2029680841853188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7945350001455943E-2"/>
                      <c:h val="5.6278360832000517E-2"/>
                    </c:manualLayout>
                  </c15:layout>
                </c:ext>
                <c:ext xmlns:c16="http://schemas.microsoft.com/office/drawing/2014/chart" uri="{C3380CC4-5D6E-409C-BE32-E72D297353CC}">
                  <c16:uniqueId val="{00000048-BB79-4175-BE50-FB654D261D1A}"/>
                </c:ext>
              </c:extLst>
            </c:dLbl>
            <c:dLbl>
              <c:idx val="22"/>
              <c:layout>
                <c:manualLayout>
                  <c:x val="5.1072444809803158E-3"/>
                  <c:y val="-0.194076852191783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4802131076793806E-2"/>
                    </c:manualLayout>
                  </c15:layout>
                </c:ext>
                <c:ext xmlns:c16="http://schemas.microsoft.com/office/drawing/2014/chart" uri="{C3380CC4-5D6E-409C-BE32-E72D297353CC}">
                  <c16:uniqueId val="{0000004A-BB79-4175-BE50-FB654D261D1A}"/>
                </c:ext>
              </c:extLst>
            </c:dLbl>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Sheet1!$F$2:$F$4</c:f>
              <c:numCache>
                <c:formatCode>0.0</c:formatCode>
                <c:ptCount val="3"/>
                <c:pt idx="0">
                  <c:v>31</c:v>
                </c:pt>
                <c:pt idx="1">
                  <c:v>63.9</c:v>
                </c:pt>
                <c:pt idx="2">
                  <c:v>64.8</c:v>
                </c:pt>
              </c:numCache>
            </c:numRef>
          </c:val>
          <c:extLst>
            <c:ext xmlns:c16="http://schemas.microsoft.com/office/drawing/2014/chart" uri="{C3380CC4-5D6E-409C-BE32-E72D297353CC}">
              <c16:uniqueId val="{0000004B-BB79-4175-BE50-FB654D261D1A}"/>
            </c:ext>
          </c:extLst>
        </c:ser>
        <c:ser>
          <c:idx val="4"/>
          <c:order val="4"/>
          <c:tx>
            <c:strRef>
              <c:f>Sheet1!$G$1</c:f>
              <c:strCache>
                <c:ptCount val="1"/>
                <c:pt idx="0">
                  <c:v>Placeholder 2</c:v>
                </c:pt>
              </c:strCache>
            </c:strRef>
          </c:tx>
          <c:spPr>
            <a:noFill/>
            <a:ln>
              <a:noFill/>
            </a:ln>
            <a:effectLst/>
          </c:spPr>
          <c:invertIfNegative val="0"/>
          <c:dLbls>
            <c:delete val="1"/>
          </c:dLbls>
          <c:val>
            <c:numRef>
              <c:f>Sheet1!$G$2:$G$4</c:f>
              <c:numCache>
                <c:formatCode>0.0</c:formatCode>
                <c:ptCount val="3"/>
                <c:pt idx="0">
                  <c:v>54</c:v>
                </c:pt>
                <c:pt idx="1">
                  <c:v>21.1</c:v>
                </c:pt>
                <c:pt idx="2">
                  <c:v>20.200000000000003</c:v>
                </c:pt>
              </c:numCache>
            </c:numRef>
          </c:val>
          <c:extLst>
            <c:ext xmlns:c16="http://schemas.microsoft.com/office/drawing/2014/chart" uri="{C3380CC4-5D6E-409C-BE32-E72D297353CC}">
              <c16:uniqueId val="{0000004C-BB79-4175-BE50-FB654D261D1A}"/>
            </c:ext>
          </c:extLst>
        </c:ser>
        <c:dLbls>
          <c:dLblPos val="ctr"/>
          <c:showLegendKey val="0"/>
          <c:showVal val="1"/>
          <c:showCatName val="0"/>
          <c:showSerName val="0"/>
          <c:showPercent val="0"/>
          <c:showBubbleSize val="0"/>
        </c:dLbls>
        <c:gapWidth val="0"/>
        <c:overlap val="100"/>
        <c:axId val="230391728"/>
        <c:axId val="376663256"/>
      </c:barChart>
      <c:catAx>
        <c:axId val="230391728"/>
        <c:scaling>
          <c:orientation val="minMax"/>
        </c:scaling>
        <c:delete val="1"/>
        <c:axPos val="b"/>
        <c:majorTickMark val="none"/>
        <c:minorTickMark val="none"/>
        <c:tickLblPos val="nextTo"/>
        <c:crossAx val="376663256"/>
        <c:crosses val="autoZero"/>
        <c:auto val="1"/>
        <c:lblAlgn val="ctr"/>
        <c:lblOffset val="100"/>
        <c:noMultiLvlLbl val="0"/>
      </c:catAx>
      <c:valAx>
        <c:axId val="376663256"/>
        <c:scaling>
          <c:orientation val="minMax"/>
        </c:scaling>
        <c:delete val="1"/>
        <c:axPos val="l"/>
        <c:numFmt formatCode="0%" sourceLinked="1"/>
        <c:majorTickMark val="none"/>
        <c:minorTickMark val="none"/>
        <c:tickLblPos val="nextTo"/>
        <c:crossAx val="230391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29316930469877"/>
          <c:y val="1.3872644281131507E-2"/>
          <c:w val="0.65617020112734736"/>
          <c:h val="0.98612735571886845"/>
        </c:manualLayout>
      </c:layout>
      <c:barChart>
        <c:barDir val="col"/>
        <c:grouping val="percentStacked"/>
        <c:varyColors val="0"/>
        <c:ser>
          <c:idx val="0"/>
          <c:order val="0"/>
          <c:tx>
            <c:strRef>
              <c:f>Sheet1!$C$1</c:f>
              <c:strCache>
                <c:ptCount val="1"/>
                <c:pt idx="0">
                  <c:v>Placeholder 1</c:v>
                </c:pt>
              </c:strCache>
            </c:strRef>
          </c:tx>
          <c:spPr>
            <a:noFill/>
            <a:ln>
              <a:noFill/>
            </a:ln>
            <a:effectLst/>
          </c:spPr>
          <c:invertIfNegative val="0"/>
          <c:dLbls>
            <c:delete val="1"/>
          </c:dLbls>
          <c:val>
            <c:numRef>
              <c:f>Sheet1!$C$2:$C$4</c:f>
              <c:numCache>
                <c:formatCode>0.0</c:formatCode>
                <c:ptCount val="3"/>
                <c:pt idx="0">
                  <c:v>40.9</c:v>
                </c:pt>
                <c:pt idx="1">
                  <c:v>37.200000000000003</c:v>
                </c:pt>
                <c:pt idx="2">
                  <c:v>42.4</c:v>
                </c:pt>
              </c:numCache>
            </c:numRef>
          </c:val>
          <c:extLst>
            <c:ext xmlns:c16="http://schemas.microsoft.com/office/drawing/2014/chart" uri="{C3380CC4-5D6E-409C-BE32-E72D297353CC}">
              <c16:uniqueId val="{00000000-BB79-4175-BE50-FB654D261D1A}"/>
            </c:ext>
          </c:extLst>
        </c:ser>
        <c:ser>
          <c:idx val="1"/>
          <c:order val="1"/>
          <c:tx>
            <c:strRef>
              <c:f>Sheet1!$D$1</c:f>
              <c:strCache>
                <c:ptCount val="1"/>
                <c:pt idx="0">
                  <c:v>Deaths</c:v>
                </c:pt>
              </c:strCache>
            </c:strRef>
          </c:tx>
          <c:spPr>
            <a:solidFill>
              <a:schemeClr val="accent2"/>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02-BB79-4175-BE50-FB654D261D1A}"/>
              </c:ext>
            </c:extLst>
          </c:dPt>
          <c:dPt>
            <c:idx val="1"/>
            <c:invertIfNegative val="0"/>
            <c:bubble3D val="0"/>
            <c:spPr>
              <a:solidFill>
                <a:srgbClr val="F7C327"/>
              </a:solidFill>
              <a:ln>
                <a:noFill/>
              </a:ln>
              <a:effectLst/>
            </c:spPr>
            <c:extLst>
              <c:ext xmlns:c16="http://schemas.microsoft.com/office/drawing/2014/chart" uri="{C3380CC4-5D6E-409C-BE32-E72D297353CC}">
                <c16:uniqueId val="{00000004-BB79-4175-BE50-FB654D261D1A}"/>
              </c:ext>
            </c:extLst>
          </c:dPt>
          <c:dPt>
            <c:idx val="2"/>
            <c:invertIfNegative val="0"/>
            <c:bubble3D val="0"/>
            <c:spPr>
              <a:solidFill>
                <a:srgbClr val="06A3C9"/>
              </a:solidFill>
              <a:ln>
                <a:noFill/>
              </a:ln>
              <a:effectLst/>
            </c:spPr>
            <c:extLst>
              <c:ext xmlns:c16="http://schemas.microsoft.com/office/drawing/2014/chart" uri="{C3380CC4-5D6E-409C-BE32-E72D297353CC}">
                <c16:uniqueId val="{00000006-BB79-4175-BE50-FB654D261D1A}"/>
              </c:ext>
            </c:extLst>
          </c:dPt>
          <c:dPt>
            <c:idx val="4"/>
            <c:invertIfNegative val="0"/>
            <c:bubble3D val="0"/>
            <c:spPr>
              <a:solidFill>
                <a:srgbClr val="222268"/>
              </a:solidFill>
              <a:ln>
                <a:noFill/>
              </a:ln>
              <a:effectLst/>
            </c:spPr>
            <c:extLst>
              <c:ext xmlns:c16="http://schemas.microsoft.com/office/drawing/2014/chart" uri="{C3380CC4-5D6E-409C-BE32-E72D297353CC}">
                <c16:uniqueId val="{00000008-BB79-4175-BE50-FB654D261D1A}"/>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0A-BB79-4175-BE50-FB654D261D1A}"/>
              </c:ext>
            </c:extLst>
          </c:dPt>
          <c:dPt>
            <c:idx val="6"/>
            <c:invertIfNegative val="0"/>
            <c:bubble3D val="0"/>
            <c:spPr>
              <a:solidFill>
                <a:srgbClr val="7F7F7F"/>
              </a:solidFill>
              <a:ln>
                <a:noFill/>
              </a:ln>
              <a:effectLst/>
            </c:spPr>
            <c:extLst>
              <c:ext xmlns:c16="http://schemas.microsoft.com/office/drawing/2014/chart" uri="{C3380CC4-5D6E-409C-BE32-E72D297353CC}">
                <c16:uniqueId val="{0000000C-BB79-4175-BE50-FB654D261D1A}"/>
              </c:ext>
            </c:extLst>
          </c:dPt>
          <c:dPt>
            <c:idx val="8"/>
            <c:invertIfNegative val="0"/>
            <c:bubble3D val="0"/>
            <c:spPr>
              <a:solidFill>
                <a:srgbClr val="222268"/>
              </a:solidFill>
              <a:ln>
                <a:noFill/>
              </a:ln>
              <a:effectLst/>
            </c:spPr>
            <c:extLst>
              <c:ext xmlns:c16="http://schemas.microsoft.com/office/drawing/2014/chart" uri="{C3380CC4-5D6E-409C-BE32-E72D297353CC}">
                <c16:uniqueId val="{0000000E-BB79-4175-BE50-FB654D261D1A}"/>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10-BB79-4175-BE50-FB654D261D1A}"/>
              </c:ext>
            </c:extLst>
          </c:dPt>
          <c:dPt>
            <c:idx val="10"/>
            <c:invertIfNegative val="0"/>
            <c:bubble3D val="0"/>
            <c:spPr>
              <a:solidFill>
                <a:srgbClr val="7F7F7F"/>
              </a:solidFill>
              <a:ln>
                <a:noFill/>
              </a:ln>
              <a:effectLst/>
            </c:spPr>
            <c:extLst>
              <c:ext xmlns:c16="http://schemas.microsoft.com/office/drawing/2014/chart" uri="{C3380CC4-5D6E-409C-BE32-E72D297353CC}">
                <c16:uniqueId val="{00000012-BB79-4175-BE50-FB654D261D1A}"/>
              </c:ext>
            </c:extLst>
          </c:dPt>
          <c:dPt>
            <c:idx val="12"/>
            <c:invertIfNegative val="0"/>
            <c:bubble3D val="0"/>
            <c:spPr>
              <a:solidFill>
                <a:srgbClr val="222268"/>
              </a:solidFill>
              <a:ln>
                <a:noFill/>
              </a:ln>
              <a:effectLst/>
            </c:spPr>
            <c:extLst>
              <c:ext xmlns:c16="http://schemas.microsoft.com/office/drawing/2014/chart" uri="{C3380CC4-5D6E-409C-BE32-E72D297353CC}">
                <c16:uniqueId val="{00000014-BB79-4175-BE50-FB654D261D1A}"/>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16-BB79-4175-BE50-FB654D261D1A}"/>
              </c:ext>
            </c:extLst>
          </c:dPt>
          <c:dPt>
            <c:idx val="14"/>
            <c:invertIfNegative val="0"/>
            <c:bubble3D val="0"/>
            <c:spPr>
              <a:solidFill>
                <a:srgbClr val="7F7F7F"/>
              </a:solidFill>
              <a:ln>
                <a:noFill/>
              </a:ln>
              <a:effectLst/>
            </c:spPr>
            <c:extLst>
              <c:ext xmlns:c16="http://schemas.microsoft.com/office/drawing/2014/chart" uri="{C3380CC4-5D6E-409C-BE32-E72D297353CC}">
                <c16:uniqueId val="{00000018-BB79-4175-BE50-FB654D261D1A}"/>
              </c:ext>
            </c:extLst>
          </c:dPt>
          <c:dPt>
            <c:idx val="16"/>
            <c:invertIfNegative val="0"/>
            <c:bubble3D val="0"/>
            <c:spPr>
              <a:solidFill>
                <a:srgbClr val="222268"/>
              </a:solidFill>
              <a:ln>
                <a:noFill/>
              </a:ln>
              <a:effectLst/>
            </c:spPr>
            <c:extLst>
              <c:ext xmlns:c16="http://schemas.microsoft.com/office/drawing/2014/chart" uri="{C3380CC4-5D6E-409C-BE32-E72D297353CC}">
                <c16:uniqueId val="{0000001A-BB79-4175-BE50-FB654D261D1A}"/>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1C-BB79-4175-BE50-FB654D261D1A}"/>
              </c:ext>
            </c:extLst>
          </c:dPt>
          <c:dPt>
            <c:idx val="18"/>
            <c:invertIfNegative val="0"/>
            <c:bubble3D val="0"/>
            <c:spPr>
              <a:solidFill>
                <a:srgbClr val="7F7F7F"/>
              </a:solidFill>
              <a:ln>
                <a:noFill/>
              </a:ln>
              <a:effectLst/>
            </c:spPr>
            <c:extLst>
              <c:ext xmlns:c16="http://schemas.microsoft.com/office/drawing/2014/chart" uri="{C3380CC4-5D6E-409C-BE32-E72D297353CC}">
                <c16:uniqueId val="{0000001E-BB79-4175-BE50-FB654D261D1A}"/>
              </c:ext>
            </c:extLst>
          </c:dPt>
          <c:dPt>
            <c:idx val="20"/>
            <c:invertIfNegative val="0"/>
            <c:bubble3D val="0"/>
            <c:spPr>
              <a:solidFill>
                <a:srgbClr val="222268"/>
              </a:solidFill>
              <a:ln>
                <a:noFill/>
              </a:ln>
              <a:effectLst/>
            </c:spPr>
            <c:extLst>
              <c:ext xmlns:c16="http://schemas.microsoft.com/office/drawing/2014/chart" uri="{C3380CC4-5D6E-409C-BE32-E72D297353CC}">
                <c16:uniqueId val="{00000020-BB79-4175-BE50-FB654D261D1A}"/>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22-BB79-4175-BE50-FB654D261D1A}"/>
              </c:ext>
            </c:extLst>
          </c:dPt>
          <c:dPt>
            <c:idx val="22"/>
            <c:invertIfNegative val="0"/>
            <c:bubble3D val="0"/>
            <c:spPr>
              <a:solidFill>
                <a:srgbClr val="7F7F7F"/>
              </a:solidFill>
              <a:ln>
                <a:noFill/>
              </a:ln>
              <a:effectLst/>
            </c:spPr>
            <c:extLst>
              <c:ext xmlns:c16="http://schemas.microsoft.com/office/drawing/2014/chart" uri="{C3380CC4-5D6E-409C-BE32-E72D297353CC}">
                <c16:uniqueId val="{00000024-BB79-4175-BE50-FB654D261D1A}"/>
              </c:ext>
            </c:extLst>
          </c:dPt>
          <c:dLbls>
            <c:dLbl>
              <c:idx val="0"/>
              <c:layout>
                <c:manualLayout>
                  <c:x val="7.1040865902906314E-5"/>
                  <c:y val="4.877734520912657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6607174103237096"/>
                      <c:h val="5.9620883669145669E-2"/>
                    </c:manualLayout>
                  </c15:layout>
                </c:ext>
                <c:ext xmlns:c16="http://schemas.microsoft.com/office/drawing/2014/chart" uri="{C3380CC4-5D6E-409C-BE32-E72D297353CC}">
                  <c16:uniqueId val="{00000002-BB79-4175-BE50-FB654D261D1A}"/>
                </c:ext>
              </c:extLst>
            </c:dLbl>
            <c:dLbl>
              <c:idx val="1"/>
              <c:layout>
                <c:manualLayout>
                  <c:x val="-6.8663660927630312E-3"/>
                  <c:y val="8.357672269668999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3989149490300193"/>
                      <c:h val="6.7321050565869345E-2"/>
                    </c:manualLayout>
                  </c15:layout>
                </c:ext>
                <c:ext xmlns:c16="http://schemas.microsoft.com/office/drawing/2014/chart" uri="{C3380CC4-5D6E-409C-BE32-E72D297353CC}">
                  <c16:uniqueId val="{00000004-BB79-4175-BE50-FB654D261D1A}"/>
                </c:ext>
              </c:extLst>
            </c:dLbl>
            <c:dLbl>
              <c:idx val="2"/>
              <c:layout>
                <c:manualLayout>
                  <c:x val="6.4394104886865648E-3"/>
                  <c:y val="4.0643402383768179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079188292567348"/>
                      <c:h val="8.7986932801828316E-2"/>
                    </c:manualLayout>
                  </c15:layout>
                </c:ext>
                <c:ext xmlns:c16="http://schemas.microsoft.com/office/drawing/2014/chart" uri="{C3380CC4-5D6E-409C-BE32-E72D297353CC}">
                  <c16:uniqueId val="{00000006-BB79-4175-BE50-FB654D261D1A}"/>
                </c:ext>
              </c:extLst>
            </c:dLbl>
            <c:dLbl>
              <c:idx val="4"/>
              <c:layout>
                <c:manualLayout>
                  <c:x val="-7.1118020074321569E-3"/>
                  <c:y val="0.1793481799065875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79-4175-BE50-FB654D261D1A}"/>
                </c:ext>
              </c:extLst>
            </c:dLbl>
            <c:dLbl>
              <c:idx val="5"/>
              <c:layout>
                <c:manualLayout>
                  <c:x val="-4.7412013382880751E-3"/>
                  <c:y val="0.205489308037646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B79-4175-BE50-FB654D261D1A}"/>
                </c:ext>
              </c:extLst>
            </c:dLbl>
            <c:dLbl>
              <c:idx val="6"/>
              <c:layout>
                <c:manualLayout>
                  <c:x val="7.1118020074320693E-3"/>
                  <c:y val="0.19191604287657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B79-4175-BE50-FB654D261D1A}"/>
                </c:ext>
              </c:extLst>
            </c:dLbl>
            <c:dLbl>
              <c:idx val="8"/>
              <c:layout>
                <c:manualLayout>
                  <c:x val="-7.1118020074321135E-3"/>
                  <c:y val="0.11199529380496398"/>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0E-BB79-4175-BE50-FB654D261D1A}"/>
                </c:ext>
              </c:extLst>
            </c:dLbl>
            <c:dLbl>
              <c:idx val="9"/>
              <c:layout>
                <c:manualLayout>
                  <c:x val="-4.7412013382880751E-3"/>
                  <c:y val="0.1267055091073463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0540245954397158E-2"/>
                    </c:manualLayout>
                  </c15:layout>
                </c:ext>
                <c:ext xmlns:c16="http://schemas.microsoft.com/office/drawing/2014/chart" uri="{C3380CC4-5D6E-409C-BE32-E72D297353CC}">
                  <c16:uniqueId val="{00000010-BB79-4175-BE50-FB654D261D1A}"/>
                </c:ext>
              </c:extLst>
            </c:dLbl>
            <c:dLbl>
              <c:idx val="10"/>
              <c:layout>
                <c:manualLayout>
                  <c:x val="7.1118020074320259E-3"/>
                  <c:y val="0.15246407432190723"/>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2-BB79-4175-BE50-FB654D261D1A}"/>
                </c:ext>
              </c:extLst>
            </c:dLbl>
            <c:dLbl>
              <c:idx val="12"/>
              <c:layout>
                <c:manualLayout>
                  <c:x val="0"/>
                  <c:y val="9.111037879769193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4-BB79-4175-BE50-FB654D261D1A}"/>
                </c:ext>
              </c:extLst>
            </c:dLbl>
            <c:dLbl>
              <c:idx val="13"/>
              <c:layout>
                <c:manualLayout>
                  <c:x val="4.7412013382880751E-3"/>
                  <c:y val="6.3220871021932856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7.0833547994023846E-2"/>
                      <c:h val="6.4802131076793806E-2"/>
                    </c:manualLayout>
                  </c15:layout>
                </c:ext>
                <c:ext xmlns:c16="http://schemas.microsoft.com/office/drawing/2014/chart" uri="{C3380CC4-5D6E-409C-BE32-E72D297353CC}">
                  <c16:uniqueId val="{00000016-BB79-4175-BE50-FB654D261D1A}"/>
                </c:ext>
              </c:extLst>
            </c:dLbl>
            <c:dLbl>
              <c:idx val="14"/>
              <c:layout>
                <c:manualLayout>
                  <c:x val="6.875169783854173E-3"/>
                  <c:y val="5.076184090484398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AE5D2085-1987-4C7A-914F-C4602DBBBB91}"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r>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926404608895692E-2"/>
                      <c:h val="6.0540245954397158E-2"/>
                    </c:manualLayout>
                  </c15:layout>
                  <c15:dlblFieldTable/>
                  <c15:showDataLabelsRange val="0"/>
                </c:ext>
                <c:ext xmlns:c16="http://schemas.microsoft.com/office/drawing/2014/chart" uri="{C3380CC4-5D6E-409C-BE32-E72D297353CC}">
                  <c16:uniqueId val="{00000018-BB79-4175-BE50-FB654D261D1A}"/>
                </c:ext>
              </c:extLst>
            </c:dLbl>
            <c:dLbl>
              <c:idx val="16"/>
              <c:layout>
                <c:manualLayout>
                  <c:x val="-4.7412013382881627E-3"/>
                  <c:y val="0.14214729209215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B79-4175-BE50-FB654D261D1A}"/>
                </c:ext>
              </c:extLst>
            </c:dLbl>
            <c:dLbl>
              <c:idx val="17"/>
              <c:layout>
                <c:manualLayout>
                  <c:x val="0"/>
                  <c:y val="0.233378815813405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B79-4175-BE50-FB654D261D1A}"/>
                </c:ext>
              </c:extLst>
            </c:dLbl>
            <c:dLbl>
              <c:idx val="18"/>
              <c:layout>
                <c:manualLayout>
                  <c:x val="3.3191779181495741E-3"/>
                  <c:y val="0.168528749024478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B79-4175-BE50-FB654D261D1A}"/>
                </c:ext>
              </c:extLst>
            </c:dLbl>
            <c:dLbl>
              <c:idx val="20"/>
              <c:layout>
                <c:manualLayout>
                  <c:x val="-4.7412013382880751E-3"/>
                  <c:y val="0.132595635695402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B79-4175-BE50-FB654D261D1A}"/>
                </c:ext>
              </c:extLst>
            </c:dLbl>
            <c:dLbl>
              <c:idx val="21"/>
              <c:layout>
                <c:manualLayout>
                  <c:x val="0"/>
                  <c:y val="0.213521451376589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B79-4175-BE50-FB654D261D1A}"/>
                </c:ext>
              </c:extLst>
            </c:dLbl>
            <c:dLbl>
              <c:idx val="22"/>
              <c:layout>
                <c:manualLayout>
                  <c:x val="4.7412013382879016E-3"/>
                  <c:y val="0.18863707598437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B79-4175-BE50-FB654D261D1A}"/>
                </c:ext>
              </c:extLst>
            </c:dLbl>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Sheet1!$D$2:$D$4</c:f>
              <c:numCache>
                <c:formatCode>0.0</c:formatCode>
                <c:ptCount val="3"/>
                <c:pt idx="0">
                  <c:v>4.0999999999999996</c:v>
                </c:pt>
                <c:pt idx="1">
                  <c:v>7.8</c:v>
                </c:pt>
                <c:pt idx="2">
                  <c:v>2.6</c:v>
                </c:pt>
              </c:numCache>
            </c:numRef>
          </c:val>
          <c:extLst>
            <c:ext xmlns:c16="http://schemas.microsoft.com/office/drawing/2014/chart" uri="{C3380CC4-5D6E-409C-BE32-E72D297353CC}">
              <c16:uniqueId val="{00000025-BB79-4175-BE50-FB654D261D1A}"/>
            </c:ext>
          </c:extLst>
        </c:ser>
        <c:ser>
          <c:idx val="2"/>
          <c:order val="2"/>
          <c:tx>
            <c:strRef>
              <c:f>Sheet1!$E$1</c:f>
              <c:strCache>
                <c:ptCount val="1"/>
                <c:pt idx="0">
                  <c:v>Placeholder 3</c:v>
                </c:pt>
              </c:strCache>
            </c:strRef>
          </c:tx>
          <c:spPr>
            <a:noFill/>
            <a:ln>
              <a:noFill/>
            </a:ln>
            <a:effectLst/>
          </c:spPr>
          <c:invertIfNegative val="0"/>
          <c:dLbls>
            <c:delete val="1"/>
          </c:dLbls>
          <c:val>
            <c:numRef>
              <c:f>Sheet1!$E$2:$E$4</c:f>
              <c:numCache>
                <c:formatCode>0.0</c:formatCode>
                <c:ptCount val="3"/>
                <c:pt idx="0">
                  <c:v>12</c:v>
                </c:pt>
                <c:pt idx="1">
                  <c:v>12</c:v>
                </c:pt>
                <c:pt idx="2">
                  <c:v>12</c:v>
                </c:pt>
              </c:numCache>
            </c:numRef>
          </c:val>
          <c:extLst>
            <c:ext xmlns:c16="http://schemas.microsoft.com/office/drawing/2014/chart" uri="{C3380CC4-5D6E-409C-BE32-E72D297353CC}">
              <c16:uniqueId val="{00000026-BB79-4175-BE50-FB654D261D1A}"/>
            </c:ext>
          </c:extLst>
        </c:ser>
        <c:ser>
          <c:idx val="3"/>
          <c:order val="3"/>
          <c:tx>
            <c:strRef>
              <c:f>Sheet1!$F$1</c:f>
              <c:strCache>
                <c:ptCount val="1"/>
                <c:pt idx="0">
                  <c:v>Births</c:v>
                </c:pt>
              </c:strCache>
            </c:strRef>
          </c:tx>
          <c:spPr>
            <a:solidFill>
              <a:schemeClr val="accent4"/>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28-BB79-4175-BE50-FB654D261D1A}"/>
              </c:ext>
            </c:extLst>
          </c:dPt>
          <c:dPt>
            <c:idx val="1"/>
            <c:invertIfNegative val="0"/>
            <c:bubble3D val="0"/>
            <c:spPr>
              <a:solidFill>
                <a:srgbClr val="F7C327"/>
              </a:solidFill>
              <a:ln>
                <a:noFill/>
              </a:ln>
              <a:effectLst/>
            </c:spPr>
            <c:extLst>
              <c:ext xmlns:c16="http://schemas.microsoft.com/office/drawing/2014/chart" uri="{C3380CC4-5D6E-409C-BE32-E72D297353CC}">
                <c16:uniqueId val="{0000002A-BB79-4175-BE50-FB654D261D1A}"/>
              </c:ext>
            </c:extLst>
          </c:dPt>
          <c:dPt>
            <c:idx val="2"/>
            <c:invertIfNegative val="0"/>
            <c:bubble3D val="0"/>
            <c:spPr>
              <a:solidFill>
                <a:srgbClr val="06A3C9"/>
              </a:solidFill>
              <a:ln>
                <a:noFill/>
              </a:ln>
              <a:effectLst/>
            </c:spPr>
            <c:extLst>
              <c:ext xmlns:c16="http://schemas.microsoft.com/office/drawing/2014/chart" uri="{C3380CC4-5D6E-409C-BE32-E72D297353CC}">
                <c16:uniqueId val="{0000002C-BB79-4175-BE50-FB654D261D1A}"/>
              </c:ext>
            </c:extLst>
          </c:dPt>
          <c:dPt>
            <c:idx val="4"/>
            <c:invertIfNegative val="0"/>
            <c:bubble3D val="0"/>
            <c:spPr>
              <a:solidFill>
                <a:srgbClr val="222268"/>
              </a:solidFill>
              <a:ln>
                <a:noFill/>
              </a:ln>
              <a:effectLst/>
            </c:spPr>
            <c:extLst>
              <c:ext xmlns:c16="http://schemas.microsoft.com/office/drawing/2014/chart" uri="{C3380CC4-5D6E-409C-BE32-E72D297353CC}">
                <c16:uniqueId val="{0000002E-BB79-4175-BE50-FB654D261D1A}"/>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30-BB79-4175-BE50-FB654D261D1A}"/>
              </c:ext>
            </c:extLst>
          </c:dPt>
          <c:dPt>
            <c:idx val="6"/>
            <c:invertIfNegative val="0"/>
            <c:bubble3D val="0"/>
            <c:spPr>
              <a:solidFill>
                <a:srgbClr val="7F7F7F"/>
              </a:solidFill>
              <a:ln>
                <a:noFill/>
              </a:ln>
              <a:effectLst/>
            </c:spPr>
            <c:extLst>
              <c:ext xmlns:c16="http://schemas.microsoft.com/office/drawing/2014/chart" uri="{C3380CC4-5D6E-409C-BE32-E72D297353CC}">
                <c16:uniqueId val="{00000032-BB79-4175-BE50-FB654D261D1A}"/>
              </c:ext>
            </c:extLst>
          </c:dPt>
          <c:dPt>
            <c:idx val="8"/>
            <c:invertIfNegative val="0"/>
            <c:bubble3D val="0"/>
            <c:spPr>
              <a:solidFill>
                <a:srgbClr val="222268"/>
              </a:solidFill>
              <a:ln>
                <a:noFill/>
              </a:ln>
              <a:effectLst/>
            </c:spPr>
            <c:extLst>
              <c:ext xmlns:c16="http://schemas.microsoft.com/office/drawing/2014/chart" uri="{C3380CC4-5D6E-409C-BE32-E72D297353CC}">
                <c16:uniqueId val="{00000034-BB79-4175-BE50-FB654D261D1A}"/>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36-BB79-4175-BE50-FB654D261D1A}"/>
              </c:ext>
            </c:extLst>
          </c:dPt>
          <c:dPt>
            <c:idx val="10"/>
            <c:invertIfNegative val="0"/>
            <c:bubble3D val="0"/>
            <c:spPr>
              <a:solidFill>
                <a:srgbClr val="7F7F7F"/>
              </a:solidFill>
              <a:ln>
                <a:noFill/>
              </a:ln>
              <a:effectLst/>
            </c:spPr>
            <c:extLst>
              <c:ext xmlns:c16="http://schemas.microsoft.com/office/drawing/2014/chart" uri="{C3380CC4-5D6E-409C-BE32-E72D297353CC}">
                <c16:uniqueId val="{00000038-BB79-4175-BE50-FB654D261D1A}"/>
              </c:ext>
            </c:extLst>
          </c:dPt>
          <c:dPt>
            <c:idx val="12"/>
            <c:invertIfNegative val="0"/>
            <c:bubble3D val="0"/>
            <c:spPr>
              <a:solidFill>
                <a:srgbClr val="222268"/>
              </a:solidFill>
              <a:ln>
                <a:noFill/>
              </a:ln>
              <a:effectLst/>
            </c:spPr>
            <c:extLst>
              <c:ext xmlns:c16="http://schemas.microsoft.com/office/drawing/2014/chart" uri="{C3380CC4-5D6E-409C-BE32-E72D297353CC}">
                <c16:uniqueId val="{0000003A-BB79-4175-BE50-FB654D261D1A}"/>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3C-BB79-4175-BE50-FB654D261D1A}"/>
              </c:ext>
            </c:extLst>
          </c:dPt>
          <c:dPt>
            <c:idx val="14"/>
            <c:invertIfNegative val="0"/>
            <c:bubble3D val="0"/>
            <c:spPr>
              <a:solidFill>
                <a:srgbClr val="7F7F7F"/>
              </a:solidFill>
              <a:ln>
                <a:noFill/>
              </a:ln>
              <a:effectLst/>
            </c:spPr>
            <c:extLst>
              <c:ext xmlns:c16="http://schemas.microsoft.com/office/drawing/2014/chart" uri="{C3380CC4-5D6E-409C-BE32-E72D297353CC}">
                <c16:uniqueId val="{0000003E-BB79-4175-BE50-FB654D261D1A}"/>
              </c:ext>
            </c:extLst>
          </c:dPt>
          <c:dPt>
            <c:idx val="16"/>
            <c:invertIfNegative val="0"/>
            <c:bubble3D val="0"/>
            <c:spPr>
              <a:solidFill>
                <a:srgbClr val="222268"/>
              </a:solidFill>
              <a:ln>
                <a:noFill/>
              </a:ln>
              <a:effectLst/>
            </c:spPr>
            <c:extLst>
              <c:ext xmlns:c16="http://schemas.microsoft.com/office/drawing/2014/chart" uri="{C3380CC4-5D6E-409C-BE32-E72D297353CC}">
                <c16:uniqueId val="{00000040-BB79-4175-BE50-FB654D261D1A}"/>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42-BB79-4175-BE50-FB654D261D1A}"/>
              </c:ext>
            </c:extLst>
          </c:dPt>
          <c:dPt>
            <c:idx val="18"/>
            <c:invertIfNegative val="0"/>
            <c:bubble3D val="0"/>
            <c:spPr>
              <a:solidFill>
                <a:srgbClr val="7F7F7F"/>
              </a:solidFill>
              <a:ln>
                <a:noFill/>
              </a:ln>
              <a:effectLst/>
            </c:spPr>
            <c:extLst>
              <c:ext xmlns:c16="http://schemas.microsoft.com/office/drawing/2014/chart" uri="{C3380CC4-5D6E-409C-BE32-E72D297353CC}">
                <c16:uniqueId val="{00000044-BB79-4175-BE50-FB654D261D1A}"/>
              </c:ext>
            </c:extLst>
          </c:dPt>
          <c:dPt>
            <c:idx val="20"/>
            <c:invertIfNegative val="0"/>
            <c:bubble3D val="0"/>
            <c:spPr>
              <a:solidFill>
                <a:srgbClr val="222268"/>
              </a:solidFill>
              <a:ln>
                <a:noFill/>
              </a:ln>
              <a:effectLst/>
            </c:spPr>
            <c:extLst>
              <c:ext xmlns:c16="http://schemas.microsoft.com/office/drawing/2014/chart" uri="{C3380CC4-5D6E-409C-BE32-E72D297353CC}">
                <c16:uniqueId val="{00000046-BB79-4175-BE50-FB654D261D1A}"/>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48-BB79-4175-BE50-FB654D261D1A}"/>
              </c:ext>
            </c:extLst>
          </c:dPt>
          <c:dPt>
            <c:idx val="22"/>
            <c:invertIfNegative val="0"/>
            <c:bubble3D val="0"/>
            <c:spPr>
              <a:solidFill>
                <a:srgbClr val="7F7F7F"/>
              </a:solidFill>
              <a:ln>
                <a:noFill/>
              </a:ln>
              <a:effectLst/>
            </c:spPr>
            <c:extLst>
              <c:ext xmlns:c16="http://schemas.microsoft.com/office/drawing/2014/chart" uri="{C3380CC4-5D6E-409C-BE32-E72D297353CC}">
                <c16:uniqueId val="{0000004A-BB79-4175-BE50-FB654D261D1A}"/>
              </c:ext>
            </c:extLst>
          </c:dPt>
          <c:dLbls>
            <c:dLbl>
              <c:idx val="0"/>
              <c:layout>
                <c:manualLayout>
                  <c:x val="-4.9701965807324967E-4"/>
                  <c:y val="-6.06685055491007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684FF581-C4BE-4928-A629-5C9441590E1B}"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endParaRPr lang="en-GB"/>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6509910924514609"/>
                      <c:h val="7.3791593387338053E-2"/>
                    </c:manualLayout>
                  </c15:layout>
                  <c15:dlblFieldTable/>
                  <c15:showDataLabelsRange val="0"/>
                </c:ext>
                <c:ext xmlns:c16="http://schemas.microsoft.com/office/drawing/2014/chart" uri="{C3380CC4-5D6E-409C-BE32-E72D297353CC}">
                  <c16:uniqueId val="{00000028-BB79-4175-BE50-FB654D261D1A}"/>
                </c:ext>
              </c:extLst>
            </c:dLbl>
            <c:dLbl>
              <c:idx val="1"/>
              <c:layout>
                <c:manualLayout>
                  <c:x val="-1.4703150413759762E-2"/>
                  <c:y val="-7.75262219664045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B79-4175-BE50-FB654D261D1A}"/>
                </c:ext>
              </c:extLst>
            </c:dLbl>
            <c:dLbl>
              <c:idx val="2"/>
              <c:layout>
                <c:manualLayout>
                  <c:x val="2.1936531379992859E-3"/>
                  <c:y val="-5.5367641085224337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1502762938613869E-2"/>
                      <c:h val="7.7720079499397923E-2"/>
                    </c:manualLayout>
                  </c15:layout>
                </c:ext>
                <c:ext xmlns:c16="http://schemas.microsoft.com/office/drawing/2014/chart" uri="{C3380CC4-5D6E-409C-BE32-E72D297353CC}">
                  <c16:uniqueId val="{0000002C-BB79-4175-BE50-FB654D261D1A}"/>
                </c:ext>
              </c:extLst>
            </c:dLbl>
            <c:dLbl>
              <c:idx val="4"/>
              <c:layout>
                <c:manualLayout>
                  <c:x val="-2.7367268746579091E-3"/>
                  <c:y val="-5.09259259259260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B79-4175-BE50-FB654D261D1A}"/>
                </c:ext>
              </c:extLst>
            </c:dLbl>
            <c:dLbl>
              <c:idx val="5"/>
              <c:layout>
                <c:manualLayout>
                  <c:x val="-4.3460510208118137E-17"/>
                  <c:y val="-5.9817403391118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B79-4175-BE50-FB654D261D1A}"/>
                </c:ext>
              </c:extLst>
            </c:dLbl>
            <c:dLbl>
              <c:idx val="6"/>
              <c:layout>
                <c:manualLayout>
                  <c:x val="9.3330734961515622E-8"/>
                  <c:y val="-4.5928691614690681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6278360832000517E-2"/>
                    </c:manualLayout>
                  </c15:layout>
                </c:ext>
                <c:ext xmlns:c16="http://schemas.microsoft.com/office/drawing/2014/chart" uri="{C3380CC4-5D6E-409C-BE32-E72D297353CC}">
                  <c16:uniqueId val="{00000032-BB79-4175-BE50-FB654D261D1A}"/>
                </c:ext>
              </c:extLst>
            </c:dLbl>
            <c:dLbl>
              <c:idx val="8"/>
              <c:layout>
                <c:manualLayout>
                  <c:x val="-9.4824026765761502E-3"/>
                  <c:y val="-9.7222324761015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BB79-4175-BE50-FB654D261D1A}"/>
                </c:ext>
              </c:extLst>
            </c:dLbl>
            <c:dLbl>
              <c:idx val="9"/>
              <c:layout>
                <c:manualLayout>
                  <c:x val="-2.2836164241187493E-3"/>
                  <c:y val="-0.1288941716875253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8462947324879814E-2"/>
                      <c:h val="6.4802131076793806E-2"/>
                    </c:manualLayout>
                  </c15:layout>
                </c:ext>
                <c:ext xmlns:c16="http://schemas.microsoft.com/office/drawing/2014/chart" uri="{C3380CC4-5D6E-409C-BE32-E72D297353CC}">
                  <c16:uniqueId val="{00000036-BB79-4175-BE50-FB654D261D1A}"/>
                </c:ext>
              </c:extLst>
            </c:dLbl>
            <c:dLbl>
              <c:idx val="10"/>
              <c:layout>
                <c:manualLayout>
                  <c:x val="7.1118020074320259E-3"/>
                  <c:y val="-0.137785739262566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BB79-4175-BE50-FB654D261D1A}"/>
                </c:ext>
              </c:extLst>
            </c:dLbl>
            <c:dLbl>
              <c:idx val="12"/>
              <c:layout>
                <c:manualLayout>
                  <c:x val="0"/>
                  <c:y val="-6.98120273753969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BB79-4175-BE50-FB654D261D1A}"/>
                </c:ext>
              </c:extLst>
            </c:dLbl>
            <c:dLbl>
              <c:idx val="13"/>
              <c:layout>
                <c:manualLayout>
                  <c:x val="4.7412013382880751E-3"/>
                  <c:y val="-5.16614304765727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3C-BB79-4175-BE50-FB654D261D1A}"/>
                </c:ext>
              </c:extLst>
            </c:dLbl>
            <c:dLbl>
              <c:idx val="14"/>
              <c:layout>
                <c:manualLayout>
                  <c:x val="2.0046508571868026E-3"/>
                  <c:y val="-3.7112629878432245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2016475709603875E-2"/>
                    </c:manualLayout>
                  </c15:layout>
                </c:ext>
                <c:ext xmlns:c16="http://schemas.microsoft.com/office/drawing/2014/chart" uri="{C3380CC4-5D6E-409C-BE32-E72D297353CC}">
                  <c16:uniqueId val="{0000003E-BB79-4175-BE50-FB654D261D1A}"/>
                </c:ext>
              </c:extLst>
            </c:dLbl>
            <c:dLbl>
              <c:idx val="16"/>
              <c:layout>
                <c:manualLayout>
                  <c:x val="-5.8394240970998032E-3"/>
                  <c:y val="-0.1185317503729988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4802131076793806E-2"/>
                    </c:manualLayout>
                  </c15:layout>
                </c:ext>
                <c:ext xmlns:c16="http://schemas.microsoft.com/office/drawing/2014/chart" uri="{C3380CC4-5D6E-409C-BE32-E72D297353CC}">
                  <c16:uniqueId val="{00000040-BB79-4175-BE50-FB654D261D1A}"/>
                </c:ext>
              </c:extLst>
            </c:dLbl>
            <c:dLbl>
              <c:idx val="17"/>
              <c:layout>
                <c:manualLayout>
                  <c:x val="-2.3706006691441247E-3"/>
                  <c:y val="-0.2161215368827565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42-BB79-4175-BE50-FB654D261D1A}"/>
                </c:ext>
              </c:extLst>
            </c:dLbl>
            <c:dLbl>
              <c:idx val="18"/>
              <c:layout>
                <c:manualLayout>
                  <c:x val="5.1072444809802222E-3"/>
                  <c:y val="-0.15917067071333219"/>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0540245954397158E-2"/>
                    </c:manualLayout>
                  </c15:layout>
                </c:ext>
                <c:ext xmlns:c16="http://schemas.microsoft.com/office/drawing/2014/chart" uri="{C3380CC4-5D6E-409C-BE32-E72D297353CC}">
                  <c16:uniqueId val="{00000044-BB79-4175-BE50-FB654D261D1A}"/>
                </c:ext>
              </c:extLst>
            </c:dLbl>
            <c:dLbl>
              <c:idx val="20"/>
              <c:layout>
                <c:manualLayout>
                  <c:x val="-5.839517427834809E-3"/>
                  <c:y val="-0.111478833867690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BB79-4175-BE50-FB654D261D1A}"/>
                </c:ext>
              </c:extLst>
            </c:dLbl>
            <c:dLbl>
              <c:idx val="21"/>
              <c:layout>
                <c:manualLayout>
                  <c:x val="-3.921944146408304E-3"/>
                  <c:y val="-0.2029680841853188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7945350001455943E-2"/>
                      <c:h val="5.6278360832000517E-2"/>
                    </c:manualLayout>
                  </c15:layout>
                </c:ext>
                <c:ext xmlns:c16="http://schemas.microsoft.com/office/drawing/2014/chart" uri="{C3380CC4-5D6E-409C-BE32-E72D297353CC}">
                  <c16:uniqueId val="{00000048-BB79-4175-BE50-FB654D261D1A}"/>
                </c:ext>
              </c:extLst>
            </c:dLbl>
            <c:dLbl>
              <c:idx val="22"/>
              <c:layout>
                <c:manualLayout>
                  <c:x val="5.1072444809803158E-3"/>
                  <c:y val="-0.194076852191783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4802131076793806E-2"/>
                    </c:manualLayout>
                  </c15:layout>
                </c:ext>
                <c:ext xmlns:c16="http://schemas.microsoft.com/office/drawing/2014/chart" uri="{C3380CC4-5D6E-409C-BE32-E72D297353CC}">
                  <c16:uniqueId val="{0000004A-BB79-4175-BE50-FB654D261D1A}"/>
                </c:ext>
              </c:extLst>
            </c:dLbl>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Sheet1!$F$2:$F$4</c:f>
              <c:numCache>
                <c:formatCode>0.0</c:formatCode>
                <c:ptCount val="3"/>
                <c:pt idx="0">
                  <c:v>2.5</c:v>
                </c:pt>
                <c:pt idx="1">
                  <c:v>4.7</c:v>
                </c:pt>
                <c:pt idx="2">
                  <c:v>2</c:v>
                </c:pt>
              </c:numCache>
            </c:numRef>
          </c:val>
          <c:extLst>
            <c:ext xmlns:c16="http://schemas.microsoft.com/office/drawing/2014/chart" uri="{C3380CC4-5D6E-409C-BE32-E72D297353CC}">
              <c16:uniqueId val="{0000004B-BB79-4175-BE50-FB654D261D1A}"/>
            </c:ext>
          </c:extLst>
        </c:ser>
        <c:ser>
          <c:idx val="4"/>
          <c:order val="4"/>
          <c:tx>
            <c:strRef>
              <c:f>Sheet1!$G$1</c:f>
              <c:strCache>
                <c:ptCount val="1"/>
                <c:pt idx="0">
                  <c:v>Placeholder 2</c:v>
                </c:pt>
              </c:strCache>
            </c:strRef>
          </c:tx>
          <c:spPr>
            <a:noFill/>
            <a:ln>
              <a:noFill/>
            </a:ln>
            <a:effectLst/>
          </c:spPr>
          <c:invertIfNegative val="0"/>
          <c:dLbls>
            <c:delete val="1"/>
          </c:dLbls>
          <c:val>
            <c:numRef>
              <c:f>Sheet1!$G$2:$G$4</c:f>
              <c:numCache>
                <c:formatCode>0.0</c:formatCode>
                <c:ptCount val="3"/>
                <c:pt idx="0">
                  <c:v>42.5</c:v>
                </c:pt>
                <c:pt idx="1">
                  <c:v>40.299999999999997</c:v>
                </c:pt>
                <c:pt idx="2">
                  <c:v>43</c:v>
                </c:pt>
              </c:numCache>
            </c:numRef>
          </c:val>
          <c:extLst>
            <c:ext xmlns:c16="http://schemas.microsoft.com/office/drawing/2014/chart" uri="{C3380CC4-5D6E-409C-BE32-E72D297353CC}">
              <c16:uniqueId val="{0000004C-BB79-4175-BE50-FB654D261D1A}"/>
            </c:ext>
          </c:extLst>
        </c:ser>
        <c:dLbls>
          <c:dLblPos val="ctr"/>
          <c:showLegendKey val="0"/>
          <c:showVal val="1"/>
          <c:showCatName val="0"/>
          <c:showSerName val="0"/>
          <c:showPercent val="0"/>
          <c:showBubbleSize val="0"/>
        </c:dLbls>
        <c:gapWidth val="0"/>
        <c:overlap val="100"/>
        <c:axId val="230391728"/>
        <c:axId val="376663256"/>
      </c:barChart>
      <c:catAx>
        <c:axId val="230391728"/>
        <c:scaling>
          <c:orientation val="minMax"/>
        </c:scaling>
        <c:delete val="1"/>
        <c:axPos val="b"/>
        <c:majorTickMark val="none"/>
        <c:minorTickMark val="none"/>
        <c:tickLblPos val="nextTo"/>
        <c:crossAx val="376663256"/>
        <c:crosses val="autoZero"/>
        <c:auto val="1"/>
        <c:lblAlgn val="ctr"/>
        <c:lblOffset val="100"/>
        <c:noMultiLvlLbl val="0"/>
      </c:catAx>
      <c:valAx>
        <c:axId val="376663256"/>
        <c:scaling>
          <c:orientation val="minMax"/>
        </c:scaling>
        <c:delete val="1"/>
        <c:axPos val="l"/>
        <c:numFmt formatCode="0%" sourceLinked="1"/>
        <c:majorTickMark val="out"/>
        <c:minorTickMark val="none"/>
        <c:tickLblPos val="nextTo"/>
        <c:crossAx val="230391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898643637237328"/>
          <c:y val="0"/>
          <c:w val="0.49377078167330368"/>
          <c:h val="1"/>
        </c:manualLayout>
      </c:layout>
      <c:barChart>
        <c:barDir val="col"/>
        <c:grouping val="percentStacked"/>
        <c:varyColors val="0"/>
        <c:ser>
          <c:idx val="0"/>
          <c:order val="0"/>
          <c:tx>
            <c:strRef>
              <c:f>Sheet1!$C$1</c:f>
              <c:strCache>
                <c:ptCount val="1"/>
                <c:pt idx="0">
                  <c:v>Placeholder 1</c:v>
                </c:pt>
              </c:strCache>
            </c:strRef>
          </c:tx>
          <c:spPr>
            <a:noFill/>
            <a:ln>
              <a:noFill/>
            </a:ln>
            <a:effectLst/>
          </c:spPr>
          <c:invertIfNegative val="0"/>
          <c:dLbls>
            <c:delete val="1"/>
          </c:dLbls>
          <c:val>
            <c:numRef>
              <c:f>Sheet1!$C$2:$C$4</c:f>
              <c:numCache>
                <c:formatCode>0.0</c:formatCode>
                <c:ptCount val="3"/>
                <c:pt idx="0">
                  <c:v>32.700000000000003</c:v>
                </c:pt>
                <c:pt idx="1">
                  <c:v>32.4</c:v>
                </c:pt>
                <c:pt idx="2">
                  <c:v>31.6</c:v>
                </c:pt>
              </c:numCache>
            </c:numRef>
          </c:val>
          <c:extLst>
            <c:ext xmlns:c16="http://schemas.microsoft.com/office/drawing/2014/chart" uri="{C3380CC4-5D6E-409C-BE32-E72D297353CC}">
              <c16:uniqueId val="{00000000-BB79-4175-BE50-FB654D261D1A}"/>
            </c:ext>
          </c:extLst>
        </c:ser>
        <c:ser>
          <c:idx val="1"/>
          <c:order val="1"/>
          <c:tx>
            <c:strRef>
              <c:f>Sheet1!$D$1</c:f>
              <c:strCache>
                <c:ptCount val="1"/>
                <c:pt idx="0">
                  <c:v>Deaths</c:v>
                </c:pt>
              </c:strCache>
            </c:strRef>
          </c:tx>
          <c:spPr>
            <a:solidFill>
              <a:schemeClr val="accent2"/>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02-BB79-4175-BE50-FB654D261D1A}"/>
              </c:ext>
            </c:extLst>
          </c:dPt>
          <c:dPt>
            <c:idx val="1"/>
            <c:invertIfNegative val="0"/>
            <c:bubble3D val="0"/>
            <c:spPr>
              <a:solidFill>
                <a:srgbClr val="F7C327"/>
              </a:solidFill>
              <a:ln>
                <a:noFill/>
              </a:ln>
              <a:effectLst/>
            </c:spPr>
            <c:extLst>
              <c:ext xmlns:c16="http://schemas.microsoft.com/office/drawing/2014/chart" uri="{C3380CC4-5D6E-409C-BE32-E72D297353CC}">
                <c16:uniqueId val="{00000004-BB79-4175-BE50-FB654D261D1A}"/>
              </c:ext>
            </c:extLst>
          </c:dPt>
          <c:dPt>
            <c:idx val="2"/>
            <c:invertIfNegative val="0"/>
            <c:bubble3D val="0"/>
            <c:spPr>
              <a:solidFill>
                <a:srgbClr val="06A3C9"/>
              </a:solidFill>
              <a:ln>
                <a:noFill/>
              </a:ln>
              <a:effectLst/>
            </c:spPr>
            <c:extLst>
              <c:ext xmlns:c16="http://schemas.microsoft.com/office/drawing/2014/chart" uri="{C3380CC4-5D6E-409C-BE32-E72D297353CC}">
                <c16:uniqueId val="{00000006-BB79-4175-BE50-FB654D261D1A}"/>
              </c:ext>
            </c:extLst>
          </c:dPt>
          <c:dPt>
            <c:idx val="4"/>
            <c:invertIfNegative val="0"/>
            <c:bubble3D val="0"/>
            <c:spPr>
              <a:solidFill>
                <a:srgbClr val="222268"/>
              </a:solidFill>
              <a:ln>
                <a:noFill/>
              </a:ln>
              <a:effectLst/>
            </c:spPr>
            <c:extLst>
              <c:ext xmlns:c16="http://schemas.microsoft.com/office/drawing/2014/chart" uri="{C3380CC4-5D6E-409C-BE32-E72D297353CC}">
                <c16:uniqueId val="{00000008-BB79-4175-BE50-FB654D261D1A}"/>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0A-BB79-4175-BE50-FB654D261D1A}"/>
              </c:ext>
            </c:extLst>
          </c:dPt>
          <c:dPt>
            <c:idx val="6"/>
            <c:invertIfNegative val="0"/>
            <c:bubble3D val="0"/>
            <c:spPr>
              <a:solidFill>
                <a:srgbClr val="7F7F7F"/>
              </a:solidFill>
              <a:ln>
                <a:noFill/>
              </a:ln>
              <a:effectLst/>
            </c:spPr>
            <c:extLst>
              <c:ext xmlns:c16="http://schemas.microsoft.com/office/drawing/2014/chart" uri="{C3380CC4-5D6E-409C-BE32-E72D297353CC}">
                <c16:uniqueId val="{0000000C-BB79-4175-BE50-FB654D261D1A}"/>
              </c:ext>
            </c:extLst>
          </c:dPt>
          <c:dPt>
            <c:idx val="8"/>
            <c:invertIfNegative val="0"/>
            <c:bubble3D val="0"/>
            <c:spPr>
              <a:solidFill>
                <a:srgbClr val="222268"/>
              </a:solidFill>
              <a:ln>
                <a:noFill/>
              </a:ln>
              <a:effectLst/>
            </c:spPr>
            <c:extLst>
              <c:ext xmlns:c16="http://schemas.microsoft.com/office/drawing/2014/chart" uri="{C3380CC4-5D6E-409C-BE32-E72D297353CC}">
                <c16:uniqueId val="{0000000E-BB79-4175-BE50-FB654D261D1A}"/>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10-BB79-4175-BE50-FB654D261D1A}"/>
              </c:ext>
            </c:extLst>
          </c:dPt>
          <c:dPt>
            <c:idx val="10"/>
            <c:invertIfNegative val="0"/>
            <c:bubble3D val="0"/>
            <c:spPr>
              <a:solidFill>
                <a:srgbClr val="7F7F7F"/>
              </a:solidFill>
              <a:ln>
                <a:noFill/>
              </a:ln>
              <a:effectLst/>
            </c:spPr>
            <c:extLst>
              <c:ext xmlns:c16="http://schemas.microsoft.com/office/drawing/2014/chart" uri="{C3380CC4-5D6E-409C-BE32-E72D297353CC}">
                <c16:uniqueId val="{00000012-BB79-4175-BE50-FB654D261D1A}"/>
              </c:ext>
            </c:extLst>
          </c:dPt>
          <c:dPt>
            <c:idx val="12"/>
            <c:invertIfNegative val="0"/>
            <c:bubble3D val="0"/>
            <c:spPr>
              <a:solidFill>
                <a:srgbClr val="222268"/>
              </a:solidFill>
              <a:ln>
                <a:noFill/>
              </a:ln>
              <a:effectLst/>
            </c:spPr>
            <c:extLst>
              <c:ext xmlns:c16="http://schemas.microsoft.com/office/drawing/2014/chart" uri="{C3380CC4-5D6E-409C-BE32-E72D297353CC}">
                <c16:uniqueId val="{00000014-BB79-4175-BE50-FB654D261D1A}"/>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16-BB79-4175-BE50-FB654D261D1A}"/>
              </c:ext>
            </c:extLst>
          </c:dPt>
          <c:dPt>
            <c:idx val="14"/>
            <c:invertIfNegative val="0"/>
            <c:bubble3D val="0"/>
            <c:spPr>
              <a:solidFill>
                <a:srgbClr val="7F7F7F"/>
              </a:solidFill>
              <a:ln>
                <a:noFill/>
              </a:ln>
              <a:effectLst/>
            </c:spPr>
            <c:extLst>
              <c:ext xmlns:c16="http://schemas.microsoft.com/office/drawing/2014/chart" uri="{C3380CC4-5D6E-409C-BE32-E72D297353CC}">
                <c16:uniqueId val="{00000018-BB79-4175-BE50-FB654D261D1A}"/>
              </c:ext>
            </c:extLst>
          </c:dPt>
          <c:dPt>
            <c:idx val="16"/>
            <c:invertIfNegative val="0"/>
            <c:bubble3D val="0"/>
            <c:spPr>
              <a:solidFill>
                <a:srgbClr val="222268"/>
              </a:solidFill>
              <a:ln>
                <a:noFill/>
              </a:ln>
              <a:effectLst/>
            </c:spPr>
            <c:extLst>
              <c:ext xmlns:c16="http://schemas.microsoft.com/office/drawing/2014/chart" uri="{C3380CC4-5D6E-409C-BE32-E72D297353CC}">
                <c16:uniqueId val="{0000001A-BB79-4175-BE50-FB654D261D1A}"/>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1C-BB79-4175-BE50-FB654D261D1A}"/>
              </c:ext>
            </c:extLst>
          </c:dPt>
          <c:dPt>
            <c:idx val="18"/>
            <c:invertIfNegative val="0"/>
            <c:bubble3D val="0"/>
            <c:spPr>
              <a:solidFill>
                <a:srgbClr val="7F7F7F"/>
              </a:solidFill>
              <a:ln>
                <a:noFill/>
              </a:ln>
              <a:effectLst/>
            </c:spPr>
            <c:extLst>
              <c:ext xmlns:c16="http://schemas.microsoft.com/office/drawing/2014/chart" uri="{C3380CC4-5D6E-409C-BE32-E72D297353CC}">
                <c16:uniqueId val="{0000001E-BB79-4175-BE50-FB654D261D1A}"/>
              </c:ext>
            </c:extLst>
          </c:dPt>
          <c:dPt>
            <c:idx val="20"/>
            <c:invertIfNegative val="0"/>
            <c:bubble3D val="0"/>
            <c:spPr>
              <a:solidFill>
                <a:srgbClr val="222268"/>
              </a:solidFill>
              <a:ln>
                <a:noFill/>
              </a:ln>
              <a:effectLst/>
            </c:spPr>
            <c:extLst>
              <c:ext xmlns:c16="http://schemas.microsoft.com/office/drawing/2014/chart" uri="{C3380CC4-5D6E-409C-BE32-E72D297353CC}">
                <c16:uniqueId val="{00000020-BB79-4175-BE50-FB654D261D1A}"/>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22-BB79-4175-BE50-FB654D261D1A}"/>
              </c:ext>
            </c:extLst>
          </c:dPt>
          <c:dPt>
            <c:idx val="22"/>
            <c:invertIfNegative val="0"/>
            <c:bubble3D val="0"/>
            <c:spPr>
              <a:solidFill>
                <a:srgbClr val="7F7F7F"/>
              </a:solidFill>
              <a:ln>
                <a:noFill/>
              </a:ln>
              <a:effectLst/>
            </c:spPr>
            <c:extLst>
              <c:ext xmlns:c16="http://schemas.microsoft.com/office/drawing/2014/chart" uri="{C3380CC4-5D6E-409C-BE32-E72D297353CC}">
                <c16:uniqueId val="{00000024-BB79-4175-BE50-FB654D261D1A}"/>
              </c:ext>
            </c:extLst>
          </c:dPt>
          <c:dLbls>
            <c:dLbl>
              <c:idx val="0"/>
              <c:layout>
                <c:manualLayout>
                  <c:x val="7.1040865902906314E-5"/>
                  <c:y val="4.877734520912657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6607174103237096"/>
                      <c:h val="5.9620883669145669E-2"/>
                    </c:manualLayout>
                  </c15:layout>
                </c:ext>
                <c:ext xmlns:c16="http://schemas.microsoft.com/office/drawing/2014/chart" uri="{C3380CC4-5D6E-409C-BE32-E72D297353CC}">
                  <c16:uniqueId val="{00000002-BB79-4175-BE50-FB654D261D1A}"/>
                </c:ext>
              </c:extLst>
            </c:dLbl>
            <c:dLbl>
              <c:idx val="1"/>
              <c:layout>
                <c:manualLayout>
                  <c:x val="-6.8663660927630312E-3"/>
                  <c:y val="5.674551337187325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3989149490300193"/>
                      <c:h val="6.7321050565869345E-2"/>
                    </c:manualLayout>
                  </c15:layout>
                </c:ext>
                <c:ext xmlns:c16="http://schemas.microsoft.com/office/drawing/2014/chart" uri="{C3380CC4-5D6E-409C-BE32-E72D297353CC}">
                  <c16:uniqueId val="{00000004-BB79-4175-BE50-FB654D261D1A}"/>
                </c:ext>
              </c:extLst>
            </c:dLbl>
            <c:dLbl>
              <c:idx val="2"/>
              <c:layout>
                <c:manualLayout>
                  <c:x val="4.1838629962692893E-3"/>
                  <c:y val="5.5549573528002119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079188292567348"/>
                      <c:h val="8.7986932801828316E-2"/>
                    </c:manualLayout>
                  </c15:layout>
                </c:ext>
                <c:ext xmlns:c16="http://schemas.microsoft.com/office/drawing/2014/chart" uri="{C3380CC4-5D6E-409C-BE32-E72D297353CC}">
                  <c16:uniqueId val="{00000006-BB79-4175-BE50-FB654D261D1A}"/>
                </c:ext>
              </c:extLst>
            </c:dLbl>
            <c:dLbl>
              <c:idx val="4"/>
              <c:layout>
                <c:manualLayout>
                  <c:x val="-7.1118020074321569E-3"/>
                  <c:y val="0.1793481799065875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79-4175-BE50-FB654D261D1A}"/>
                </c:ext>
              </c:extLst>
            </c:dLbl>
            <c:dLbl>
              <c:idx val="5"/>
              <c:layout>
                <c:manualLayout>
                  <c:x val="-4.7412013382880751E-3"/>
                  <c:y val="0.205489308037646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B79-4175-BE50-FB654D261D1A}"/>
                </c:ext>
              </c:extLst>
            </c:dLbl>
            <c:dLbl>
              <c:idx val="6"/>
              <c:layout>
                <c:manualLayout>
                  <c:x val="7.1118020074320693E-3"/>
                  <c:y val="0.19191604287657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B79-4175-BE50-FB654D261D1A}"/>
                </c:ext>
              </c:extLst>
            </c:dLbl>
            <c:dLbl>
              <c:idx val="8"/>
              <c:layout>
                <c:manualLayout>
                  <c:x val="-7.1118020074321135E-3"/>
                  <c:y val="0.11199529380496398"/>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0E-BB79-4175-BE50-FB654D261D1A}"/>
                </c:ext>
              </c:extLst>
            </c:dLbl>
            <c:dLbl>
              <c:idx val="9"/>
              <c:layout>
                <c:manualLayout>
                  <c:x val="-4.7412013382880751E-3"/>
                  <c:y val="0.1267055091073463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0540245954397158E-2"/>
                    </c:manualLayout>
                  </c15:layout>
                </c:ext>
                <c:ext xmlns:c16="http://schemas.microsoft.com/office/drawing/2014/chart" uri="{C3380CC4-5D6E-409C-BE32-E72D297353CC}">
                  <c16:uniqueId val="{00000010-BB79-4175-BE50-FB654D261D1A}"/>
                </c:ext>
              </c:extLst>
            </c:dLbl>
            <c:dLbl>
              <c:idx val="10"/>
              <c:layout>
                <c:manualLayout>
                  <c:x val="7.1118020074320259E-3"/>
                  <c:y val="0.15246407432190723"/>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2-BB79-4175-BE50-FB654D261D1A}"/>
                </c:ext>
              </c:extLst>
            </c:dLbl>
            <c:dLbl>
              <c:idx val="12"/>
              <c:layout>
                <c:manualLayout>
                  <c:x val="0"/>
                  <c:y val="9.111037879769193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4-BB79-4175-BE50-FB654D261D1A}"/>
                </c:ext>
              </c:extLst>
            </c:dLbl>
            <c:dLbl>
              <c:idx val="13"/>
              <c:layout>
                <c:manualLayout>
                  <c:x val="4.7412013382880751E-3"/>
                  <c:y val="6.32208710219328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B79-4175-BE50-FB654D261D1A}"/>
                </c:ext>
              </c:extLst>
            </c:dLbl>
            <c:dLbl>
              <c:idx val="14"/>
              <c:layout>
                <c:manualLayout>
                  <c:x val="6.875169783854173E-3"/>
                  <c:y val="5.076184090484398E-2"/>
                </c:manualLayout>
              </c:layout>
              <c:tx>
                <c:rich>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AE5D2085-1987-4C7A-914F-C4602DBBBB91}" type="VALUE">
                      <a: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400" b="1">
                          <a:solidFill>
                            <a:prstClr val="black">
                              <a:lumMod val="75000"/>
                              <a:lumOff val="25000"/>
                            </a:prstClr>
                          </a:solidFill>
                          <a:latin typeface="Segoe UI" panose="020B0502040204020203" pitchFamily="34" charset="0"/>
                          <a:cs typeface="Segoe UI" panose="020B0502040204020203" pitchFamily="34" charset="0"/>
                        </a:defRPr>
                      </a:pPr>
                      <a:t>[VALUE]</a:t>
                    </a:fld>
                    <a:r>
                      <a: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926404608895692E-2"/>
                      <c:h val="6.0540245954397158E-2"/>
                    </c:manualLayout>
                  </c15:layout>
                  <c15:dlblFieldTable/>
                  <c15:showDataLabelsRange val="0"/>
                </c:ext>
                <c:ext xmlns:c16="http://schemas.microsoft.com/office/drawing/2014/chart" uri="{C3380CC4-5D6E-409C-BE32-E72D297353CC}">
                  <c16:uniqueId val="{00000018-BB79-4175-BE50-FB654D261D1A}"/>
                </c:ext>
              </c:extLst>
            </c:dLbl>
            <c:dLbl>
              <c:idx val="16"/>
              <c:layout>
                <c:manualLayout>
                  <c:x val="-4.7412013382881627E-3"/>
                  <c:y val="0.14214729209215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B79-4175-BE50-FB654D261D1A}"/>
                </c:ext>
              </c:extLst>
            </c:dLbl>
            <c:dLbl>
              <c:idx val="17"/>
              <c:layout>
                <c:manualLayout>
                  <c:x val="0"/>
                  <c:y val="0.233378815813405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B79-4175-BE50-FB654D261D1A}"/>
                </c:ext>
              </c:extLst>
            </c:dLbl>
            <c:dLbl>
              <c:idx val="18"/>
              <c:layout>
                <c:manualLayout>
                  <c:x val="3.3191779181495741E-3"/>
                  <c:y val="0.168528749024478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B79-4175-BE50-FB654D261D1A}"/>
                </c:ext>
              </c:extLst>
            </c:dLbl>
            <c:dLbl>
              <c:idx val="20"/>
              <c:layout>
                <c:manualLayout>
                  <c:x val="-4.7412013382880751E-3"/>
                  <c:y val="0.132595635695402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B79-4175-BE50-FB654D261D1A}"/>
                </c:ext>
              </c:extLst>
            </c:dLbl>
            <c:dLbl>
              <c:idx val="21"/>
              <c:layout>
                <c:manualLayout>
                  <c:x val="0"/>
                  <c:y val="0.213521451376589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B79-4175-BE50-FB654D261D1A}"/>
                </c:ext>
              </c:extLst>
            </c:dLbl>
            <c:dLbl>
              <c:idx val="22"/>
              <c:layout>
                <c:manualLayout>
                  <c:x val="4.7412013382879016E-3"/>
                  <c:y val="0.18863707598437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B79-4175-BE50-FB654D261D1A}"/>
                </c:ext>
              </c:extLst>
            </c:dLbl>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Sheet1!$D$2:$D$4</c:f>
              <c:numCache>
                <c:formatCode>0.0</c:formatCode>
                <c:ptCount val="3"/>
                <c:pt idx="0">
                  <c:v>2.2999999999999998</c:v>
                </c:pt>
                <c:pt idx="1">
                  <c:v>2.6</c:v>
                </c:pt>
                <c:pt idx="2">
                  <c:v>3.4</c:v>
                </c:pt>
              </c:numCache>
            </c:numRef>
          </c:val>
          <c:extLst>
            <c:ext xmlns:c16="http://schemas.microsoft.com/office/drawing/2014/chart" uri="{C3380CC4-5D6E-409C-BE32-E72D297353CC}">
              <c16:uniqueId val="{00000025-BB79-4175-BE50-FB654D261D1A}"/>
            </c:ext>
          </c:extLst>
        </c:ser>
        <c:ser>
          <c:idx val="2"/>
          <c:order val="2"/>
          <c:tx>
            <c:strRef>
              <c:f>Sheet1!$E$1</c:f>
              <c:strCache>
                <c:ptCount val="1"/>
                <c:pt idx="0">
                  <c:v>Placeholder 3</c:v>
                </c:pt>
              </c:strCache>
            </c:strRef>
          </c:tx>
          <c:spPr>
            <a:noFill/>
            <a:ln>
              <a:noFill/>
            </a:ln>
            <a:effectLst/>
          </c:spPr>
          <c:invertIfNegative val="0"/>
          <c:dLbls>
            <c:delete val="1"/>
          </c:dLbls>
          <c:val>
            <c:numRef>
              <c:f>Sheet1!$E$2:$E$4</c:f>
              <c:numCache>
                <c:formatCode>0.0</c:formatCode>
                <c:ptCount val="3"/>
                <c:pt idx="0">
                  <c:v>12</c:v>
                </c:pt>
                <c:pt idx="1">
                  <c:v>12</c:v>
                </c:pt>
                <c:pt idx="2">
                  <c:v>12</c:v>
                </c:pt>
              </c:numCache>
            </c:numRef>
          </c:val>
          <c:extLst>
            <c:ext xmlns:c16="http://schemas.microsoft.com/office/drawing/2014/chart" uri="{C3380CC4-5D6E-409C-BE32-E72D297353CC}">
              <c16:uniqueId val="{00000026-BB79-4175-BE50-FB654D261D1A}"/>
            </c:ext>
          </c:extLst>
        </c:ser>
        <c:ser>
          <c:idx val="3"/>
          <c:order val="3"/>
          <c:tx>
            <c:strRef>
              <c:f>Sheet1!$F$1</c:f>
              <c:strCache>
                <c:ptCount val="1"/>
                <c:pt idx="0">
                  <c:v>Births</c:v>
                </c:pt>
              </c:strCache>
            </c:strRef>
          </c:tx>
          <c:spPr>
            <a:solidFill>
              <a:schemeClr val="accent4"/>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28-BB79-4175-BE50-FB654D261D1A}"/>
              </c:ext>
            </c:extLst>
          </c:dPt>
          <c:dPt>
            <c:idx val="1"/>
            <c:invertIfNegative val="0"/>
            <c:bubble3D val="0"/>
            <c:spPr>
              <a:solidFill>
                <a:srgbClr val="F7C327"/>
              </a:solidFill>
              <a:ln>
                <a:noFill/>
              </a:ln>
              <a:effectLst/>
            </c:spPr>
            <c:extLst>
              <c:ext xmlns:c16="http://schemas.microsoft.com/office/drawing/2014/chart" uri="{C3380CC4-5D6E-409C-BE32-E72D297353CC}">
                <c16:uniqueId val="{0000002A-BB79-4175-BE50-FB654D261D1A}"/>
              </c:ext>
            </c:extLst>
          </c:dPt>
          <c:dPt>
            <c:idx val="2"/>
            <c:invertIfNegative val="0"/>
            <c:bubble3D val="0"/>
            <c:spPr>
              <a:solidFill>
                <a:srgbClr val="06A3C9"/>
              </a:solidFill>
              <a:ln>
                <a:noFill/>
              </a:ln>
              <a:effectLst/>
            </c:spPr>
            <c:extLst>
              <c:ext xmlns:c16="http://schemas.microsoft.com/office/drawing/2014/chart" uri="{C3380CC4-5D6E-409C-BE32-E72D297353CC}">
                <c16:uniqueId val="{0000002C-BB79-4175-BE50-FB654D261D1A}"/>
              </c:ext>
            </c:extLst>
          </c:dPt>
          <c:dPt>
            <c:idx val="4"/>
            <c:invertIfNegative val="0"/>
            <c:bubble3D val="0"/>
            <c:spPr>
              <a:solidFill>
                <a:srgbClr val="222268"/>
              </a:solidFill>
              <a:ln>
                <a:noFill/>
              </a:ln>
              <a:effectLst/>
            </c:spPr>
            <c:extLst>
              <c:ext xmlns:c16="http://schemas.microsoft.com/office/drawing/2014/chart" uri="{C3380CC4-5D6E-409C-BE32-E72D297353CC}">
                <c16:uniqueId val="{0000002E-BB79-4175-BE50-FB654D261D1A}"/>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30-BB79-4175-BE50-FB654D261D1A}"/>
              </c:ext>
            </c:extLst>
          </c:dPt>
          <c:dPt>
            <c:idx val="6"/>
            <c:invertIfNegative val="0"/>
            <c:bubble3D val="0"/>
            <c:spPr>
              <a:solidFill>
                <a:srgbClr val="7F7F7F"/>
              </a:solidFill>
              <a:ln>
                <a:noFill/>
              </a:ln>
              <a:effectLst/>
            </c:spPr>
            <c:extLst>
              <c:ext xmlns:c16="http://schemas.microsoft.com/office/drawing/2014/chart" uri="{C3380CC4-5D6E-409C-BE32-E72D297353CC}">
                <c16:uniqueId val="{00000032-BB79-4175-BE50-FB654D261D1A}"/>
              </c:ext>
            </c:extLst>
          </c:dPt>
          <c:dPt>
            <c:idx val="8"/>
            <c:invertIfNegative val="0"/>
            <c:bubble3D val="0"/>
            <c:spPr>
              <a:solidFill>
                <a:srgbClr val="222268"/>
              </a:solidFill>
              <a:ln>
                <a:noFill/>
              </a:ln>
              <a:effectLst/>
            </c:spPr>
            <c:extLst>
              <c:ext xmlns:c16="http://schemas.microsoft.com/office/drawing/2014/chart" uri="{C3380CC4-5D6E-409C-BE32-E72D297353CC}">
                <c16:uniqueId val="{00000034-BB79-4175-BE50-FB654D261D1A}"/>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36-BB79-4175-BE50-FB654D261D1A}"/>
              </c:ext>
            </c:extLst>
          </c:dPt>
          <c:dPt>
            <c:idx val="10"/>
            <c:invertIfNegative val="0"/>
            <c:bubble3D val="0"/>
            <c:spPr>
              <a:solidFill>
                <a:srgbClr val="7F7F7F"/>
              </a:solidFill>
              <a:ln>
                <a:noFill/>
              </a:ln>
              <a:effectLst/>
            </c:spPr>
            <c:extLst>
              <c:ext xmlns:c16="http://schemas.microsoft.com/office/drawing/2014/chart" uri="{C3380CC4-5D6E-409C-BE32-E72D297353CC}">
                <c16:uniqueId val="{00000038-BB79-4175-BE50-FB654D261D1A}"/>
              </c:ext>
            </c:extLst>
          </c:dPt>
          <c:dPt>
            <c:idx val="12"/>
            <c:invertIfNegative val="0"/>
            <c:bubble3D val="0"/>
            <c:spPr>
              <a:solidFill>
                <a:srgbClr val="222268"/>
              </a:solidFill>
              <a:ln>
                <a:noFill/>
              </a:ln>
              <a:effectLst/>
            </c:spPr>
            <c:extLst>
              <c:ext xmlns:c16="http://schemas.microsoft.com/office/drawing/2014/chart" uri="{C3380CC4-5D6E-409C-BE32-E72D297353CC}">
                <c16:uniqueId val="{0000003A-BB79-4175-BE50-FB654D261D1A}"/>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3C-BB79-4175-BE50-FB654D261D1A}"/>
              </c:ext>
            </c:extLst>
          </c:dPt>
          <c:dPt>
            <c:idx val="14"/>
            <c:invertIfNegative val="0"/>
            <c:bubble3D val="0"/>
            <c:spPr>
              <a:solidFill>
                <a:srgbClr val="7F7F7F"/>
              </a:solidFill>
              <a:ln>
                <a:noFill/>
              </a:ln>
              <a:effectLst/>
            </c:spPr>
            <c:extLst>
              <c:ext xmlns:c16="http://schemas.microsoft.com/office/drawing/2014/chart" uri="{C3380CC4-5D6E-409C-BE32-E72D297353CC}">
                <c16:uniqueId val="{0000003E-BB79-4175-BE50-FB654D261D1A}"/>
              </c:ext>
            </c:extLst>
          </c:dPt>
          <c:dPt>
            <c:idx val="16"/>
            <c:invertIfNegative val="0"/>
            <c:bubble3D val="0"/>
            <c:spPr>
              <a:solidFill>
                <a:srgbClr val="222268"/>
              </a:solidFill>
              <a:ln>
                <a:noFill/>
              </a:ln>
              <a:effectLst/>
            </c:spPr>
            <c:extLst>
              <c:ext xmlns:c16="http://schemas.microsoft.com/office/drawing/2014/chart" uri="{C3380CC4-5D6E-409C-BE32-E72D297353CC}">
                <c16:uniqueId val="{00000040-BB79-4175-BE50-FB654D261D1A}"/>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42-BB79-4175-BE50-FB654D261D1A}"/>
              </c:ext>
            </c:extLst>
          </c:dPt>
          <c:dPt>
            <c:idx val="18"/>
            <c:invertIfNegative val="0"/>
            <c:bubble3D val="0"/>
            <c:spPr>
              <a:solidFill>
                <a:srgbClr val="7F7F7F"/>
              </a:solidFill>
              <a:ln>
                <a:noFill/>
              </a:ln>
              <a:effectLst/>
            </c:spPr>
            <c:extLst>
              <c:ext xmlns:c16="http://schemas.microsoft.com/office/drawing/2014/chart" uri="{C3380CC4-5D6E-409C-BE32-E72D297353CC}">
                <c16:uniqueId val="{00000044-BB79-4175-BE50-FB654D261D1A}"/>
              </c:ext>
            </c:extLst>
          </c:dPt>
          <c:dPt>
            <c:idx val="20"/>
            <c:invertIfNegative val="0"/>
            <c:bubble3D val="0"/>
            <c:spPr>
              <a:solidFill>
                <a:srgbClr val="222268"/>
              </a:solidFill>
              <a:ln>
                <a:noFill/>
              </a:ln>
              <a:effectLst/>
            </c:spPr>
            <c:extLst>
              <c:ext xmlns:c16="http://schemas.microsoft.com/office/drawing/2014/chart" uri="{C3380CC4-5D6E-409C-BE32-E72D297353CC}">
                <c16:uniqueId val="{00000046-BB79-4175-BE50-FB654D261D1A}"/>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48-BB79-4175-BE50-FB654D261D1A}"/>
              </c:ext>
            </c:extLst>
          </c:dPt>
          <c:dPt>
            <c:idx val="22"/>
            <c:invertIfNegative val="0"/>
            <c:bubble3D val="0"/>
            <c:spPr>
              <a:solidFill>
                <a:srgbClr val="7F7F7F"/>
              </a:solidFill>
              <a:ln>
                <a:noFill/>
              </a:ln>
              <a:effectLst/>
            </c:spPr>
            <c:extLst>
              <c:ext xmlns:c16="http://schemas.microsoft.com/office/drawing/2014/chart" uri="{C3380CC4-5D6E-409C-BE32-E72D297353CC}">
                <c16:uniqueId val="{0000004A-BB79-4175-BE50-FB654D261D1A}"/>
              </c:ext>
            </c:extLst>
          </c:dPt>
          <c:dLbls>
            <c:dLbl>
              <c:idx val="0"/>
              <c:layout>
                <c:manualLayout>
                  <c:x val="-4.9701965807324967E-4"/>
                  <c:y val="-6.06685055491007E-2"/>
                </c:manualLayout>
              </c:layout>
              <c:tx>
                <c:rich>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684FF581-C4BE-4928-A629-5C9441590E1B}" type="VALUE">
                      <a: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400" b="1">
                          <a:solidFill>
                            <a:prstClr val="black">
                              <a:lumMod val="75000"/>
                              <a:lumOff val="25000"/>
                            </a:prstClr>
                          </a:solidFill>
                          <a:latin typeface="Segoe UI" panose="020B0502040204020203" pitchFamily="34" charset="0"/>
                          <a:cs typeface="Segoe UI" panose="020B0502040204020203" pitchFamily="34" charset="0"/>
                        </a:defRPr>
                      </a:pPr>
                      <a:t>[VALUE]</a:t>
                    </a:fld>
                    <a:endParaRPr lang="en-GB"/>
                  </a:p>
                </c:rich>
              </c:tx>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6509910924514609"/>
                      <c:h val="7.3791593387338053E-2"/>
                    </c:manualLayout>
                  </c15:layout>
                  <c15:dlblFieldTable/>
                  <c15:showDataLabelsRange val="0"/>
                </c:ext>
                <c:ext xmlns:c16="http://schemas.microsoft.com/office/drawing/2014/chart" uri="{C3380CC4-5D6E-409C-BE32-E72D297353CC}">
                  <c16:uniqueId val="{00000028-BB79-4175-BE50-FB654D261D1A}"/>
                </c:ext>
              </c:extLst>
            </c:dLbl>
            <c:dLbl>
              <c:idx val="1"/>
              <c:layout>
                <c:manualLayout>
                  <c:x val="-1.4703150413759846E-2"/>
                  <c:y val="-5.069499697603133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B79-4175-BE50-FB654D261D1A}"/>
                </c:ext>
              </c:extLst>
            </c:dLbl>
            <c:dLbl>
              <c:idx val="2"/>
              <c:layout>
                <c:manualLayout>
                  <c:x val="2.1936531379992859E-3"/>
                  <c:y val="-5.5367641085224337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1502762938613869E-2"/>
                      <c:h val="7.7720079499397923E-2"/>
                    </c:manualLayout>
                  </c15:layout>
                </c:ext>
                <c:ext xmlns:c16="http://schemas.microsoft.com/office/drawing/2014/chart" uri="{C3380CC4-5D6E-409C-BE32-E72D297353CC}">
                  <c16:uniqueId val="{0000002C-BB79-4175-BE50-FB654D261D1A}"/>
                </c:ext>
              </c:extLst>
            </c:dLbl>
            <c:dLbl>
              <c:idx val="4"/>
              <c:layout>
                <c:manualLayout>
                  <c:x val="-2.7367268746579091E-3"/>
                  <c:y val="-5.09259259259260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B79-4175-BE50-FB654D261D1A}"/>
                </c:ext>
              </c:extLst>
            </c:dLbl>
            <c:dLbl>
              <c:idx val="5"/>
              <c:layout>
                <c:manualLayout>
                  <c:x val="-4.3460510208118137E-17"/>
                  <c:y val="-5.9817403391118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B79-4175-BE50-FB654D261D1A}"/>
                </c:ext>
              </c:extLst>
            </c:dLbl>
            <c:dLbl>
              <c:idx val="6"/>
              <c:layout>
                <c:manualLayout>
                  <c:x val="9.3330734961515622E-8"/>
                  <c:y val="-4.5928691614690681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6278360832000517E-2"/>
                    </c:manualLayout>
                  </c15:layout>
                </c:ext>
                <c:ext xmlns:c16="http://schemas.microsoft.com/office/drawing/2014/chart" uri="{C3380CC4-5D6E-409C-BE32-E72D297353CC}">
                  <c16:uniqueId val="{00000032-BB79-4175-BE50-FB654D261D1A}"/>
                </c:ext>
              </c:extLst>
            </c:dLbl>
            <c:dLbl>
              <c:idx val="8"/>
              <c:layout>
                <c:manualLayout>
                  <c:x val="-9.4824026765761502E-3"/>
                  <c:y val="-9.7222324761015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BB79-4175-BE50-FB654D261D1A}"/>
                </c:ext>
              </c:extLst>
            </c:dLbl>
            <c:dLbl>
              <c:idx val="9"/>
              <c:layout>
                <c:manualLayout>
                  <c:x val="-2.2836164241187493E-3"/>
                  <c:y val="-0.128894171687525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BB79-4175-BE50-FB654D261D1A}"/>
                </c:ext>
              </c:extLst>
            </c:dLbl>
            <c:dLbl>
              <c:idx val="10"/>
              <c:layout>
                <c:manualLayout>
                  <c:x val="7.1118020074320259E-3"/>
                  <c:y val="-0.137785739262566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BB79-4175-BE50-FB654D261D1A}"/>
                </c:ext>
              </c:extLst>
            </c:dLbl>
            <c:dLbl>
              <c:idx val="12"/>
              <c:layout>
                <c:manualLayout>
                  <c:x val="0"/>
                  <c:y val="-6.98120273753969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BB79-4175-BE50-FB654D261D1A}"/>
                </c:ext>
              </c:extLst>
            </c:dLbl>
            <c:dLbl>
              <c:idx val="13"/>
              <c:layout>
                <c:manualLayout>
                  <c:x val="4.7412013382880751E-3"/>
                  <c:y val="-5.16614304765727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3C-BB79-4175-BE50-FB654D261D1A}"/>
                </c:ext>
              </c:extLst>
            </c:dLbl>
            <c:dLbl>
              <c:idx val="14"/>
              <c:layout>
                <c:manualLayout>
                  <c:x val="2.0046508571868026E-3"/>
                  <c:y val="-3.7112629878432245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2016475709603875E-2"/>
                    </c:manualLayout>
                  </c15:layout>
                </c:ext>
                <c:ext xmlns:c16="http://schemas.microsoft.com/office/drawing/2014/chart" uri="{C3380CC4-5D6E-409C-BE32-E72D297353CC}">
                  <c16:uniqueId val="{0000003E-BB79-4175-BE50-FB654D261D1A}"/>
                </c:ext>
              </c:extLst>
            </c:dLbl>
            <c:dLbl>
              <c:idx val="16"/>
              <c:layout>
                <c:manualLayout>
                  <c:x val="-5.8394240970998032E-3"/>
                  <c:y val="-0.1185317503729988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BB79-4175-BE50-FB654D261D1A}"/>
                </c:ext>
              </c:extLst>
            </c:dLbl>
            <c:dLbl>
              <c:idx val="17"/>
              <c:layout>
                <c:manualLayout>
                  <c:x val="-2.3706006691441247E-3"/>
                  <c:y val="-0.2161215368827565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42-BB79-4175-BE50-FB654D261D1A}"/>
                </c:ext>
              </c:extLst>
            </c:dLbl>
            <c:dLbl>
              <c:idx val="18"/>
              <c:layout>
                <c:manualLayout>
                  <c:x val="5.1072444809802222E-3"/>
                  <c:y val="-0.15917067071333219"/>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0540245954397158E-2"/>
                    </c:manualLayout>
                  </c15:layout>
                </c:ext>
                <c:ext xmlns:c16="http://schemas.microsoft.com/office/drawing/2014/chart" uri="{C3380CC4-5D6E-409C-BE32-E72D297353CC}">
                  <c16:uniqueId val="{00000044-BB79-4175-BE50-FB654D261D1A}"/>
                </c:ext>
              </c:extLst>
            </c:dLbl>
            <c:dLbl>
              <c:idx val="20"/>
              <c:layout>
                <c:manualLayout>
                  <c:x val="-5.839517427834809E-3"/>
                  <c:y val="-0.111478833867690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BB79-4175-BE50-FB654D261D1A}"/>
                </c:ext>
              </c:extLst>
            </c:dLbl>
            <c:dLbl>
              <c:idx val="21"/>
              <c:layout>
                <c:manualLayout>
                  <c:x val="-3.921944146408304E-3"/>
                  <c:y val="-0.2029680841853188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7945350001455943E-2"/>
                      <c:h val="5.6278360832000517E-2"/>
                    </c:manualLayout>
                  </c15:layout>
                </c:ext>
                <c:ext xmlns:c16="http://schemas.microsoft.com/office/drawing/2014/chart" uri="{C3380CC4-5D6E-409C-BE32-E72D297353CC}">
                  <c16:uniqueId val="{00000048-BB79-4175-BE50-FB654D261D1A}"/>
                </c:ext>
              </c:extLst>
            </c:dLbl>
            <c:dLbl>
              <c:idx val="22"/>
              <c:layout>
                <c:manualLayout>
                  <c:x val="5.1072444809803158E-3"/>
                  <c:y val="-0.19407685219178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A-BB79-4175-BE50-FB654D261D1A}"/>
                </c:ext>
              </c:extLst>
            </c:dLbl>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Sheet1!$F$2:$F$4</c:f>
              <c:numCache>
                <c:formatCode>0.0</c:formatCode>
                <c:ptCount val="3"/>
                <c:pt idx="0">
                  <c:v>1</c:v>
                </c:pt>
                <c:pt idx="1">
                  <c:v>1.6</c:v>
                </c:pt>
                <c:pt idx="2">
                  <c:v>1.8</c:v>
                </c:pt>
              </c:numCache>
            </c:numRef>
          </c:val>
          <c:extLst>
            <c:ext xmlns:c16="http://schemas.microsoft.com/office/drawing/2014/chart" uri="{C3380CC4-5D6E-409C-BE32-E72D297353CC}">
              <c16:uniqueId val="{0000004B-BB79-4175-BE50-FB654D261D1A}"/>
            </c:ext>
          </c:extLst>
        </c:ser>
        <c:ser>
          <c:idx val="4"/>
          <c:order val="4"/>
          <c:tx>
            <c:strRef>
              <c:f>Sheet1!$G$1</c:f>
              <c:strCache>
                <c:ptCount val="1"/>
                <c:pt idx="0">
                  <c:v>Placeholder 2</c:v>
                </c:pt>
              </c:strCache>
            </c:strRef>
          </c:tx>
          <c:spPr>
            <a:noFill/>
            <a:ln>
              <a:noFill/>
            </a:ln>
            <a:effectLst/>
          </c:spPr>
          <c:invertIfNegative val="0"/>
          <c:dLbls>
            <c:delete val="1"/>
          </c:dLbls>
          <c:val>
            <c:numRef>
              <c:f>Sheet1!$G$2:$G$4</c:f>
              <c:numCache>
                <c:formatCode>0.0</c:formatCode>
                <c:ptCount val="3"/>
                <c:pt idx="0">
                  <c:v>34</c:v>
                </c:pt>
                <c:pt idx="1">
                  <c:v>33.4</c:v>
                </c:pt>
                <c:pt idx="2">
                  <c:v>33.200000000000003</c:v>
                </c:pt>
              </c:numCache>
            </c:numRef>
          </c:val>
          <c:extLst>
            <c:ext xmlns:c16="http://schemas.microsoft.com/office/drawing/2014/chart" uri="{C3380CC4-5D6E-409C-BE32-E72D297353CC}">
              <c16:uniqueId val="{0000004C-BB79-4175-BE50-FB654D261D1A}"/>
            </c:ext>
          </c:extLst>
        </c:ser>
        <c:dLbls>
          <c:dLblPos val="ctr"/>
          <c:showLegendKey val="0"/>
          <c:showVal val="1"/>
          <c:showCatName val="0"/>
          <c:showSerName val="0"/>
          <c:showPercent val="0"/>
          <c:showBubbleSize val="0"/>
        </c:dLbls>
        <c:gapWidth val="0"/>
        <c:overlap val="100"/>
        <c:axId val="230391728"/>
        <c:axId val="376663256"/>
      </c:barChart>
      <c:catAx>
        <c:axId val="230391728"/>
        <c:scaling>
          <c:orientation val="minMax"/>
        </c:scaling>
        <c:delete val="1"/>
        <c:axPos val="b"/>
        <c:majorTickMark val="none"/>
        <c:minorTickMark val="none"/>
        <c:tickLblPos val="nextTo"/>
        <c:crossAx val="376663256"/>
        <c:crosses val="autoZero"/>
        <c:auto val="1"/>
        <c:lblAlgn val="ctr"/>
        <c:lblOffset val="100"/>
        <c:noMultiLvlLbl val="0"/>
      </c:catAx>
      <c:valAx>
        <c:axId val="376663256"/>
        <c:scaling>
          <c:orientation val="minMax"/>
        </c:scaling>
        <c:delete val="1"/>
        <c:axPos val="l"/>
        <c:numFmt formatCode="0%" sourceLinked="1"/>
        <c:majorTickMark val="none"/>
        <c:minorTickMark val="none"/>
        <c:tickLblPos val="nextTo"/>
        <c:crossAx val="230391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135716252082555"/>
          <c:y val="0.16886676017162863"/>
          <c:w val="0.64864283747917451"/>
          <c:h val="0.74620645741728642"/>
        </c:manualLayout>
      </c:layout>
      <c:barChart>
        <c:barDir val="bar"/>
        <c:grouping val="clustered"/>
        <c:varyColors val="0"/>
        <c:ser>
          <c:idx val="0"/>
          <c:order val="0"/>
          <c:tx>
            <c:strRef>
              <c:f>Sheet1!$B$1</c:f>
              <c:strCache>
                <c:ptCount val="1"/>
                <c:pt idx="0">
                  <c:v>Smoking</c:v>
                </c:pt>
              </c:strCache>
            </c:strRef>
          </c:tx>
          <c:spPr>
            <a:solidFill>
              <a:srgbClr val="BBE0E3">
                <a:lumMod val="50000"/>
              </a:srgbClr>
            </a:solidFill>
            <a:ln>
              <a:noFill/>
            </a:ln>
            <a:effectLst/>
          </c:spPr>
          <c:invertIfNegative val="0"/>
          <c:dPt>
            <c:idx val="0"/>
            <c:invertIfNegative val="0"/>
            <c:bubble3D val="0"/>
            <c:spPr>
              <a:solidFill>
                <a:srgbClr val="243E8D"/>
              </a:solidFill>
              <a:ln>
                <a:noFill/>
              </a:ln>
              <a:effectLst/>
            </c:spPr>
            <c:extLst>
              <c:ext xmlns:c16="http://schemas.microsoft.com/office/drawing/2014/chart" uri="{C3380CC4-5D6E-409C-BE32-E72D297353CC}">
                <c16:uniqueId val="{00000001-63CD-4BCC-8B7D-CD7FA7EE9D8F}"/>
              </c:ext>
            </c:extLst>
          </c:dPt>
          <c:dPt>
            <c:idx val="1"/>
            <c:invertIfNegative val="0"/>
            <c:bubble3D val="0"/>
            <c:spPr>
              <a:solidFill>
                <a:srgbClr val="06A3C9"/>
              </a:solidFill>
              <a:ln>
                <a:noFill/>
              </a:ln>
              <a:effectLst/>
            </c:spPr>
            <c:extLst>
              <c:ext xmlns:c16="http://schemas.microsoft.com/office/drawing/2014/chart" uri="{C3380CC4-5D6E-409C-BE32-E72D297353CC}">
                <c16:uniqueId val="{00000003-63CD-4BCC-8B7D-CD7FA7EE9D8F}"/>
              </c:ext>
            </c:extLst>
          </c:dPt>
          <c:dLbls>
            <c:dLbl>
              <c:idx val="0"/>
              <c:tx>
                <c:rich>
                  <a:bodyPr/>
                  <a:lstStyle/>
                  <a:p>
                    <a:fld id="{F50D2C52-FFD2-4D76-A515-CB7344EB0F85}" type="VALUE">
                      <a:rPr lang="en-US">
                        <a:latin typeface="Segoe UI" panose="020B0502040204020203" pitchFamily="34" charset="0"/>
                        <a:cs typeface="Segoe UI" panose="020B0502040204020203"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3CD-4BCC-8B7D-CD7FA7EE9D8F}"/>
                </c:ext>
              </c:extLst>
            </c:dLbl>
            <c:dLbl>
              <c:idx val="1"/>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fld id="{41D6F3A0-216C-4328-B8AF-8E93226B38EB}" type="VALUE">
                      <a:rPr lang="en-US">
                        <a:latin typeface="Segoe UI" panose="020B0502040204020203" pitchFamily="34" charset="0"/>
                        <a:cs typeface="Segoe UI" panose="020B0502040204020203" pitchFamily="34" charset="0"/>
                      </a:rPr>
                      <a:pPr>
                        <a:defRPr sz="1800" b="1" i="0" u="none" strike="noStrike" kern="1200" baseline="0">
                          <a:solidFill>
                            <a:schemeClr val="bg1"/>
                          </a:solidFill>
                          <a:latin typeface="+mn-lt"/>
                          <a:ea typeface="+mn-ea"/>
                          <a:cs typeface="+mn-cs"/>
                        </a:defRPr>
                      </a:pPr>
                      <a:t>[VALUE]</a:t>
                    </a:fld>
                    <a:endParaRPr lang="en-GB"/>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8853335130586413"/>
                      <c:h val="0.17982159786465929"/>
                    </c:manualLayout>
                  </c15:layout>
                  <c15:dlblFieldTable/>
                  <c15:showDataLabelsRange val="0"/>
                </c:ext>
                <c:ext xmlns:c16="http://schemas.microsoft.com/office/drawing/2014/chart" uri="{C3380CC4-5D6E-409C-BE32-E72D297353CC}">
                  <c16:uniqueId val="{00000003-63CD-4BCC-8B7D-CD7FA7EE9D8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Sheet1!$B$2:$B$3</c:f>
              <c:numCache>
                <c:formatCode>0.0%</c:formatCode>
                <c:ptCount val="2"/>
                <c:pt idx="0">
                  <c:v>2.5999999999999999E-2</c:v>
                </c:pt>
                <c:pt idx="1">
                  <c:v>1.0999999999999999E-2</c:v>
                </c:pt>
              </c:numCache>
            </c:numRef>
          </c:val>
          <c:extLst>
            <c:ext xmlns:c16="http://schemas.microsoft.com/office/drawing/2014/chart" uri="{C3380CC4-5D6E-409C-BE32-E72D297353CC}">
              <c16:uniqueId val="{00000004-63CD-4BCC-8B7D-CD7FA7EE9D8F}"/>
            </c:ext>
          </c:extLst>
        </c:ser>
        <c:dLbls>
          <c:dLblPos val="ctr"/>
          <c:showLegendKey val="0"/>
          <c:showVal val="1"/>
          <c:showCatName val="0"/>
          <c:showSerName val="0"/>
          <c:showPercent val="0"/>
          <c:showBubbleSize val="0"/>
        </c:dLbls>
        <c:gapWidth val="50"/>
        <c:axId val="150804992"/>
        <c:axId val="152081952"/>
      </c:barChart>
      <c:catAx>
        <c:axId val="150804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800" b="1" i="0" u="none" strike="noStrike" kern="1200" baseline="0">
                <a:solidFill>
                  <a:srgbClr val="000000"/>
                </a:solidFill>
                <a:latin typeface="Segoe UI" panose="020B0502040204020203" pitchFamily="34" charset="0"/>
                <a:ea typeface="+mn-ea"/>
                <a:cs typeface="Segoe UI" panose="020B0502040204020203" pitchFamily="34" charset="0"/>
              </a:defRPr>
            </a:pPr>
            <a:endParaRPr lang="en-US"/>
          </a:p>
        </c:txPr>
        <c:crossAx val="152081952"/>
        <c:crosses val="autoZero"/>
        <c:auto val="1"/>
        <c:lblAlgn val="ctr"/>
        <c:lblOffset val="100"/>
        <c:noMultiLvlLbl val="0"/>
      </c:catAx>
      <c:valAx>
        <c:axId val="152081952"/>
        <c:scaling>
          <c:orientation val="minMax"/>
        </c:scaling>
        <c:delete val="1"/>
        <c:axPos val="b"/>
        <c:numFmt formatCode="0.0%" sourceLinked="1"/>
        <c:majorTickMark val="out"/>
        <c:minorTickMark val="none"/>
        <c:tickLblPos val="nextTo"/>
        <c:crossAx val="150804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303033918281305E-3"/>
          <c:y val="3.0650716457185454E-2"/>
          <c:w val="0.97460704714901025"/>
          <c:h val="0.7723516230864913"/>
        </c:manualLayout>
      </c:layout>
      <c:barChart>
        <c:barDir val="col"/>
        <c:grouping val="clustered"/>
        <c:varyColors val="0"/>
        <c:ser>
          <c:idx val="0"/>
          <c:order val="0"/>
          <c:spPr>
            <a:solidFill>
              <a:srgbClr val="F7C327"/>
            </a:solidFill>
            <a:ln>
              <a:noFill/>
            </a:ln>
            <a:effectLst/>
          </c:spPr>
          <c:invertIfNegative val="0"/>
          <c:dLbls>
            <c:dLbl>
              <c:idx val="0"/>
              <c:layout>
                <c:manualLayout>
                  <c:x val="0"/>
                  <c:y val="1.092896174863388E-2"/>
                </c:manualLayout>
              </c:layout>
              <c:tx>
                <c:rich>
                  <a:bodyPr/>
                  <a:lstStyle/>
                  <a:p>
                    <a:fld id="{8D0AA5E8-5C27-45BF-A4A8-4065A3B1178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C21-4DB5-955A-F647DB8813F3}"/>
                </c:ext>
              </c:extLst>
            </c:dLbl>
            <c:dLbl>
              <c:idx val="1"/>
              <c:layout>
                <c:manualLayout>
                  <c:x val="2.3269732571356237E-4"/>
                  <c:y val="2.9745715810842621E-2"/>
                </c:manualLayout>
              </c:layout>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8.0085107809128017E-2"/>
                      <c:h val="0.10908358979357295"/>
                    </c:manualLayout>
                  </c15:layout>
                </c:ext>
                <c:ext xmlns:c16="http://schemas.microsoft.com/office/drawing/2014/chart" uri="{C3380CC4-5D6E-409C-BE32-E72D297353CC}">
                  <c16:uniqueId val="{00000001-4C21-4DB5-955A-F647DB8813F3}"/>
                </c:ext>
              </c:extLst>
            </c:dLbl>
            <c:dLbl>
              <c:idx val="2"/>
              <c:layout>
                <c:manualLayout>
                  <c:x val="-2.2656093347046351E-3"/>
                  <c:y val="1.5595600418702124E-2"/>
                </c:manualLayout>
              </c:layout>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7734798107229539E-2"/>
                      <c:h val="0.11468589991824793"/>
                    </c:manualLayout>
                  </c15:layout>
                </c:ext>
                <c:ext xmlns:c16="http://schemas.microsoft.com/office/drawing/2014/chart" uri="{C3380CC4-5D6E-409C-BE32-E72D297353CC}">
                  <c16:uniqueId val="{00000002-4C21-4DB5-955A-F647DB8813F3}"/>
                </c:ext>
              </c:extLst>
            </c:dLbl>
            <c:dLbl>
              <c:idx val="3"/>
              <c:layout>
                <c:manualLayout>
                  <c:x val="-4.8079989991348182E-3"/>
                  <c:y val="1.6522976291028151E-2"/>
                </c:manualLayout>
              </c:layout>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8.7034250421647627E-2"/>
                      <c:h val="9.282797642098016E-2"/>
                    </c:manualLayout>
                  </c15:layout>
                </c:ext>
                <c:ext xmlns:c16="http://schemas.microsoft.com/office/drawing/2014/chart" uri="{C3380CC4-5D6E-409C-BE32-E72D297353CC}">
                  <c16:uniqueId val="{00000003-4C21-4DB5-955A-F647DB8813F3}"/>
                </c:ext>
              </c:extLst>
            </c:dLbl>
            <c:dLbl>
              <c:idx val="4"/>
              <c:layout>
                <c:manualLayout>
                  <c:x val="-1.6386518200354451E-2"/>
                  <c:y val="1.63934426229508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21-4DB5-955A-F647DB8813F3}"/>
                </c:ext>
              </c:extLst>
            </c:dLbl>
            <c:spPr>
              <a:noFill/>
              <a:ln>
                <a:noFill/>
              </a:ln>
              <a:effectLst/>
            </c:spPr>
            <c:txPr>
              <a:bodyPr rot="0" spcFirstLastPara="1" vertOverflow="ellipsis" vert="horz" wrap="square" lIns="38100" tIns="19050" rIns="38100" bIns="19050" anchor="ctr" anchorCtr="1">
                <a:spAutoFit/>
              </a:bodyPr>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Assaults &amp;                                  Injuries</c:v>
                </c:pt>
                <c:pt idx="1">
                  <c:v>Congenital Anomalies</c:v>
                </c:pt>
                <c:pt idx="2">
                  <c:v>Perinatal Risks</c:v>
                </c:pt>
                <c:pt idx="3">
                  <c:v>SUIDs</c:v>
                </c:pt>
              </c:strCache>
            </c:strRef>
          </c:cat>
          <c:val>
            <c:numRef>
              <c:f>Sheet1!$B$2:$B$5</c:f>
              <c:numCache>
                <c:formatCode>0.0%</c:formatCode>
                <c:ptCount val="4"/>
                <c:pt idx="0">
                  <c:v>5.0999999999999997E-2</c:v>
                </c:pt>
                <c:pt idx="1">
                  <c:v>0.18</c:v>
                </c:pt>
                <c:pt idx="2">
                  <c:v>0.38100000000000001</c:v>
                </c:pt>
                <c:pt idx="3">
                  <c:v>0.27300000000000002</c:v>
                </c:pt>
              </c:numCache>
            </c:numRef>
          </c:val>
          <c:extLst>
            <c:ext xmlns:c16="http://schemas.microsoft.com/office/drawing/2014/chart" uri="{C3380CC4-5D6E-409C-BE32-E72D297353CC}">
              <c16:uniqueId val="{00000005-4C21-4DB5-955A-F647DB8813F3}"/>
            </c:ext>
          </c:extLst>
        </c:ser>
        <c:ser>
          <c:idx val="1"/>
          <c:order val="1"/>
          <c:spPr>
            <a:solidFill>
              <a:srgbClr val="243E8E"/>
            </a:solidFill>
            <a:ln>
              <a:noFill/>
            </a:ln>
            <a:effectLst/>
          </c:spPr>
          <c:invertIfNegative val="0"/>
          <c:dLbls>
            <c:dLbl>
              <c:idx val="0"/>
              <c:layout>
                <c:manualLayout>
                  <c:x val="1.4025155304518235E-3"/>
                  <c:y val="9.074154387667191E-3"/>
                </c:manualLayout>
              </c:layout>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3909098533655284E-2"/>
                      <c:h val="9.5560216858138633E-2"/>
                    </c:manualLayout>
                  </c15:layout>
                </c:ext>
                <c:ext xmlns:c16="http://schemas.microsoft.com/office/drawing/2014/chart" uri="{C3380CC4-5D6E-409C-BE32-E72D297353CC}">
                  <c16:uniqueId val="{00000006-4C21-4DB5-955A-F647DB8813F3}"/>
                </c:ext>
              </c:extLst>
            </c:dLbl>
            <c:dLbl>
              <c:idx val="1"/>
              <c:layout>
                <c:manualLayout>
                  <c:x val="4.6239548376764773E-4"/>
                  <c:y val="3.1730024778716982E-2"/>
                </c:manualLayout>
              </c:layout>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8943995923417054E-2"/>
                      <c:h val="0.11654067366403394"/>
                    </c:manualLayout>
                  </c15:layout>
                </c:ext>
                <c:ext xmlns:c16="http://schemas.microsoft.com/office/drawing/2014/chart" uri="{C3380CC4-5D6E-409C-BE32-E72D297353CC}">
                  <c16:uniqueId val="{00000007-4C21-4DB5-955A-F647DB8813F3}"/>
                </c:ext>
              </c:extLst>
            </c:dLbl>
            <c:dLbl>
              <c:idx val="2"/>
              <c:layout>
                <c:manualLayout>
                  <c:x val="7.4688795890359575E-4"/>
                  <c:y val="5.903355101022305E-3"/>
                </c:manualLayout>
              </c:layout>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8.3780748847415099E-2"/>
                      <c:h val="9.8292502851576036E-2"/>
                    </c:manualLayout>
                  </c15:layout>
                </c:ext>
                <c:ext xmlns:c16="http://schemas.microsoft.com/office/drawing/2014/chart" uri="{C3380CC4-5D6E-409C-BE32-E72D297353CC}">
                  <c16:uniqueId val="{00000008-4C21-4DB5-955A-F647DB8813F3}"/>
                </c:ext>
              </c:extLst>
            </c:dLbl>
            <c:dLbl>
              <c:idx val="3"/>
              <c:layout>
                <c:manualLayout>
                  <c:x val="4.7377327853965101E-4"/>
                  <c:y val="1.36612224693893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C21-4DB5-955A-F647DB8813F3}"/>
                </c:ext>
              </c:extLst>
            </c:dLbl>
            <c:dLbl>
              <c:idx val="4"/>
              <c:layout>
                <c:manualLayout>
                  <c:x val="7.4484173637973687E-3"/>
                  <c:y val="2.73224043715846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C21-4DB5-955A-F647DB8813F3}"/>
                </c:ext>
              </c:extLst>
            </c:dLbl>
            <c:dLbl>
              <c:idx val="5"/>
              <c:layout>
                <c:manualLayout>
                  <c:x val="-1.0924219269389767E-16"/>
                  <c:y val="5.46448087431684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C21-4DB5-955A-F647DB8813F3}"/>
                </c:ext>
              </c:extLst>
            </c:dLbl>
            <c:spPr>
              <a:noFill/>
              <a:ln>
                <a:noFill/>
              </a:ln>
              <a:effectLst/>
            </c:spPr>
            <c:txPr>
              <a:bodyPr rot="0" spcFirstLastPara="1" vertOverflow="ellipsis" vert="horz" wrap="square" lIns="38100" tIns="19050" rIns="38100" bIns="19050" anchor="ctr" anchorCtr="1">
                <a:spAutoFit/>
              </a:bodyPr>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Assaults &amp;                                  Injuries</c:v>
                </c:pt>
                <c:pt idx="1">
                  <c:v>Congenital Anomalies</c:v>
                </c:pt>
                <c:pt idx="2">
                  <c:v>Perinatal Risks</c:v>
                </c:pt>
                <c:pt idx="3">
                  <c:v>SUIDs</c:v>
                </c:pt>
              </c:strCache>
            </c:strRef>
          </c:cat>
          <c:val>
            <c:numRef>
              <c:f>Sheet1!$C$2:$C$5</c:f>
              <c:numCache>
                <c:formatCode>0.0%</c:formatCode>
                <c:ptCount val="4"/>
                <c:pt idx="0">
                  <c:v>4.5999999999999999E-2</c:v>
                </c:pt>
                <c:pt idx="1">
                  <c:v>0.214</c:v>
                </c:pt>
                <c:pt idx="2">
                  <c:v>0.442</c:v>
                </c:pt>
                <c:pt idx="3">
                  <c:v>0.18</c:v>
                </c:pt>
              </c:numCache>
            </c:numRef>
          </c:val>
          <c:extLst>
            <c:ext xmlns:c16="http://schemas.microsoft.com/office/drawing/2014/chart" uri="{C3380CC4-5D6E-409C-BE32-E72D297353CC}">
              <c16:uniqueId val="{0000000C-4C21-4DB5-955A-F647DB8813F3}"/>
            </c:ext>
          </c:extLst>
        </c:ser>
        <c:ser>
          <c:idx val="2"/>
          <c:order val="2"/>
          <c:spPr>
            <a:solidFill>
              <a:srgbClr val="06A3C9"/>
            </a:solidFill>
            <a:ln>
              <a:noFill/>
            </a:ln>
            <a:effectLst/>
          </c:spPr>
          <c:invertIfNegative val="0"/>
          <c:dLbls>
            <c:dLbl>
              <c:idx val="0"/>
              <c:layout>
                <c:manualLayout>
                  <c:x val="1.6829615095391621E-3"/>
                  <c:y val="3.9437122957947015E-3"/>
                </c:manualLayout>
              </c:layout>
              <c:tx>
                <c:rich>
                  <a:bodyPr rot="0" spcFirstLastPara="1" vertOverflow="ellipsis" vert="horz" wrap="square" lIns="38100" tIns="19050" rIns="38100" bIns="19050" anchor="ctr" anchorCtr="0">
                    <a:noAutofit/>
                  </a:bodyPr>
                  <a:lstStyle/>
                  <a:p>
                    <a:pPr algn="ct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fld id="{0E1AB47C-650D-4737-B8F6-A1C4EF8D56ED}" type="VALUE">
                      <a:rPr lang="en-US" smtClean="0"/>
                      <a:pPr algn="ctr">
                        <a:defRPr lang="en-US" sz="2000" b="1">
                          <a:solidFill>
                            <a:prstClr val="black"/>
                          </a:solidFill>
                          <a:latin typeface="Segoe UI" panose="020B0502040204020203" pitchFamily="34" charset="0"/>
                          <a:cs typeface="Segoe UI" panose="020B0502040204020203" pitchFamily="34" charset="0"/>
                        </a:defRPr>
                      </a:pPr>
                      <a:t>[VALUE]</a:t>
                    </a:fld>
                    <a:r>
                      <a:rPr lang="en-US"/>
                      <a:t>*</a:t>
                    </a:r>
                  </a:p>
                </c:rich>
              </c:tx>
              <c:spPr>
                <a:noFill/>
                <a:ln>
                  <a:noFill/>
                </a:ln>
                <a:effectLst/>
              </c:spPr>
              <c:txPr>
                <a:bodyPr rot="0" spcFirstLastPara="1" vertOverflow="ellipsis" vert="horz" wrap="square" lIns="38100" tIns="19050" rIns="38100" bIns="19050" anchor="ctr" anchorCtr="0">
                  <a:noAutofit/>
                </a:bodyPr>
                <a:lstStyle/>
                <a:p>
                  <a:pPr algn="ct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3609381167931115E-2"/>
                      <c:h val="8.0900223935229998E-2"/>
                    </c:manualLayout>
                  </c15:layout>
                  <c15:dlblFieldTable/>
                  <c15:showDataLabelsRange val="0"/>
                </c:ext>
                <c:ext xmlns:c16="http://schemas.microsoft.com/office/drawing/2014/chart" uri="{C3380CC4-5D6E-409C-BE32-E72D297353CC}">
                  <c16:uniqueId val="{0000000D-4C21-4DB5-955A-F647DB8813F3}"/>
                </c:ext>
              </c:extLst>
            </c:dLbl>
            <c:dLbl>
              <c:idx val="1"/>
              <c:layout>
                <c:manualLayout>
                  <c:x val="-5.0882850260421171E-5"/>
                  <c:y val="1.3661202185792325E-2"/>
                </c:manualLayout>
              </c:layout>
              <c:spPr>
                <a:noFill/>
                <a:ln>
                  <a:noFill/>
                </a:ln>
                <a:effectLst/>
              </c:spPr>
              <c:txPr>
                <a:bodyPr rot="0" spcFirstLastPara="1" vertOverflow="ellipsis" vert="horz" wrap="square" lIns="38100" tIns="19050" rIns="38100" bIns="19050" anchor="ctr" anchorCtr="0">
                  <a:noAutofit/>
                </a:bodyPr>
                <a:lstStyle/>
                <a:p>
                  <a:pPr algn="ct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7734798107229539E-2"/>
                      <c:h val="7.9166774235187809E-2"/>
                    </c:manualLayout>
                  </c15:layout>
                </c:ext>
                <c:ext xmlns:c16="http://schemas.microsoft.com/office/drawing/2014/chart" uri="{C3380CC4-5D6E-409C-BE32-E72D297353CC}">
                  <c16:uniqueId val="{0000000E-4C21-4DB5-955A-F647DB8813F3}"/>
                </c:ext>
              </c:extLst>
            </c:dLbl>
            <c:dLbl>
              <c:idx val="2"/>
              <c:layout>
                <c:manualLayout>
                  <c:x val="3.0745753035776547E-3"/>
                  <c:y val="1.3661222469389398E-2"/>
                </c:manualLayout>
              </c:layout>
              <c:tx>
                <c:rich>
                  <a:bodyPr/>
                  <a:lstStyle/>
                  <a:p>
                    <a:fld id="{2D11B3B8-21A1-4A54-B589-5FF0C84A38E8}" type="VALUE">
                      <a:rPr lang="en-US">
                        <a:latin typeface="Segoe UI" panose="020B0502040204020203" pitchFamily="34" charset="0"/>
                        <a:cs typeface="Segoe UI" panose="020B0502040204020203"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4C21-4DB5-955A-F647DB8813F3}"/>
                </c:ext>
              </c:extLst>
            </c:dLbl>
            <c:dLbl>
              <c:idx val="3"/>
              <c:layout>
                <c:manualLayout>
                  <c:x val="2.9030067887146098E-3"/>
                  <c:y val="8.19672131147530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C21-4DB5-955A-F647DB8813F3}"/>
                </c:ext>
              </c:extLst>
            </c:dLbl>
            <c:dLbl>
              <c:idx val="4"/>
              <c:layout>
                <c:manualLayout>
                  <c:x val="2.381189671716501E-2"/>
                  <c:y val="2.4590163934426229E-2"/>
                </c:manualLayout>
              </c:layout>
              <c:spPr>
                <a:noFill/>
                <a:ln>
                  <a:noFill/>
                </a:ln>
                <a:effectLst/>
              </c:spPr>
              <c:txPr>
                <a:bodyPr rot="0" spcFirstLastPara="1" vertOverflow="ellipsis" vert="horz" wrap="square" lIns="38100" tIns="19050" rIns="38100" bIns="19050" anchor="ctr" anchorCtr="0">
                  <a:noAutofit/>
                </a:bodyPr>
                <a:lstStyle/>
                <a:p>
                  <a:pPr algn="ct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9.0722153510159095E-2"/>
                      <c:h val="0.10102469773245558"/>
                    </c:manualLayout>
                  </c15:layout>
                </c:ext>
                <c:ext xmlns:c16="http://schemas.microsoft.com/office/drawing/2014/chart" uri="{C3380CC4-5D6E-409C-BE32-E72D297353CC}">
                  <c16:uniqueId val="{00000011-4C21-4DB5-955A-F647DB8813F3}"/>
                </c:ext>
              </c:extLst>
            </c:dLbl>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Assaults &amp;                                  Injuries</c:v>
                </c:pt>
                <c:pt idx="1">
                  <c:v>Congenital Anomalies</c:v>
                </c:pt>
                <c:pt idx="2">
                  <c:v>Perinatal Risks</c:v>
                </c:pt>
                <c:pt idx="3">
                  <c:v>SUIDs</c:v>
                </c:pt>
              </c:strCache>
            </c:strRef>
          </c:cat>
          <c:val>
            <c:numRef>
              <c:f>Sheet1!$D$2:$D$5</c:f>
              <c:numCache>
                <c:formatCode>0.0%</c:formatCode>
                <c:ptCount val="4"/>
                <c:pt idx="0">
                  <c:v>3.2000000000000001E-2</c:v>
                </c:pt>
                <c:pt idx="1">
                  <c:v>0.308</c:v>
                </c:pt>
                <c:pt idx="2">
                  <c:v>0.45600000000000002</c:v>
                </c:pt>
                <c:pt idx="3">
                  <c:v>0.10199999999999999</c:v>
                </c:pt>
              </c:numCache>
            </c:numRef>
          </c:val>
          <c:extLst>
            <c:ext xmlns:c16="http://schemas.microsoft.com/office/drawing/2014/chart" uri="{C3380CC4-5D6E-409C-BE32-E72D297353CC}">
              <c16:uniqueId val="{00000012-4C21-4DB5-955A-F647DB8813F3}"/>
            </c:ext>
          </c:extLst>
        </c:ser>
        <c:dLbls>
          <c:dLblPos val="ctr"/>
          <c:showLegendKey val="0"/>
          <c:showVal val="1"/>
          <c:showCatName val="0"/>
          <c:showSerName val="0"/>
          <c:showPercent val="0"/>
          <c:showBubbleSize val="0"/>
        </c:dLbls>
        <c:gapWidth val="50"/>
        <c:axId val="233505392"/>
        <c:axId val="233505784"/>
      </c:barChart>
      <c:catAx>
        <c:axId val="23350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0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crossAx val="233505784"/>
        <c:crosses val="autoZero"/>
        <c:auto val="1"/>
        <c:lblAlgn val="ctr"/>
        <c:lblOffset val="100"/>
        <c:noMultiLvlLbl val="0"/>
      </c:catAx>
      <c:valAx>
        <c:axId val="233505784"/>
        <c:scaling>
          <c:orientation val="minMax"/>
        </c:scaling>
        <c:delete val="1"/>
        <c:axPos val="l"/>
        <c:numFmt formatCode="0.0%" sourceLinked="1"/>
        <c:majorTickMark val="none"/>
        <c:minorTickMark val="none"/>
        <c:tickLblPos val="nextTo"/>
        <c:crossAx val="233505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712790737840509"/>
          <c:y val="0.39772600204684605"/>
          <c:w val="0.8109554530804991"/>
          <c:h val="0.39108601892570788"/>
        </c:manualLayout>
      </c:layout>
      <c:barChart>
        <c:barDir val="bar"/>
        <c:grouping val="percentStacked"/>
        <c:varyColors val="0"/>
        <c:ser>
          <c:idx val="0"/>
          <c:order val="0"/>
          <c:tx>
            <c:strRef>
              <c:f>Sheet1!$B$1</c:f>
              <c:strCache>
                <c:ptCount val="1"/>
                <c:pt idx="0">
                  <c:v>N-H Black</c:v>
                </c:pt>
              </c:strCache>
            </c:strRef>
          </c:tx>
          <c:spPr>
            <a:solidFill>
              <a:srgbClr val="F7C327"/>
            </a:solidFill>
            <a:ln>
              <a:noFill/>
            </a:ln>
            <a:effectLst/>
          </c:spPr>
          <c:invertIfNegative val="0"/>
          <c:dLbls>
            <c:dLbl>
              <c:idx val="1"/>
              <c:layout>
                <c:manualLayout>
                  <c:x val="1.8294847112726624E-3"/>
                  <c:y val="5.3600266839925453E-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2325997673771855"/>
                      <c:h val="0.1282091645343536"/>
                    </c:manualLayout>
                  </c15:layout>
                </c:ext>
                <c:ext xmlns:c16="http://schemas.microsoft.com/office/drawing/2014/chart" uri="{C3380CC4-5D6E-409C-BE32-E72D297353CC}">
                  <c16:uniqueId val="{00000000-DC42-4835-879C-20723958B8B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SUIDs</c:v>
                </c:pt>
                <c:pt idx="1">
                  <c:v>Births</c:v>
                </c:pt>
              </c:strCache>
            </c:strRef>
          </c:cat>
          <c:val>
            <c:numRef>
              <c:f>Sheet1!$B$2:$B$3</c:f>
              <c:numCache>
                <c:formatCode>0.0%</c:formatCode>
                <c:ptCount val="2"/>
                <c:pt idx="0">
                  <c:v>0.28499999999999998</c:v>
                </c:pt>
                <c:pt idx="1">
                  <c:v>0.13200000000000001</c:v>
                </c:pt>
              </c:numCache>
            </c:numRef>
          </c:val>
          <c:extLst>
            <c:ext xmlns:c16="http://schemas.microsoft.com/office/drawing/2014/chart" uri="{C3380CC4-5D6E-409C-BE32-E72D297353CC}">
              <c16:uniqueId val="{00000001-DC42-4835-879C-20723958B8B2}"/>
            </c:ext>
          </c:extLst>
        </c:ser>
        <c:ser>
          <c:idx val="1"/>
          <c:order val="1"/>
          <c:tx>
            <c:strRef>
              <c:f>Sheet1!$C$1</c:f>
              <c:strCache>
                <c:ptCount val="1"/>
                <c:pt idx="0">
                  <c:v>N-H White</c:v>
                </c:pt>
              </c:strCache>
            </c:strRef>
          </c:tx>
          <c:spPr>
            <a:solidFill>
              <a:srgbClr val="243E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SUIDs</c:v>
                </c:pt>
                <c:pt idx="1">
                  <c:v>Births</c:v>
                </c:pt>
              </c:strCache>
            </c:strRef>
          </c:cat>
          <c:val>
            <c:numRef>
              <c:f>Sheet1!$C$2:$C$3</c:f>
              <c:numCache>
                <c:formatCode>0.0%</c:formatCode>
                <c:ptCount val="2"/>
                <c:pt idx="0">
                  <c:v>0.58499999999999996</c:v>
                </c:pt>
                <c:pt idx="1">
                  <c:v>0.70799999999999996</c:v>
                </c:pt>
              </c:numCache>
            </c:numRef>
          </c:val>
          <c:extLst>
            <c:ext xmlns:c16="http://schemas.microsoft.com/office/drawing/2014/chart" uri="{C3380CC4-5D6E-409C-BE32-E72D297353CC}">
              <c16:uniqueId val="{00000002-DC42-4835-879C-20723958B8B2}"/>
            </c:ext>
          </c:extLst>
        </c:ser>
        <c:ser>
          <c:idx val="2"/>
          <c:order val="2"/>
          <c:tx>
            <c:strRef>
              <c:f>Sheet1!$D$1</c:f>
              <c:strCache>
                <c:ptCount val="1"/>
                <c:pt idx="0">
                  <c:v>Hispanic</c:v>
                </c:pt>
              </c:strCache>
            </c:strRef>
          </c:tx>
          <c:spPr>
            <a:solidFill>
              <a:srgbClr val="06A3C9"/>
            </a:solidFill>
            <a:ln>
              <a:noFill/>
            </a:ln>
            <a:effectLst/>
          </c:spPr>
          <c:invertIfNegative val="0"/>
          <c:dLbls>
            <c:dLbl>
              <c:idx val="0"/>
              <c:layout>
                <c:manualLayout>
                  <c:x val="0"/>
                  <c:y val="-1.8624594846627287E-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fld id="{590B510A-F2BE-4194-8FE5-5E92AF2F9122}" type="VALUE">
                      <a:rPr lang="en-US" smtClean="0"/>
                      <a:pPr>
                        <a:defRPr sz="1800" b="1">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2036804754556691E-2"/>
                      <c:h val="0.10158900436149171"/>
                    </c:manualLayout>
                  </c15:layout>
                  <c15:dlblFieldTable/>
                  <c15:showDataLabelsRange val="0"/>
                </c:ext>
                <c:ext xmlns:c16="http://schemas.microsoft.com/office/drawing/2014/chart" uri="{C3380CC4-5D6E-409C-BE32-E72D297353CC}">
                  <c16:uniqueId val="{00000003-DC42-4835-879C-20723958B8B2}"/>
                </c:ext>
              </c:extLst>
            </c:dLbl>
            <c:dLbl>
              <c:idx val="1"/>
              <c:layout>
                <c:manualLayout>
                  <c:x val="1.0907931860840133E-3"/>
                  <c:y val="-2.9896968183500293E-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3238380809595207E-2"/>
                      <c:h val="0.10486870977680185"/>
                    </c:manualLayout>
                  </c15:layout>
                </c:ext>
                <c:ext xmlns:c16="http://schemas.microsoft.com/office/drawing/2014/chart" uri="{C3380CC4-5D6E-409C-BE32-E72D297353CC}">
                  <c16:uniqueId val="{00000004-DC42-4835-879C-20723958B8B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SUIDs</c:v>
                </c:pt>
                <c:pt idx="1">
                  <c:v>Births</c:v>
                </c:pt>
              </c:strCache>
            </c:strRef>
          </c:cat>
          <c:val>
            <c:numRef>
              <c:f>Sheet1!$D$2:$D$3</c:f>
              <c:numCache>
                <c:formatCode>0.0%</c:formatCode>
                <c:ptCount val="2"/>
                <c:pt idx="0">
                  <c:v>7.2999999999999995E-2</c:v>
                </c:pt>
                <c:pt idx="1">
                  <c:v>0.108</c:v>
                </c:pt>
              </c:numCache>
            </c:numRef>
          </c:val>
          <c:extLst>
            <c:ext xmlns:c16="http://schemas.microsoft.com/office/drawing/2014/chart" uri="{C3380CC4-5D6E-409C-BE32-E72D297353CC}">
              <c16:uniqueId val="{00000005-DC42-4835-879C-20723958B8B2}"/>
            </c:ext>
          </c:extLst>
        </c:ser>
        <c:dLbls>
          <c:dLblPos val="ctr"/>
          <c:showLegendKey val="0"/>
          <c:showVal val="1"/>
          <c:showCatName val="0"/>
          <c:showSerName val="0"/>
          <c:showPercent val="0"/>
          <c:showBubbleSize val="0"/>
        </c:dLbls>
        <c:gapWidth val="85"/>
        <c:overlap val="100"/>
        <c:axId val="233805960"/>
        <c:axId val="233806352"/>
      </c:barChart>
      <c:catAx>
        <c:axId val="233805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33806352"/>
        <c:crosses val="autoZero"/>
        <c:auto val="1"/>
        <c:lblAlgn val="ctr"/>
        <c:lblOffset val="100"/>
        <c:noMultiLvlLbl val="0"/>
      </c:catAx>
      <c:valAx>
        <c:axId val="233806352"/>
        <c:scaling>
          <c:orientation val="minMax"/>
        </c:scaling>
        <c:delete val="1"/>
        <c:axPos val="b"/>
        <c:numFmt formatCode="0%" sourceLinked="1"/>
        <c:majorTickMark val="none"/>
        <c:minorTickMark val="none"/>
        <c:tickLblPos val="nextTo"/>
        <c:crossAx val="233805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228656326849874"/>
          <c:y val="0.22197726876449264"/>
          <c:w val="0.56771343673150121"/>
          <c:h val="0.74620645741728642"/>
        </c:manualLayout>
      </c:layout>
      <c:barChart>
        <c:barDir val="bar"/>
        <c:grouping val="clustered"/>
        <c:varyColors val="0"/>
        <c:ser>
          <c:idx val="0"/>
          <c:order val="0"/>
          <c:tx>
            <c:strRef>
              <c:f>Sheet1!$B$1</c:f>
              <c:strCache>
                <c:ptCount val="1"/>
                <c:pt idx="0">
                  <c:v>Mental Health</c:v>
                </c:pt>
              </c:strCache>
            </c:strRef>
          </c:tx>
          <c:spPr>
            <a:solidFill>
              <a:srgbClr val="7030A0"/>
            </a:solidFill>
            <a:ln>
              <a:noFill/>
            </a:ln>
            <a:effectLst/>
          </c:spPr>
          <c:invertIfNegative val="0"/>
          <c:dPt>
            <c:idx val="0"/>
            <c:invertIfNegative val="0"/>
            <c:bubble3D val="0"/>
            <c:spPr>
              <a:solidFill>
                <a:srgbClr val="EB5347"/>
              </a:solidFill>
              <a:ln>
                <a:noFill/>
              </a:ln>
              <a:effectLst/>
            </c:spPr>
            <c:extLst>
              <c:ext xmlns:c16="http://schemas.microsoft.com/office/drawing/2014/chart" uri="{C3380CC4-5D6E-409C-BE32-E72D297353CC}">
                <c16:uniqueId val="{00000001-B1B1-4034-B08C-CDEC53B37543}"/>
              </c:ext>
            </c:extLst>
          </c:dPt>
          <c:dPt>
            <c:idx val="1"/>
            <c:invertIfNegative val="0"/>
            <c:bubble3D val="0"/>
            <c:spPr>
              <a:solidFill>
                <a:srgbClr val="06A3C9"/>
              </a:solidFill>
              <a:ln>
                <a:noFill/>
              </a:ln>
              <a:effectLst/>
            </c:spPr>
            <c:extLst>
              <c:ext xmlns:c16="http://schemas.microsoft.com/office/drawing/2014/chart" uri="{C3380CC4-5D6E-409C-BE32-E72D297353CC}">
                <c16:uniqueId val="{00000003-B1B1-4034-B08C-CDEC53B37543}"/>
              </c:ext>
            </c:extLst>
          </c:dPt>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4000125419628893"/>
                      <c:h val="0.29077188115804153"/>
                    </c:manualLayout>
                  </c15:layout>
                </c:ext>
                <c:ext xmlns:c16="http://schemas.microsoft.com/office/drawing/2014/chart" uri="{C3380CC4-5D6E-409C-BE32-E72D297353CC}">
                  <c16:uniqueId val="{00000001-B1B1-4034-B08C-CDEC53B37543}"/>
                </c:ext>
              </c:extLst>
            </c:dLbl>
            <c:dLbl>
              <c:idx val="1"/>
              <c:layout>
                <c:manualLayout>
                  <c:x val="-0.27365382729977417"/>
                  <c:y val="-9.8733287566968291E-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8130847331305292"/>
                      <c:h val="0.17172960319317576"/>
                    </c:manualLayout>
                  </c15:layout>
                </c:ext>
                <c:ext xmlns:c16="http://schemas.microsoft.com/office/drawing/2014/chart" uri="{C3380CC4-5D6E-409C-BE32-E72D297353CC}">
                  <c16:uniqueId val="{00000003-B1B1-4034-B08C-CDEC53B3754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Felt sad or hopeless for 2+ weeks in the past year</c:v>
                </c:pt>
                <c:pt idx="1">
                  <c:v>Seriously considered attempting suicide</c:v>
                </c:pt>
              </c:strCache>
            </c:strRef>
          </c:cat>
          <c:val>
            <c:numRef>
              <c:f>Sheet1!$B$2:$B$3</c:f>
              <c:numCache>
                <c:formatCode>0.0%</c:formatCode>
                <c:ptCount val="2"/>
                <c:pt idx="0">
                  <c:v>0.47</c:v>
                </c:pt>
                <c:pt idx="1">
                  <c:v>0.252</c:v>
                </c:pt>
              </c:numCache>
            </c:numRef>
          </c:val>
          <c:extLst>
            <c:ext xmlns:c16="http://schemas.microsoft.com/office/drawing/2014/chart" uri="{C3380CC4-5D6E-409C-BE32-E72D297353CC}">
              <c16:uniqueId val="{00000004-B1B1-4034-B08C-CDEC53B37543}"/>
            </c:ext>
          </c:extLst>
        </c:ser>
        <c:dLbls>
          <c:dLblPos val="ctr"/>
          <c:showLegendKey val="0"/>
          <c:showVal val="1"/>
          <c:showCatName val="0"/>
          <c:showSerName val="0"/>
          <c:showPercent val="0"/>
          <c:showBubbleSize val="0"/>
        </c:dLbls>
        <c:gapWidth val="50"/>
        <c:axId val="582358568"/>
        <c:axId val="582359352"/>
      </c:barChart>
      <c:catAx>
        <c:axId val="582358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53E8E"/>
                </a:solidFill>
                <a:latin typeface="Segoe UI" panose="020B0502040204020203" pitchFamily="34" charset="0"/>
                <a:ea typeface="+mn-ea"/>
                <a:cs typeface="Segoe UI" panose="020B0502040204020203" pitchFamily="34" charset="0"/>
              </a:defRPr>
            </a:pPr>
            <a:endParaRPr lang="en-US"/>
          </a:p>
        </c:txPr>
        <c:crossAx val="582359352"/>
        <c:crosses val="autoZero"/>
        <c:auto val="1"/>
        <c:lblAlgn val="ctr"/>
        <c:lblOffset val="100"/>
        <c:noMultiLvlLbl val="0"/>
      </c:catAx>
      <c:valAx>
        <c:axId val="582359352"/>
        <c:scaling>
          <c:orientation val="minMax"/>
        </c:scaling>
        <c:delete val="1"/>
        <c:axPos val="b"/>
        <c:numFmt formatCode="0.0%" sourceLinked="1"/>
        <c:majorTickMark val="none"/>
        <c:minorTickMark val="none"/>
        <c:tickLblPos val="nextTo"/>
        <c:crossAx val="582358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721677288859815E-2"/>
          <c:y val="0.1244053077928296"/>
          <c:w val="0.89248204467852077"/>
          <c:h val="0.7777526496382533"/>
        </c:manualLayout>
      </c:layout>
      <c:lineChart>
        <c:grouping val="standard"/>
        <c:varyColors val="0"/>
        <c:ser>
          <c:idx val="0"/>
          <c:order val="0"/>
          <c:tx>
            <c:strRef>
              <c:f>Sheet1!$B$1</c:f>
              <c:strCache>
                <c:ptCount val="1"/>
                <c:pt idx="0">
                  <c:v>Indiana</c:v>
                </c:pt>
              </c:strCache>
            </c:strRef>
          </c:tx>
          <c:spPr>
            <a:ln>
              <a:solidFill>
                <a:srgbClr val="EB5347"/>
              </a:solidFill>
            </a:ln>
          </c:spPr>
          <c:marker>
            <c:symbol val="diamond"/>
            <c:size val="9"/>
            <c:spPr>
              <a:solidFill>
                <a:srgbClr val="EB5347"/>
              </a:solidFill>
              <a:ln>
                <a:solidFill>
                  <a:srgbClr val="EB5347"/>
                </a:solidFill>
              </a:ln>
            </c:spPr>
          </c:marker>
          <c:dLbls>
            <c:dLbl>
              <c:idx val="0"/>
              <c:layout>
                <c:manualLayout>
                  <c:x val="-3.2160746915387541E-2"/>
                  <c:y val="-3.9121557703342538E-2"/>
                </c:manualLayout>
              </c:layout>
              <c:showLegendKey val="0"/>
              <c:showVal val="1"/>
              <c:showCatName val="0"/>
              <c:showSerName val="0"/>
              <c:showPercent val="0"/>
              <c:showBubbleSize val="0"/>
              <c:extLst>
                <c:ext xmlns:c15="http://schemas.microsoft.com/office/drawing/2012/chart" uri="{CE6537A1-D6FC-4f65-9D91-7224C49458BB}">
                  <c15:layout>
                    <c:manualLayout>
                      <c:w val="4.3392070484581498E-2"/>
                      <c:h val="6.1899606299212595E-2"/>
                    </c:manualLayout>
                  </c15:layout>
                </c:ext>
                <c:ext xmlns:c16="http://schemas.microsoft.com/office/drawing/2014/chart" uri="{C3380CC4-5D6E-409C-BE32-E72D297353CC}">
                  <c16:uniqueId val="{00000002-8F5B-4FA1-9A2E-A8517F55FB1C}"/>
                </c:ext>
              </c:extLst>
            </c:dLbl>
            <c:dLbl>
              <c:idx val="1"/>
              <c:layout>
                <c:manualLayout>
                  <c:x val="-2.2777437787511432E-2"/>
                  <c:y val="-3.6945735697558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5B-4FA1-9A2E-A8517F55FB1C}"/>
                </c:ext>
              </c:extLst>
            </c:dLbl>
            <c:dLbl>
              <c:idx val="2"/>
              <c:layout>
                <c:manualLayout>
                  <c:x val="-2.6479732739904636E-2"/>
                  <c:y val="-3.88497578321163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5B-4FA1-9A2E-A8517F55FB1C}"/>
                </c:ext>
              </c:extLst>
            </c:dLbl>
            <c:dLbl>
              <c:idx val="3"/>
              <c:layout>
                <c:manualLayout>
                  <c:x val="-2.3186029283235057E-2"/>
                  <c:y val="3.470981778790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5B-4FA1-9A2E-A8517F55FB1C}"/>
                </c:ext>
              </c:extLst>
            </c:dLbl>
            <c:dLbl>
              <c:idx val="4"/>
              <c:layout>
                <c:manualLayout>
                  <c:x val="-1.6866251609123063E-2"/>
                  <c:y val="-4.2999330735234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5B-4FA1-9A2E-A8517F55FB1C}"/>
                </c:ext>
              </c:extLst>
            </c:dLbl>
            <c:dLbl>
              <c:idx val="5"/>
              <c:layout>
                <c:manualLayout>
                  <c:x val="-2.2163645779763923E-2"/>
                  <c:y val="-3.4751852081321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5B-4FA1-9A2E-A8517F55FB1C}"/>
                </c:ext>
              </c:extLst>
            </c:dLbl>
            <c:dLbl>
              <c:idx val="6"/>
              <c:layout>
                <c:manualLayout>
                  <c:x val="-2.4998814758947302E-2"/>
                  <c:y val="-4.0678249595693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5B-4FA1-9A2E-A8517F55FB1C}"/>
                </c:ext>
              </c:extLst>
            </c:dLbl>
            <c:dLbl>
              <c:idx val="7"/>
              <c:layout>
                <c:manualLayout>
                  <c:x val="-2.270071378654297E-2"/>
                  <c:y val="-3.8532530273995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5B-4FA1-9A2E-A8517F55FB1C}"/>
                </c:ext>
              </c:extLst>
            </c:dLbl>
            <c:dLbl>
              <c:idx val="8"/>
              <c:layout>
                <c:manualLayout>
                  <c:x val="-2.1831959237841314E-2"/>
                  <c:y val="2.78039336655064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5D-474D-8FDD-9B5437470AAB}"/>
                </c:ext>
              </c:extLst>
            </c:dLbl>
            <c:dLbl>
              <c:idx val="11"/>
              <c:layout>
                <c:manualLayout>
                  <c:x val="-4.0498442367601382E-2"/>
                  <c:y val="-2.4630541871921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5B-4FA1-9A2E-A8517F55FB1C}"/>
                </c:ext>
              </c:extLst>
            </c:dLbl>
            <c:spPr>
              <a:noFill/>
              <a:ln>
                <a:noFill/>
              </a:ln>
              <a:effectLst/>
            </c:spPr>
            <c:txPr>
              <a:bodyPr wrap="square" lIns="38100" tIns="19050" rIns="38100" bIns="19050" anchor="ctr">
                <a:spAutoFit/>
              </a:bodyPr>
              <a:lstStyle/>
              <a:p>
                <a:pPr>
                  <a:defRPr>
                    <a:solidFill>
                      <a:srgbClr val="EB5347"/>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Sheet1!$A$6:$A$15</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Sheet1!$B$6:$B$15</c:f>
              <c:numCache>
                <c:formatCode>0.0</c:formatCode>
                <c:ptCount val="10"/>
                <c:pt idx="0">
                  <c:v>7.1</c:v>
                </c:pt>
                <c:pt idx="1">
                  <c:v>7.3</c:v>
                </c:pt>
                <c:pt idx="2">
                  <c:v>7.5</c:v>
                </c:pt>
                <c:pt idx="3">
                  <c:v>7.3</c:v>
                </c:pt>
                <c:pt idx="4">
                  <c:v>6.8</c:v>
                </c:pt>
                <c:pt idx="5">
                  <c:v>6.5</c:v>
                </c:pt>
                <c:pt idx="6">
                  <c:v>6.6</c:v>
                </c:pt>
                <c:pt idx="7">
                  <c:v>6.7</c:v>
                </c:pt>
                <c:pt idx="8">
                  <c:v>7.2</c:v>
                </c:pt>
                <c:pt idx="9">
                  <c:v>6.6</c:v>
                </c:pt>
              </c:numCache>
            </c:numRef>
          </c:val>
          <c:smooth val="0"/>
          <c:extLst>
            <c:ext xmlns:c16="http://schemas.microsoft.com/office/drawing/2014/chart" uri="{C3380CC4-5D6E-409C-BE32-E72D297353CC}">
              <c16:uniqueId val="{0000000D-8F5B-4FA1-9A2E-A8517F55FB1C}"/>
            </c:ext>
          </c:extLst>
        </c:ser>
        <c:ser>
          <c:idx val="1"/>
          <c:order val="1"/>
          <c:tx>
            <c:strRef>
              <c:f>Sheet1!$C$1</c:f>
              <c:strCache>
                <c:ptCount val="1"/>
                <c:pt idx="0">
                  <c:v>Non-Hispanic White</c:v>
                </c:pt>
              </c:strCache>
            </c:strRef>
          </c:tx>
          <c:spPr>
            <a:ln>
              <a:solidFill>
                <a:schemeClr val="accent5"/>
              </a:solidFill>
            </a:ln>
          </c:spPr>
          <c:marker>
            <c:symbol val="square"/>
            <c:size val="9"/>
            <c:spPr>
              <a:solidFill>
                <a:srgbClr val="00B0F0"/>
              </a:solidFill>
              <a:ln>
                <a:solidFill>
                  <a:schemeClr val="accent5"/>
                </a:solidFill>
              </a:ln>
            </c:spPr>
          </c:marker>
          <c:dLbls>
            <c:dLbl>
              <c:idx val="0"/>
              <c:layout>
                <c:manualLayout>
                  <c:x val="-2.6224589246117928E-2"/>
                  <c:y val="3.9408901505988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5B-4FA1-9A2E-A8517F55FB1C}"/>
                </c:ext>
              </c:extLst>
            </c:dLbl>
            <c:dLbl>
              <c:idx val="1"/>
              <c:layout>
                <c:manualLayout>
                  <c:x val="-2.6224589246117928E-2"/>
                  <c:y val="3.4482788817739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5B-4FA1-9A2E-A8517F55FB1C}"/>
                </c:ext>
              </c:extLst>
            </c:dLbl>
            <c:dLbl>
              <c:idx val="2"/>
              <c:layout>
                <c:manualLayout>
                  <c:x val="-2.663318074184147E-2"/>
                  <c:y val="3.6945735697557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F5B-4FA1-9A2E-A8517F55FB1C}"/>
                </c:ext>
              </c:extLst>
            </c:dLbl>
            <c:dLbl>
              <c:idx val="3"/>
              <c:layout>
                <c:manualLayout>
                  <c:x val="-2.647973273990455E-2"/>
                  <c:y val="3.6311061652705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F5B-4FA1-9A2E-A8517F55FB1C}"/>
                </c:ext>
              </c:extLst>
            </c:dLbl>
            <c:dLbl>
              <c:idx val="4"/>
              <c:layout>
                <c:manualLayout>
                  <c:x val="-2.8037383177570381E-2"/>
                  <c:y val="3.4482758620689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F5B-4FA1-9A2E-A8517F55FB1C}"/>
                </c:ext>
              </c:extLst>
            </c:dLbl>
            <c:dLbl>
              <c:idx val="5"/>
              <c:layout>
                <c:manualLayout>
                  <c:x val="-3.8378829097649746E-2"/>
                  <c:y val="3.2019623009309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F5B-4FA1-9A2E-A8517F55FB1C}"/>
                </c:ext>
              </c:extLst>
            </c:dLbl>
            <c:dLbl>
              <c:idx val="6"/>
              <c:layout>
                <c:manualLayout>
                  <c:x val="-2.6105160376685976E-2"/>
                  <c:y val="3.3530449357543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F5B-4FA1-9A2E-A8517F55FB1C}"/>
                </c:ext>
              </c:extLst>
            </c:dLbl>
            <c:dLbl>
              <c:idx val="7"/>
              <c:layout>
                <c:manualLayout>
                  <c:x val="-2.4998814758947389E-2"/>
                  <c:y val="3.0750274919603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F5B-4FA1-9A2E-A8517F55FB1C}"/>
                </c:ext>
              </c:extLst>
            </c:dLbl>
            <c:dLbl>
              <c:idx val="8"/>
              <c:layout>
                <c:manualLayout>
                  <c:x val="-2.1831959237841314E-2"/>
                  <c:y val="3.05843270320569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F5B-4FA1-9A2E-A8517F55FB1C}"/>
                </c:ext>
              </c:extLst>
            </c:dLbl>
            <c:dLbl>
              <c:idx val="11"/>
              <c:layout>
                <c:manualLayout>
                  <c:x val="-3.1152647975078052E-2"/>
                  <c:y val="3.9408866995073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F5B-4FA1-9A2E-A8517F55FB1C}"/>
                </c:ext>
              </c:extLst>
            </c:dLbl>
            <c:spPr>
              <a:noFill/>
              <a:ln>
                <a:noFill/>
              </a:ln>
              <a:effectLst/>
            </c:spPr>
            <c:txPr>
              <a:bodyPr wrap="square" lIns="38100" tIns="19050" rIns="38100" bIns="19050" anchor="ctr">
                <a:spAutoFit/>
              </a:bodyPr>
              <a:lstStyle/>
              <a:p>
                <a:pPr>
                  <a:defRPr>
                    <a:solidFill>
                      <a:srgbClr val="06A3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Sheet1!$A$6:$A$15</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Sheet1!$C$6:$C$15</c:f>
              <c:numCache>
                <c:formatCode>0.0</c:formatCode>
                <c:ptCount val="10"/>
                <c:pt idx="0">
                  <c:v>5.9</c:v>
                </c:pt>
                <c:pt idx="1">
                  <c:v>6.3</c:v>
                </c:pt>
                <c:pt idx="2">
                  <c:v>6.3</c:v>
                </c:pt>
                <c:pt idx="3">
                  <c:v>5.8</c:v>
                </c:pt>
                <c:pt idx="4">
                  <c:v>6</c:v>
                </c:pt>
                <c:pt idx="5">
                  <c:v>6</c:v>
                </c:pt>
                <c:pt idx="6">
                  <c:v>5.5</c:v>
                </c:pt>
                <c:pt idx="7">
                  <c:v>5.4</c:v>
                </c:pt>
                <c:pt idx="8">
                  <c:v>5.6</c:v>
                </c:pt>
                <c:pt idx="9">
                  <c:v>5.0999999999999996</c:v>
                </c:pt>
              </c:numCache>
            </c:numRef>
          </c:val>
          <c:smooth val="0"/>
          <c:extLst>
            <c:ext xmlns:c16="http://schemas.microsoft.com/office/drawing/2014/chart" uri="{C3380CC4-5D6E-409C-BE32-E72D297353CC}">
              <c16:uniqueId val="{0000001A-8F5B-4FA1-9A2E-A8517F55FB1C}"/>
            </c:ext>
          </c:extLst>
        </c:ser>
        <c:ser>
          <c:idx val="2"/>
          <c:order val="2"/>
          <c:tx>
            <c:strRef>
              <c:f>Sheet1!$D$1</c:f>
              <c:strCache>
                <c:ptCount val="1"/>
                <c:pt idx="0">
                  <c:v>Non-Hispanic Black</c:v>
                </c:pt>
              </c:strCache>
            </c:strRef>
          </c:tx>
          <c:spPr>
            <a:ln>
              <a:solidFill>
                <a:schemeClr val="tx1"/>
              </a:solidFill>
            </a:ln>
          </c:spPr>
          <c:marker>
            <c:symbol val="triangle"/>
            <c:size val="9"/>
            <c:spPr>
              <a:solidFill>
                <a:srgbClr val="253E8E"/>
              </a:solidFill>
              <a:ln>
                <a:solidFill>
                  <a:schemeClr val="tx1"/>
                </a:solidFill>
              </a:ln>
            </c:spPr>
          </c:marker>
          <c:dLbls>
            <c:dLbl>
              <c:idx val="0"/>
              <c:layout>
                <c:manualLayout>
                  <c:x val="-3.2505009679167009E-2"/>
                  <c:y val="3.69037014041424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F5B-4FA1-9A2E-A8517F55FB1C}"/>
                </c:ext>
              </c:extLst>
            </c:dLbl>
            <c:dLbl>
              <c:idx val="1"/>
              <c:layout>
                <c:manualLayout>
                  <c:x val="-2.7116686710208743E-2"/>
                  <c:y val="3.75383754489952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F5B-4FA1-9A2E-A8517F55FB1C}"/>
                </c:ext>
              </c:extLst>
            </c:dLbl>
            <c:dLbl>
              <c:idx val="2"/>
              <c:layout>
                <c:manualLayout>
                  <c:x val="-3.7459950614352963E-2"/>
                  <c:y val="-4.0889734634440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F5B-4FA1-9A2E-A8517F55FB1C}"/>
                </c:ext>
              </c:extLst>
            </c:dLbl>
            <c:dLbl>
              <c:idx val="3"/>
              <c:layout>
                <c:manualLayout>
                  <c:x val="-3.0233689725968651E-2"/>
                  <c:y val="-3.7580409742410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F5B-4FA1-9A2E-A8517F55FB1C}"/>
                </c:ext>
              </c:extLst>
            </c:dLbl>
            <c:dLbl>
              <c:idx val="4"/>
              <c:layout>
                <c:manualLayout>
                  <c:x val="-3.4790624906130801E-2"/>
                  <c:y val="4.3428649742463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F5B-4FA1-9A2E-A8517F55FB1C}"/>
                </c:ext>
              </c:extLst>
            </c:dLbl>
            <c:dLbl>
              <c:idx val="5"/>
              <c:layout>
                <c:manualLayout>
                  <c:x val="-4.1128316910657436E-2"/>
                  <c:y val="4.2449600991659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F5B-4FA1-9A2E-A8517F55FB1C}"/>
                </c:ext>
              </c:extLst>
            </c:dLbl>
            <c:dLbl>
              <c:idx val="6"/>
              <c:layout>
                <c:manualLayout>
                  <c:x val="-3.0258661216850061E-2"/>
                  <c:y val="-3.8121382341524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F5B-4FA1-9A2E-A8517F55FB1C}"/>
                </c:ext>
              </c:extLst>
            </c:dLbl>
            <c:dLbl>
              <c:idx val="7"/>
              <c:layout>
                <c:manualLayout>
                  <c:x val="-2.5637487781159988E-2"/>
                  <c:y val="-4.00435755508408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8F5B-4FA1-9A2E-A8517F55FB1C}"/>
                </c:ext>
              </c:extLst>
            </c:dLbl>
            <c:dLbl>
              <c:idx val="8"/>
              <c:layout>
                <c:manualLayout>
                  <c:x val="-5.7452524310109962E-3"/>
                  <c:y val="-2.5023540298955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8F5B-4FA1-9A2E-A8517F55FB1C}"/>
                </c:ext>
              </c:extLst>
            </c:dLbl>
            <c:dLbl>
              <c:idx val="11"/>
              <c:layout>
                <c:manualLayout>
                  <c:x val="-2.8037383177570381E-2"/>
                  <c:y val="-2.9556650246305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8F5B-4FA1-9A2E-A8517F55FB1C}"/>
                </c:ext>
              </c:extLst>
            </c:dLbl>
            <c:spPr>
              <a:noFill/>
              <a:ln>
                <a:noFill/>
              </a:ln>
              <a:effectLst/>
            </c:spPr>
            <c:txPr>
              <a:bodyPr wrap="square" lIns="38100" tIns="19050" rIns="38100" bIns="19050" anchor="ctr">
                <a:spAutoFit/>
              </a:bodyPr>
              <a:lstStyle/>
              <a:p>
                <a:pPr>
                  <a:defRPr>
                    <a:solidFill>
                      <a:srgbClr val="253E8E"/>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Sheet1!$A$6:$A$15</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Sheet1!$D$6:$D$15</c:f>
              <c:numCache>
                <c:formatCode>0.0</c:formatCode>
                <c:ptCount val="10"/>
                <c:pt idx="0">
                  <c:v>14.4</c:v>
                </c:pt>
                <c:pt idx="1">
                  <c:v>13</c:v>
                </c:pt>
                <c:pt idx="2">
                  <c:v>14.1</c:v>
                </c:pt>
                <c:pt idx="3">
                  <c:v>15.4</c:v>
                </c:pt>
                <c:pt idx="4">
                  <c:v>13</c:v>
                </c:pt>
                <c:pt idx="5">
                  <c:v>11</c:v>
                </c:pt>
                <c:pt idx="6">
                  <c:v>13.2</c:v>
                </c:pt>
                <c:pt idx="7">
                  <c:v>13.2</c:v>
                </c:pt>
                <c:pt idx="8">
                  <c:v>14.1</c:v>
                </c:pt>
                <c:pt idx="9">
                  <c:v>13.8</c:v>
                </c:pt>
              </c:numCache>
            </c:numRef>
          </c:val>
          <c:smooth val="0"/>
          <c:extLst>
            <c:ext xmlns:c16="http://schemas.microsoft.com/office/drawing/2014/chart" uri="{C3380CC4-5D6E-409C-BE32-E72D297353CC}">
              <c16:uniqueId val="{00000027-8F5B-4FA1-9A2E-A8517F55FB1C}"/>
            </c:ext>
          </c:extLst>
        </c:ser>
        <c:ser>
          <c:idx val="3"/>
          <c:order val="3"/>
          <c:tx>
            <c:strRef>
              <c:f>Sheet1!$E$1</c:f>
              <c:strCache>
                <c:ptCount val="1"/>
                <c:pt idx="0">
                  <c:v>Hispanic</c:v>
                </c:pt>
              </c:strCache>
            </c:strRef>
          </c:tx>
          <c:spPr>
            <a:ln>
              <a:solidFill>
                <a:srgbClr val="6CBE45"/>
              </a:solidFill>
            </a:ln>
          </c:spPr>
          <c:marker>
            <c:symbol val="circle"/>
            <c:size val="7"/>
            <c:spPr>
              <a:solidFill>
                <a:srgbClr val="6CBE45"/>
              </a:solidFill>
              <a:ln>
                <a:solidFill>
                  <a:srgbClr val="6CBE45"/>
                </a:solidFill>
              </a:ln>
            </c:spPr>
          </c:marker>
          <c:dLbls>
            <c:dLbl>
              <c:idx val="0"/>
              <c:layout>
                <c:manualLayout>
                  <c:x val="-2.2984538304276571E-2"/>
                  <c:y val="2.50627285204213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8F5B-4FA1-9A2E-A8517F55FB1C}"/>
                </c:ext>
              </c:extLst>
            </c:dLbl>
            <c:dLbl>
              <c:idx val="1"/>
              <c:layout>
                <c:manualLayout>
                  <c:x val="-2.6365732455446697E-2"/>
                  <c:y val="-3.8451088830503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8F5B-4FA1-9A2E-A8517F55FB1C}"/>
                </c:ext>
              </c:extLst>
            </c:dLbl>
            <c:dLbl>
              <c:idx val="2"/>
              <c:layout>
                <c:manualLayout>
                  <c:x val="-2.2154869567388824E-2"/>
                  <c:y val="-4.4374311880007955E-2"/>
                </c:manualLayout>
              </c:layout>
              <c:spPr>
                <a:noFill/>
                <a:ln>
                  <a:noFill/>
                </a:ln>
                <a:effectLst/>
              </c:spPr>
              <c:txPr>
                <a:bodyPr wrap="square" lIns="38100" tIns="19050" rIns="38100" bIns="19050" anchor="ctr">
                  <a:noAutofit/>
                </a:bodyPr>
                <a:lstStyle/>
                <a:p>
                  <a:pPr>
                    <a:defRPr>
                      <a:solidFill>
                        <a:srgbClr val="6CBE45"/>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2.976610760685898E-2"/>
                      <c:h val="7.9574858150679356E-2"/>
                    </c:manualLayout>
                  </c15:layout>
                </c:ext>
                <c:ext xmlns:c16="http://schemas.microsoft.com/office/drawing/2014/chart" uri="{C3380CC4-5D6E-409C-BE32-E72D297353CC}">
                  <c16:uniqueId val="{0000002A-8F5B-4FA1-9A2E-A8517F55FB1C}"/>
                </c:ext>
              </c:extLst>
            </c:dLbl>
            <c:dLbl>
              <c:idx val="3"/>
              <c:layout>
                <c:manualLayout>
                  <c:x val="-1.4111516163973666E-2"/>
                  <c:y val="-4.05333188548544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8F5B-4FA1-9A2E-A8517F55FB1C}"/>
                </c:ext>
              </c:extLst>
            </c:dLbl>
            <c:dLbl>
              <c:idx val="4"/>
              <c:layout>
                <c:manualLayout>
                  <c:x val="-1.0279025648616465E-2"/>
                  <c:y val="-2.59725958299792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8F5B-4FA1-9A2E-A8517F55FB1C}"/>
                </c:ext>
              </c:extLst>
            </c:dLbl>
            <c:dLbl>
              <c:idx val="5"/>
              <c:layout>
                <c:manualLayout>
                  <c:x val="-6.3858254579644757E-3"/>
                  <c:y val="9.5863365777822777E-3"/>
                </c:manualLayout>
              </c:layout>
              <c:spPr>
                <a:noFill/>
                <a:ln>
                  <a:noFill/>
                </a:ln>
                <a:effectLst/>
              </c:spPr>
              <c:txPr>
                <a:bodyPr wrap="square" lIns="38100" tIns="19050" rIns="38100" bIns="19050" anchor="ctr">
                  <a:noAutofit/>
                </a:bodyPr>
                <a:lstStyle/>
                <a:p>
                  <a:pPr>
                    <a:defRPr>
                      <a:solidFill>
                        <a:srgbClr val="6CBE45"/>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2405662955082808E-2"/>
                      <c:h val="7.9574858150679356E-2"/>
                    </c:manualLayout>
                  </c15:layout>
                </c:ext>
                <c:ext xmlns:c16="http://schemas.microsoft.com/office/drawing/2014/chart" uri="{C3380CC4-5D6E-409C-BE32-E72D297353CC}">
                  <c16:uniqueId val="{0000002D-8F5B-4FA1-9A2E-A8517F55FB1C}"/>
                </c:ext>
              </c:extLst>
            </c:dLbl>
            <c:dLbl>
              <c:idx val="6"/>
              <c:layout>
                <c:manualLayout>
                  <c:x val="-4.5962019448088304E-3"/>
                  <c:y val="-2.7803933665507437E-3"/>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8958511496476313E-2"/>
                      <c:h val="6.0112104584824876E-2"/>
                    </c:manualLayout>
                  </c15:layout>
                </c:ext>
                <c:ext xmlns:c16="http://schemas.microsoft.com/office/drawing/2014/chart" uri="{C3380CC4-5D6E-409C-BE32-E72D297353CC}">
                  <c16:uniqueId val="{0000002E-8F5B-4FA1-9A2E-A8517F55FB1C}"/>
                </c:ext>
              </c:extLst>
            </c:dLbl>
            <c:dLbl>
              <c:idx val="7"/>
              <c:layout>
                <c:manualLayout>
                  <c:x val="-2.1831959237841148E-2"/>
                  <c:y val="-3.89255071317089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8F5B-4FA1-9A2E-A8517F55FB1C}"/>
                </c:ext>
              </c:extLst>
            </c:dLbl>
            <c:dLbl>
              <c:idx val="8"/>
              <c:layout>
                <c:manualLayout>
                  <c:x val="-3.4471514586066651E-3"/>
                  <c:y val="-2.50235402989558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8F5B-4FA1-9A2E-A8517F55FB1C}"/>
                </c:ext>
              </c:extLst>
            </c:dLbl>
            <c:dLbl>
              <c:idx val="9"/>
              <c:layout>
                <c:manualLayout>
                  <c:x val="-1.6086706806830317E-2"/>
                  <c:y val="-3.33647203986077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D05-4095-83A3-61E83B9FAEF9}"/>
                </c:ext>
              </c:extLst>
            </c:dLbl>
            <c:spPr>
              <a:noFill/>
              <a:ln>
                <a:noFill/>
              </a:ln>
              <a:effectLst/>
            </c:spPr>
            <c:txPr>
              <a:bodyPr wrap="square" lIns="38100" tIns="19050" rIns="38100" bIns="19050" anchor="ctr">
                <a:spAutoFit/>
              </a:bodyPr>
              <a:lstStyle/>
              <a:p>
                <a:pPr>
                  <a:defRPr>
                    <a:solidFill>
                      <a:srgbClr val="6CBE45"/>
                    </a:solidFill>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Sheet1!$A$6:$A$15</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Sheet1!$E$6:$E$15</c:f>
              <c:numCache>
                <c:formatCode>0.0</c:formatCode>
                <c:ptCount val="10"/>
                <c:pt idx="0">
                  <c:v>6.9</c:v>
                </c:pt>
                <c:pt idx="1">
                  <c:v>8.5</c:v>
                </c:pt>
                <c:pt idx="2">
                  <c:v>9</c:v>
                </c:pt>
                <c:pt idx="3">
                  <c:v>7.6</c:v>
                </c:pt>
                <c:pt idx="4">
                  <c:v>6.1</c:v>
                </c:pt>
                <c:pt idx="5">
                  <c:v>6.4</c:v>
                </c:pt>
                <c:pt idx="6">
                  <c:v>6</c:v>
                </c:pt>
                <c:pt idx="7">
                  <c:v>8.1</c:v>
                </c:pt>
                <c:pt idx="8">
                  <c:v>7.9</c:v>
                </c:pt>
                <c:pt idx="9">
                  <c:v>7</c:v>
                </c:pt>
              </c:numCache>
            </c:numRef>
          </c:val>
          <c:smooth val="0"/>
          <c:extLst>
            <c:ext xmlns:c16="http://schemas.microsoft.com/office/drawing/2014/chart" uri="{C3380CC4-5D6E-409C-BE32-E72D297353CC}">
              <c16:uniqueId val="{00000031-8F5B-4FA1-9A2E-A8517F55FB1C}"/>
            </c:ext>
          </c:extLst>
        </c:ser>
        <c:dLbls>
          <c:showLegendKey val="0"/>
          <c:showVal val="0"/>
          <c:showCatName val="0"/>
          <c:showSerName val="0"/>
          <c:showPercent val="0"/>
          <c:showBubbleSize val="0"/>
        </c:dLbls>
        <c:marker val="1"/>
        <c:smooth val="0"/>
        <c:axId val="438428256"/>
        <c:axId val="438429040"/>
      </c:lineChart>
      <c:catAx>
        <c:axId val="438428256"/>
        <c:scaling>
          <c:orientation val="minMax"/>
        </c:scaling>
        <c:delete val="0"/>
        <c:axPos val="b"/>
        <c:numFmt formatCode="General" sourceLinked="1"/>
        <c:majorTickMark val="out"/>
        <c:minorTickMark val="none"/>
        <c:tickLblPos val="nextTo"/>
        <c:crossAx val="438429040"/>
        <c:crosses val="autoZero"/>
        <c:auto val="1"/>
        <c:lblAlgn val="ctr"/>
        <c:lblOffset val="100"/>
        <c:noMultiLvlLbl val="0"/>
      </c:catAx>
      <c:valAx>
        <c:axId val="438429040"/>
        <c:scaling>
          <c:orientation val="minMax"/>
          <c:min val="4"/>
        </c:scaling>
        <c:delete val="0"/>
        <c:axPos val="l"/>
        <c:majorGridlines>
          <c:spPr>
            <a:ln>
              <a:solidFill>
                <a:srgbClr val="C00000">
                  <a:alpha val="0"/>
                </a:srgbClr>
              </a:solidFill>
            </a:ln>
          </c:spPr>
        </c:majorGridlines>
        <c:title>
          <c:tx>
            <c:rich>
              <a:bodyPr rot="-5400000" vert="horz"/>
              <a:lstStyle/>
              <a:p>
                <a:pPr>
                  <a:defRPr/>
                </a:pPr>
                <a:r>
                  <a:rPr lang="en-US"/>
                  <a:t>Rate per 1,000 live births</a:t>
                </a:r>
              </a:p>
            </c:rich>
          </c:tx>
          <c:layout>
            <c:manualLayout>
              <c:xMode val="edge"/>
              <c:yMode val="edge"/>
              <c:x val="9.9954777935113061E-3"/>
              <c:y val="0.2072300980436792"/>
            </c:manualLayout>
          </c:layout>
          <c:overlay val="0"/>
        </c:title>
        <c:numFmt formatCode="0.0" sourceLinked="1"/>
        <c:majorTickMark val="out"/>
        <c:minorTickMark val="none"/>
        <c:tickLblPos val="nextTo"/>
        <c:crossAx val="438428256"/>
        <c:crosses val="autoZero"/>
        <c:crossBetween val="between"/>
      </c:valAx>
    </c:plotArea>
    <c:legend>
      <c:legendPos val="t"/>
      <c:layout>
        <c:manualLayout>
          <c:xMode val="edge"/>
          <c:yMode val="edge"/>
          <c:x val="0.15884780371616544"/>
          <c:y val="2.2396943029180175E-2"/>
          <c:w val="0.76038861331760843"/>
          <c:h val="5.9789833256137098E-2"/>
        </c:manualLayout>
      </c:layout>
      <c:overlay val="0"/>
      <c:txPr>
        <a:bodyPr/>
        <a:lstStyle/>
        <a:p>
          <a:pPr>
            <a:defRPr sz="1600"/>
          </a:pPr>
          <a:endParaRPr lang="en-US"/>
        </a:p>
      </c:txPr>
    </c:legend>
    <c:plotVisOnly val="1"/>
    <c:dispBlanksAs val="gap"/>
    <c:showDLblsOverMax val="0"/>
  </c:chart>
  <c:txPr>
    <a:bodyPr/>
    <a:lstStyle/>
    <a:p>
      <a:pPr>
        <a:defRPr sz="1400" b="1">
          <a:latin typeface="Segoe UI" panose="020B0502040204020203" pitchFamily="34" charset="0"/>
          <a:cs typeface="Segoe UI" panose="020B0502040204020203" pitchFamily="34" charset="0"/>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30511117448627"/>
          <c:y val="0.29562050406606705"/>
          <c:w val="0.52852081529768469"/>
          <c:h val="0.70437949593393279"/>
        </c:manualLayout>
      </c:layout>
      <c:barChart>
        <c:barDir val="bar"/>
        <c:grouping val="clustered"/>
        <c:varyColors val="0"/>
        <c:ser>
          <c:idx val="0"/>
          <c:order val="0"/>
          <c:tx>
            <c:strRef>
              <c:f>Sheet1!$B$1</c:f>
              <c:strCache>
                <c:ptCount val="1"/>
                <c:pt idx="0">
                  <c:v>Mental Health</c:v>
                </c:pt>
              </c:strCache>
            </c:strRef>
          </c:tx>
          <c:spPr>
            <a:solidFill>
              <a:srgbClr val="7030A0"/>
            </a:solidFill>
            <a:ln>
              <a:noFill/>
            </a:ln>
            <a:effectLst/>
          </c:spPr>
          <c:invertIfNegative val="0"/>
          <c:dPt>
            <c:idx val="0"/>
            <c:invertIfNegative val="0"/>
            <c:bubble3D val="0"/>
            <c:spPr>
              <a:solidFill>
                <a:srgbClr val="EB5347"/>
              </a:solidFill>
              <a:ln>
                <a:noFill/>
              </a:ln>
              <a:effectLst/>
            </c:spPr>
            <c:extLst>
              <c:ext xmlns:c16="http://schemas.microsoft.com/office/drawing/2014/chart" uri="{C3380CC4-5D6E-409C-BE32-E72D297353CC}">
                <c16:uniqueId val="{00000001-293B-470D-82D5-C01A52104DDF}"/>
              </c:ext>
            </c:extLst>
          </c:dPt>
          <c:dPt>
            <c:idx val="1"/>
            <c:invertIfNegative val="0"/>
            <c:bubble3D val="0"/>
            <c:spPr>
              <a:solidFill>
                <a:srgbClr val="06A3C9"/>
              </a:solidFill>
              <a:ln>
                <a:noFill/>
              </a:ln>
              <a:effectLst/>
            </c:spPr>
            <c:extLst>
              <c:ext xmlns:c16="http://schemas.microsoft.com/office/drawing/2014/chart" uri="{C3380CC4-5D6E-409C-BE32-E72D297353CC}">
                <c16:uniqueId val="{00000003-293B-470D-82D5-C01A52104DDF}"/>
              </c:ext>
            </c:extLst>
          </c:dPt>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4000125419628893"/>
                      <c:h val="0.29077188115804153"/>
                    </c:manualLayout>
                  </c15:layout>
                </c:ext>
                <c:ext xmlns:c16="http://schemas.microsoft.com/office/drawing/2014/chart" uri="{C3380CC4-5D6E-409C-BE32-E72D297353CC}">
                  <c16:uniqueId val="{00000001-293B-470D-82D5-C01A52104DDF}"/>
                </c:ext>
              </c:extLst>
            </c:dLbl>
            <c:dLbl>
              <c:idx val="1"/>
              <c:layout>
                <c:manualLayout>
                  <c:x val="-0.24604079387414249"/>
                  <c:y val="-1.3250056877307907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8130847331305292"/>
                      <c:h val="0.17172960319317576"/>
                    </c:manualLayout>
                  </c15:layout>
                </c:ext>
                <c:ext xmlns:c16="http://schemas.microsoft.com/office/drawing/2014/chart" uri="{C3380CC4-5D6E-409C-BE32-E72D297353CC}">
                  <c16:uniqueId val="{00000003-293B-470D-82D5-C01A52104DD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Made a suicide plan</c:v>
                </c:pt>
                <c:pt idx="1">
                  <c:v>Attempted suicide</c:v>
                </c:pt>
              </c:strCache>
            </c:strRef>
          </c:cat>
          <c:val>
            <c:numRef>
              <c:f>Sheet1!$B$2:$B$3</c:f>
              <c:numCache>
                <c:formatCode>0.00%</c:formatCode>
                <c:ptCount val="2"/>
                <c:pt idx="0">
                  <c:v>0.23599999999999999</c:v>
                </c:pt>
                <c:pt idx="1">
                  <c:v>0.157</c:v>
                </c:pt>
              </c:numCache>
            </c:numRef>
          </c:val>
          <c:extLst>
            <c:ext xmlns:c16="http://schemas.microsoft.com/office/drawing/2014/chart" uri="{C3380CC4-5D6E-409C-BE32-E72D297353CC}">
              <c16:uniqueId val="{00000004-293B-470D-82D5-C01A52104DDF}"/>
            </c:ext>
          </c:extLst>
        </c:ser>
        <c:dLbls>
          <c:dLblPos val="ctr"/>
          <c:showLegendKey val="0"/>
          <c:showVal val="1"/>
          <c:showCatName val="0"/>
          <c:showSerName val="0"/>
          <c:showPercent val="0"/>
          <c:showBubbleSize val="0"/>
        </c:dLbls>
        <c:gapWidth val="50"/>
        <c:axId val="582358568"/>
        <c:axId val="582359352"/>
      </c:barChart>
      <c:catAx>
        <c:axId val="582358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53E8E"/>
                </a:solidFill>
                <a:latin typeface="Segoe UI" panose="020B0502040204020203" pitchFamily="34" charset="0"/>
                <a:ea typeface="+mn-ea"/>
                <a:cs typeface="Segoe UI" panose="020B0502040204020203" pitchFamily="34" charset="0"/>
              </a:defRPr>
            </a:pPr>
            <a:endParaRPr lang="en-US"/>
          </a:p>
        </c:txPr>
        <c:crossAx val="582359352"/>
        <c:crosses val="autoZero"/>
        <c:auto val="1"/>
        <c:lblAlgn val="ctr"/>
        <c:lblOffset val="100"/>
        <c:noMultiLvlLbl val="0"/>
      </c:catAx>
      <c:valAx>
        <c:axId val="582359352"/>
        <c:scaling>
          <c:orientation val="minMax"/>
        </c:scaling>
        <c:delete val="1"/>
        <c:axPos val="b"/>
        <c:numFmt formatCode="0.00%" sourceLinked="1"/>
        <c:majorTickMark val="none"/>
        <c:minorTickMark val="none"/>
        <c:tickLblPos val="nextTo"/>
        <c:crossAx val="582358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92683297992839E-2"/>
          <c:y val="6.2477410568299585E-2"/>
          <c:w val="0.92547244877303647"/>
          <c:h val="0.76931853187713339"/>
        </c:manualLayout>
      </c:layout>
      <c:lineChart>
        <c:grouping val="standard"/>
        <c:varyColors val="0"/>
        <c:ser>
          <c:idx val="0"/>
          <c:order val="0"/>
          <c:tx>
            <c:strRef>
              <c:f>Sheet1!$B$1</c:f>
              <c:strCache>
                <c:ptCount val="1"/>
                <c:pt idx="0">
                  <c:v>Middle School</c:v>
                </c:pt>
              </c:strCache>
            </c:strRef>
          </c:tx>
          <c:spPr>
            <a:ln w="50800" cap="rnd">
              <a:solidFill>
                <a:schemeClr val="tx1"/>
              </a:solidFill>
              <a:round/>
            </a:ln>
            <a:effectLst/>
          </c:spPr>
          <c:marker>
            <c:symbol val="circle"/>
            <c:size val="10"/>
            <c:spPr>
              <a:solidFill>
                <a:schemeClr val="tx1"/>
              </a:solidFill>
              <a:ln w="9525">
                <a:solidFill>
                  <a:schemeClr val="tx1"/>
                </a:solidFill>
              </a:ln>
              <a:effectLst/>
            </c:spPr>
          </c:marker>
          <c:dPt>
            <c:idx val="4"/>
            <c:marker>
              <c:symbol val="none"/>
            </c:marker>
            <c:bubble3D val="0"/>
            <c:spPr>
              <a:ln w="31750" cap="rnd">
                <a:solidFill>
                  <a:schemeClr val="bg2">
                    <a:lumMod val="75000"/>
                  </a:schemeClr>
                </a:solidFill>
                <a:prstDash val="sysDash"/>
                <a:round/>
              </a:ln>
              <a:effectLst/>
            </c:spPr>
            <c:extLst>
              <c:ext xmlns:c16="http://schemas.microsoft.com/office/drawing/2014/chart" uri="{C3380CC4-5D6E-409C-BE32-E72D297353CC}">
                <c16:uniqueId val="{00000000-931B-40A6-A58A-767F9BB4D807}"/>
              </c:ext>
            </c:extLst>
          </c:dPt>
          <c:dPt>
            <c:idx val="5"/>
            <c:marker>
              <c:symbol val="circle"/>
              <c:size val="10"/>
              <c:spPr>
                <a:solidFill>
                  <a:schemeClr val="tx1"/>
                </a:solidFill>
                <a:ln w="9525">
                  <a:noFill/>
                </a:ln>
                <a:effectLst/>
              </c:spPr>
            </c:marker>
            <c:bubble3D val="0"/>
            <c:spPr>
              <a:ln w="31750" cap="rnd">
                <a:solidFill>
                  <a:schemeClr val="bg2">
                    <a:lumMod val="75000"/>
                  </a:schemeClr>
                </a:solidFill>
                <a:prstDash val="sysDash"/>
                <a:round/>
              </a:ln>
              <a:effectLst/>
            </c:spPr>
            <c:extLst>
              <c:ext xmlns:c16="http://schemas.microsoft.com/office/drawing/2014/chart" uri="{C3380CC4-5D6E-409C-BE32-E72D297353CC}">
                <c16:uniqueId val="{00000002-F29A-47E3-AB48-9E59F2E30218}"/>
              </c:ext>
            </c:extLst>
          </c:dPt>
          <c:dLbls>
            <c:dLbl>
              <c:idx val="0"/>
              <c:layout>
                <c:manualLayout>
                  <c:x val="-4.8680868902329602E-2"/>
                  <c:y val="-1.90069255549610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38-44F7-801C-75B2367AD294}"/>
                </c:ext>
              </c:extLst>
            </c:dLbl>
            <c:dLbl>
              <c:idx val="1"/>
              <c:layout>
                <c:manualLayout>
                  <c:x val="-2.5479967899253039E-2"/>
                  <c:y val="-3.84573460395378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9A-47E3-AB48-9E59F2E30218}"/>
                </c:ext>
              </c:extLst>
            </c:dLbl>
            <c:dLbl>
              <c:idx val="2"/>
              <c:layout>
                <c:manualLayout>
                  <c:x val="-2.4340434451164801E-2"/>
                  <c:y val="-4.4792987891191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9A-47E3-AB48-9E59F2E30218}"/>
                </c:ext>
              </c:extLst>
            </c:dLbl>
            <c:dLbl>
              <c:idx val="3"/>
              <c:layout>
                <c:manualLayout>
                  <c:x val="-3.8014835828223764E-2"/>
                  <c:y val="-5.42964506686721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9A-47E3-AB48-9E59F2E30218}"/>
                </c:ext>
              </c:extLst>
            </c:dLbl>
            <c:dLbl>
              <c:idx val="4"/>
              <c:delete val="1"/>
              <c:extLst>
                <c:ext xmlns:c15="http://schemas.microsoft.com/office/drawing/2012/chart" uri="{CE6537A1-D6FC-4f65-9D91-7224C49458BB}"/>
                <c:ext xmlns:c16="http://schemas.microsoft.com/office/drawing/2014/chart" uri="{C3380CC4-5D6E-409C-BE32-E72D297353CC}">
                  <c16:uniqueId val="{00000000-931B-40A6-A58A-767F9BB4D807}"/>
                </c:ext>
              </c:extLst>
            </c:dLbl>
            <c:dLbl>
              <c:idx val="5"/>
              <c:layout>
                <c:manualLayout>
                  <c:x val="-9.1162675847059182E-3"/>
                  <c:y val="-3.800334121614111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0448333732917766E-2"/>
                      <c:h val="7.6914692079075794E-2"/>
                    </c:manualLayout>
                  </c15:layout>
                </c:ext>
                <c:ext xmlns:c16="http://schemas.microsoft.com/office/drawing/2014/chart" uri="{C3380CC4-5D6E-409C-BE32-E72D297353CC}">
                  <c16:uniqueId val="{00000002-F29A-47E3-AB48-9E59F2E30218}"/>
                </c:ext>
              </c:extLst>
            </c:dLbl>
            <c:dLbl>
              <c:idx val="6"/>
              <c:layout>
                <c:manualLayout>
                  <c:x val="-7.2474327298413721E-3"/>
                  <c:y val="1.3192588450746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607-4C8B-891B-9F462798491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2012</c:v>
                </c:pt>
                <c:pt idx="1">
                  <c:v>2014</c:v>
                </c:pt>
                <c:pt idx="2">
                  <c:v>2016</c:v>
                </c:pt>
                <c:pt idx="3">
                  <c:v>2018</c:v>
                </c:pt>
                <c:pt idx="4">
                  <c:v>2020</c:v>
                </c:pt>
                <c:pt idx="5">
                  <c:v>2022</c:v>
                </c:pt>
                <c:pt idx="6">
                  <c:v>2024</c:v>
                </c:pt>
              </c:numCache>
            </c:numRef>
          </c:cat>
          <c:val>
            <c:numRef>
              <c:f>Sheet1!$B$2:$B$8</c:f>
              <c:numCache>
                <c:formatCode>General</c:formatCode>
                <c:ptCount val="7"/>
                <c:pt idx="0">
                  <c:v>1.2</c:v>
                </c:pt>
                <c:pt idx="1">
                  <c:v>4.9000000000000004</c:v>
                </c:pt>
                <c:pt idx="2">
                  <c:v>2.8</c:v>
                </c:pt>
                <c:pt idx="3">
                  <c:v>5.5</c:v>
                </c:pt>
                <c:pt idx="4">
                  <c:v>3.8</c:v>
                </c:pt>
                <c:pt idx="5">
                  <c:v>2.2000000000000002</c:v>
                </c:pt>
                <c:pt idx="6">
                  <c:v>2.4</c:v>
                </c:pt>
              </c:numCache>
            </c:numRef>
          </c:val>
          <c:smooth val="0"/>
          <c:extLst>
            <c:ext xmlns:c16="http://schemas.microsoft.com/office/drawing/2014/chart" uri="{C3380CC4-5D6E-409C-BE32-E72D297353CC}">
              <c16:uniqueId val="{00000000-2E0B-4CD7-A331-7A1EC4C2A367}"/>
            </c:ext>
          </c:extLst>
        </c:ser>
        <c:ser>
          <c:idx val="1"/>
          <c:order val="1"/>
          <c:tx>
            <c:strRef>
              <c:f>Sheet1!$C$1</c:f>
              <c:strCache>
                <c:ptCount val="1"/>
                <c:pt idx="0">
                  <c:v>High School</c:v>
                </c:pt>
              </c:strCache>
            </c:strRef>
          </c:tx>
          <c:spPr>
            <a:ln w="50800" cap="rnd">
              <a:solidFill>
                <a:schemeClr val="accent3"/>
              </a:solidFill>
              <a:round/>
            </a:ln>
            <a:effectLst/>
          </c:spPr>
          <c:marker>
            <c:symbol val="circle"/>
            <c:size val="10"/>
            <c:spPr>
              <a:solidFill>
                <a:schemeClr val="accent3"/>
              </a:solidFill>
              <a:ln w="9525">
                <a:noFill/>
              </a:ln>
              <a:effectLst/>
            </c:spPr>
          </c:marker>
          <c:dPt>
            <c:idx val="4"/>
            <c:marker>
              <c:symbol val="none"/>
            </c:marker>
            <c:bubble3D val="0"/>
            <c:spPr>
              <a:ln w="31750" cap="rnd">
                <a:solidFill>
                  <a:schemeClr val="bg2">
                    <a:lumMod val="75000"/>
                  </a:schemeClr>
                </a:solidFill>
                <a:prstDash val="sysDash"/>
                <a:round/>
              </a:ln>
              <a:effectLst/>
            </c:spPr>
            <c:extLst>
              <c:ext xmlns:c16="http://schemas.microsoft.com/office/drawing/2014/chart" uri="{C3380CC4-5D6E-409C-BE32-E72D297353CC}">
                <c16:uniqueId val="{00000001-931B-40A6-A58A-767F9BB4D807}"/>
              </c:ext>
            </c:extLst>
          </c:dPt>
          <c:dPt>
            <c:idx val="5"/>
            <c:marker>
              <c:symbol val="circle"/>
              <c:size val="10"/>
              <c:spPr>
                <a:solidFill>
                  <a:schemeClr val="accent3"/>
                </a:solidFill>
                <a:ln w="9525">
                  <a:noFill/>
                </a:ln>
                <a:effectLst/>
              </c:spPr>
            </c:marker>
            <c:bubble3D val="0"/>
            <c:spPr>
              <a:ln w="31750" cap="rnd">
                <a:solidFill>
                  <a:schemeClr val="bg2">
                    <a:lumMod val="75000"/>
                  </a:schemeClr>
                </a:solidFill>
                <a:prstDash val="sysDash"/>
                <a:round/>
              </a:ln>
              <a:effectLst/>
            </c:spPr>
            <c:extLst>
              <c:ext xmlns:c16="http://schemas.microsoft.com/office/drawing/2014/chart" uri="{C3380CC4-5D6E-409C-BE32-E72D297353CC}">
                <c16:uniqueId val="{00000003-F29A-47E3-AB48-9E59F2E30218}"/>
              </c:ext>
            </c:extLst>
          </c:dPt>
          <c:dLbls>
            <c:dLbl>
              <c:idx val="3"/>
              <c:layout>
                <c:manualLayout>
                  <c:x val="-4.7487230047217957E-2"/>
                  <c:y val="-5.74642715944989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9A-47E3-AB48-9E59F2E30218}"/>
                </c:ext>
              </c:extLst>
            </c:dLbl>
            <c:dLbl>
              <c:idx val="4"/>
              <c:delete val="1"/>
              <c:extLst>
                <c:ext xmlns:c15="http://schemas.microsoft.com/office/drawing/2012/chart" uri="{CE6537A1-D6FC-4f65-9D91-7224C49458BB}"/>
                <c:ext xmlns:c16="http://schemas.microsoft.com/office/drawing/2014/chart" uri="{C3380CC4-5D6E-409C-BE32-E72D297353CC}">
                  <c16:uniqueId val="{00000001-931B-40A6-A58A-767F9BB4D80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2012</c:v>
                </c:pt>
                <c:pt idx="1">
                  <c:v>2014</c:v>
                </c:pt>
                <c:pt idx="2">
                  <c:v>2016</c:v>
                </c:pt>
                <c:pt idx="3">
                  <c:v>2018</c:v>
                </c:pt>
                <c:pt idx="4">
                  <c:v>2020</c:v>
                </c:pt>
                <c:pt idx="5">
                  <c:v>2022</c:v>
                </c:pt>
                <c:pt idx="6">
                  <c:v>2024</c:v>
                </c:pt>
              </c:numCache>
            </c:numRef>
          </c:cat>
          <c:val>
            <c:numRef>
              <c:f>Sheet1!$C$2:$C$8</c:f>
              <c:numCache>
                <c:formatCode>General</c:formatCode>
                <c:ptCount val="7"/>
                <c:pt idx="0">
                  <c:v>3.8</c:v>
                </c:pt>
                <c:pt idx="1">
                  <c:v>15.1</c:v>
                </c:pt>
                <c:pt idx="2">
                  <c:v>10.5</c:v>
                </c:pt>
                <c:pt idx="3">
                  <c:v>18.5</c:v>
                </c:pt>
                <c:pt idx="4">
                  <c:v>13.85</c:v>
                </c:pt>
                <c:pt idx="5">
                  <c:v>9.1999999999999993</c:v>
                </c:pt>
                <c:pt idx="6">
                  <c:v>5</c:v>
                </c:pt>
              </c:numCache>
            </c:numRef>
          </c:val>
          <c:smooth val="0"/>
          <c:extLst>
            <c:ext xmlns:c16="http://schemas.microsoft.com/office/drawing/2014/chart" uri="{C3380CC4-5D6E-409C-BE32-E72D297353CC}">
              <c16:uniqueId val="{00000001-2E0B-4CD7-A331-7A1EC4C2A367}"/>
            </c:ext>
          </c:extLst>
        </c:ser>
        <c:dLbls>
          <c:showLegendKey val="0"/>
          <c:showVal val="0"/>
          <c:showCatName val="0"/>
          <c:showSerName val="0"/>
          <c:showPercent val="0"/>
          <c:showBubbleSize val="0"/>
        </c:dLbls>
        <c:marker val="1"/>
        <c:smooth val="0"/>
        <c:axId val="540533695"/>
        <c:axId val="540518303"/>
      </c:lineChart>
      <c:catAx>
        <c:axId val="540533695"/>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crossAx val="540518303"/>
        <c:crosses val="autoZero"/>
        <c:auto val="1"/>
        <c:lblAlgn val="ctr"/>
        <c:lblOffset val="100"/>
        <c:noMultiLvlLbl val="0"/>
      </c:catAx>
      <c:valAx>
        <c:axId val="540518303"/>
        <c:scaling>
          <c:orientation val="minMax"/>
          <c:max val="4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2"/>
                    </a:solidFill>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crossAx val="540533695"/>
        <c:crosses val="autoZero"/>
        <c:crossBetween val="between"/>
        <c:majorUnit val="40"/>
      </c:valAx>
      <c:spPr>
        <a:noFill/>
        <a:ln>
          <a:noFill/>
        </a:ln>
        <a:effectLst/>
      </c:spPr>
    </c:plotArea>
    <c:legend>
      <c:legendPos val="b"/>
      <c:layout>
        <c:manualLayout>
          <c:xMode val="edge"/>
          <c:yMode val="edge"/>
          <c:x val="0.41358876592265165"/>
          <c:y val="6.9088420041000215E-2"/>
          <c:w val="0.39055668139369759"/>
          <c:h val="7.677776147045023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54780898762546"/>
          <c:y val="5.2793230036601579E-2"/>
          <c:w val="0.86864104970291811"/>
          <c:h val="0.71481888089982693"/>
        </c:manualLayout>
      </c:layout>
      <c:lineChart>
        <c:grouping val="standard"/>
        <c:varyColors val="0"/>
        <c:ser>
          <c:idx val="0"/>
          <c:order val="0"/>
          <c:tx>
            <c:strRef>
              <c:f>Sheet1!$B$1</c:f>
              <c:strCache>
                <c:ptCount val="1"/>
                <c:pt idx="0">
                  <c:v>Pregnancy-Associated Mortality Rates</c:v>
                </c:pt>
              </c:strCache>
            </c:strRef>
          </c:tx>
          <c:spPr>
            <a:ln w="38100" cap="rnd">
              <a:solidFill>
                <a:schemeClr val="accent1"/>
              </a:solidFill>
              <a:round/>
            </a:ln>
            <a:effectLst/>
          </c:spPr>
          <c:marker>
            <c:symbol val="none"/>
          </c:marker>
          <c:dLbls>
            <c:dLbl>
              <c:idx val="1"/>
              <c:layout>
                <c:manualLayout>
                  <c:x val="-4.4622009058839514E-2"/>
                  <c:y val="-5.4733365907444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8E-424D-A3C9-B290B2F7D8B2}"/>
                </c:ext>
              </c:extLst>
            </c:dLbl>
            <c:spPr>
              <a:noFill/>
              <a:ln>
                <a:noFill/>
              </a:ln>
              <a:effectLst/>
            </c:spPr>
            <c:txPr>
              <a:bodyPr rot="0" spcFirstLastPara="1" vertOverflow="ellipsis" vert="horz" wrap="square" anchor="ctr" anchorCtr="1"/>
              <a:lstStyle/>
              <a:p>
                <a:pPr>
                  <a:defRPr sz="1800" b="1" i="0" u="none" strike="noStrike" kern="1200" baseline="0">
                    <a:solidFill>
                      <a:srgbClr val="EB5347"/>
                    </a:solidFill>
                    <a:latin typeface="Segoe UI" panose="020B0502040204020203" pitchFamily="34" charset="0"/>
                    <a:ea typeface="+mn-ea"/>
                    <a:cs typeface="Segoe UI" panose="020B05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77.2</c:v>
                </c:pt>
                <c:pt idx="1">
                  <c:v>74.2</c:v>
                </c:pt>
                <c:pt idx="2">
                  <c:v>117.1</c:v>
                </c:pt>
                <c:pt idx="3">
                  <c:v>100.1</c:v>
                </c:pt>
                <c:pt idx="4">
                  <c:v>90.4</c:v>
                </c:pt>
              </c:numCache>
            </c:numRef>
          </c:val>
          <c:smooth val="0"/>
          <c:extLst>
            <c:ext xmlns:c16="http://schemas.microsoft.com/office/drawing/2014/chart" uri="{C3380CC4-5D6E-409C-BE32-E72D297353CC}">
              <c16:uniqueId val="{00000000-E7AC-844E-BF54-618F4A8FF5C5}"/>
            </c:ext>
          </c:extLst>
        </c:ser>
        <c:ser>
          <c:idx val="1"/>
          <c:order val="1"/>
          <c:tx>
            <c:strRef>
              <c:f>Sheet1!$C$1</c:f>
              <c:strCache>
                <c:ptCount val="1"/>
                <c:pt idx="0">
                  <c:v>Pregnancy-Related Mortality Rates</c:v>
                </c:pt>
              </c:strCache>
            </c:strRef>
          </c:tx>
          <c:spPr>
            <a:ln w="38100" cap="rnd">
              <a:solidFill>
                <a:srgbClr val="243E8E"/>
              </a:solidFill>
              <a:round/>
            </a:ln>
            <a:effectLst/>
          </c:spPr>
          <c:marker>
            <c:symbol val="none"/>
          </c:marker>
          <c:dLbls>
            <c:dLbl>
              <c:idx val="0"/>
              <c:layout>
                <c:manualLayout>
                  <c:x val="-3.8781216939675484E-2"/>
                  <c:y val="-5.184848994916031E-2"/>
                </c:manualLayout>
              </c:layout>
              <c:tx>
                <c:rich>
                  <a:bodyPr/>
                  <a:lstStyle/>
                  <a:p>
                    <a:fld id="{044978DF-7C3E-4A6E-A8FB-08E90EFBB21C}" type="VALUE">
                      <a:rPr lang="en-US" smtClean="0"/>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28E-424D-A3C9-B290B2F7D8B2}"/>
                </c:ext>
              </c:extLst>
            </c:dLbl>
            <c:dLbl>
              <c:idx val="1"/>
              <c:tx>
                <c:rich>
                  <a:bodyPr/>
                  <a:lstStyle/>
                  <a:p>
                    <a:fld id="{8A707E80-E711-47BE-A760-7C04A6C10F47}" type="VALUE">
                      <a:rPr lang="en-US" smtClean="0"/>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28E-424D-A3C9-B290B2F7D8B2}"/>
                </c:ext>
              </c:extLst>
            </c:dLbl>
            <c:dLbl>
              <c:idx val="2"/>
              <c:tx>
                <c:rich>
                  <a:bodyPr/>
                  <a:lstStyle/>
                  <a:p>
                    <a:fld id="{675E1E4A-E457-4357-B780-2F54B360177A}" type="VALUE">
                      <a:rPr lang="en-US" smtClean="0"/>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8E-424D-A3C9-B290B2F7D8B2}"/>
                </c:ext>
              </c:extLst>
            </c:dLbl>
            <c:dLbl>
              <c:idx val="3"/>
              <c:tx>
                <c:rich>
                  <a:bodyPr/>
                  <a:lstStyle/>
                  <a:p>
                    <a:fld id="{055E1476-129F-41AB-A54F-76A3D540807D}" type="VALUE">
                      <a:rPr lang="en-US" smtClean="0"/>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28E-424D-A3C9-B290B2F7D8B2}"/>
                </c:ext>
              </c:extLst>
            </c:dLbl>
            <c:dLbl>
              <c:idx val="4"/>
              <c:layout>
                <c:manualLayout>
                  <c:x val="-3.4422071186347547E-2"/>
                  <c:y val="-4.8963613990876176E-2"/>
                </c:manualLayout>
              </c:layout>
              <c:tx>
                <c:rich>
                  <a:bodyPr/>
                  <a:lstStyle/>
                  <a:p>
                    <a:fld id="{EC31D223-D622-4689-9004-01DF64826759}" type="VALUE">
                      <a:rPr lang="en-US" smtClean="0"/>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28E-424D-A3C9-B290B2F7D8B2}"/>
                </c:ext>
              </c:extLst>
            </c:dLbl>
            <c:spPr>
              <a:noFill/>
              <a:ln>
                <a:noFill/>
              </a:ln>
              <a:effectLst/>
            </c:spPr>
            <c:txPr>
              <a:bodyPr rot="0" spcFirstLastPara="1" vertOverflow="ellipsis" vert="horz" wrap="square" anchor="ctr" anchorCtr="1"/>
              <a:lstStyle/>
              <a:p>
                <a:pPr>
                  <a:defRPr sz="1800" b="1" i="0" u="none" strike="noStrike" kern="1200" baseline="0">
                    <a:solidFill>
                      <a:srgbClr val="243E8E"/>
                    </a:solidFill>
                    <a:latin typeface="Segoe UI" panose="020B0502040204020203" pitchFamily="34" charset="0"/>
                    <a:ea typeface="+mn-ea"/>
                    <a:cs typeface="Segoe UI" panose="020B05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12.2</c:v>
                </c:pt>
                <c:pt idx="1">
                  <c:v>18.600000000000001</c:v>
                </c:pt>
                <c:pt idx="2">
                  <c:v>22.9</c:v>
                </c:pt>
                <c:pt idx="3">
                  <c:v>17.5</c:v>
                </c:pt>
                <c:pt idx="4">
                  <c:v>15.1</c:v>
                </c:pt>
              </c:numCache>
            </c:numRef>
          </c:val>
          <c:smooth val="0"/>
          <c:extLst>
            <c:ext xmlns:c16="http://schemas.microsoft.com/office/drawing/2014/chart" uri="{C3380CC4-5D6E-409C-BE32-E72D297353CC}">
              <c16:uniqueId val="{00000001-E7AC-844E-BF54-618F4A8FF5C5}"/>
            </c:ext>
          </c:extLst>
        </c:ser>
        <c:dLbls>
          <c:dLblPos val="t"/>
          <c:showLegendKey val="0"/>
          <c:showVal val="1"/>
          <c:showCatName val="0"/>
          <c:showSerName val="0"/>
          <c:showPercent val="0"/>
          <c:showBubbleSize val="0"/>
        </c:dLbls>
        <c:smooth val="0"/>
        <c:axId val="2066133343"/>
        <c:axId val="2064487247"/>
      </c:lineChart>
      <c:catAx>
        <c:axId val="206613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Segoe UI" panose="020B0502040204020203" pitchFamily="34" charset="0"/>
                <a:ea typeface="+mn-ea"/>
                <a:cs typeface="+mn-cs"/>
              </a:defRPr>
            </a:pPr>
            <a:endParaRPr lang="en-US"/>
          </a:p>
        </c:txPr>
        <c:crossAx val="2064487247"/>
        <c:crosses val="autoZero"/>
        <c:auto val="1"/>
        <c:lblAlgn val="ctr"/>
        <c:lblOffset val="100"/>
        <c:noMultiLvlLbl val="0"/>
      </c:catAx>
      <c:valAx>
        <c:axId val="2064487247"/>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Segoe UI" panose="020B0502040204020203" pitchFamily="34" charset="0"/>
                    <a:ea typeface="+mn-ea"/>
                    <a:cs typeface="Segoe UI" panose="020B0502040204020203" pitchFamily="34" charset="0"/>
                  </a:defRPr>
                </a:pPr>
                <a:r>
                  <a:rPr lang="en-US" sz="1600" baseline="0">
                    <a:solidFill>
                      <a:srgbClr val="000000"/>
                    </a:solidFill>
                    <a:latin typeface="Segoe UI" panose="020B0502040204020203" pitchFamily="34" charset="0"/>
                    <a:cs typeface="Segoe UI" panose="020B0502040204020203" pitchFamily="34" charset="0"/>
                  </a:rPr>
                  <a:t>Rate per 100,000 Live Births</a:t>
                </a:r>
              </a:p>
            </c:rich>
          </c:tx>
          <c:layout>
            <c:manualLayout>
              <c:xMode val="edge"/>
              <c:yMode val="edge"/>
              <c:x val="1.2811141309456374E-2"/>
              <c:y val="9.7972431943618168E-2"/>
            </c:manualLayout>
          </c:layout>
          <c:overlay val="0"/>
          <c:spPr>
            <a:solidFill>
              <a:schemeClr val="bg1"/>
            </a:solidFill>
            <a:ln>
              <a:noFill/>
            </a:ln>
            <a:effectLst/>
          </c:spPr>
          <c:txPr>
            <a:bodyPr rot="-5400000" spcFirstLastPara="1" vertOverflow="ellipsis" vert="horz" wrap="square" anchor="ctr" anchorCtr="1"/>
            <a:lstStyle/>
            <a:p>
              <a:pPr>
                <a:defRPr sz="1600" b="1" i="0" u="none" strike="noStrike" kern="1200" baseline="0">
                  <a:solidFill>
                    <a:srgbClr val="000000"/>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0000"/>
                </a:solidFill>
                <a:latin typeface="Segoe UI" panose="020B0502040204020203" pitchFamily="34" charset="0"/>
                <a:ea typeface="+mn-ea"/>
                <a:cs typeface="+mn-cs"/>
              </a:defRPr>
            </a:pPr>
            <a:endParaRPr lang="en-US"/>
          </a:p>
        </c:txPr>
        <c:crossAx val="2066133343"/>
        <c:crosses val="autoZero"/>
        <c:crossBetween val="between"/>
      </c:valAx>
      <c:spPr>
        <a:noFill/>
        <a:ln>
          <a:noFill/>
        </a:ln>
        <a:effectLst/>
      </c:spPr>
    </c:plotArea>
    <c:legend>
      <c:legendPos val="b"/>
      <c:layout>
        <c:manualLayout>
          <c:xMode val="edge"/>
          <c:yMode val="edge"/>
          <c:x val="0.11647548190308953"/>
          <c:y val="0.89883535058852615"/>
          <c:w val="0.85278602868048059"/>
          <c:h val="7.8085641745200038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lumMod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solidFill>
            <a:schemeClr val="tx2">
              <a:lumMod val="50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98466781445084E-2"/>
          <c:y val="5.1458622691946752E-2"/>
          <c:w val="0.6750446653559391"/>
          <c:h val="0.85166147836171646"/>
        </c:manualLayout>
      </c:layout>
      <c:barChart>
        <c:barDir val="col"/>
        <c:grouping val="stacked"/>
        <c:varyColors val="0"/>
        <c:ser>
          <c:idx val="0"/>
          <c:order val="0"/>
          <c:tx>
            <c:strRef>
              <c:f>'Full Table'!$B$4</c:f>
              <c:strCache>
                <c:ptCount val="1"/>
                <c:pt idx="0">
                  <c:v>Perinatal Risks</c:v>
                </c:pt>
              </c:strCache>
            </c:strRef>
          </c:tx>
          <c:spPr>
            <a:solidFill>
              <a:srgbClr val="253E8E"/>
            </a:solidFill>
            <a:ln>
              <a:noFill/>
            </a:ln>
            <a:effectLst/>
          </c:spPr>
          <c:invertIfNegative val="0"/>
          <c:dLbls>
            <c:spPr>
              <a:noFill/>
              <a:ln>
                <a:noFill/>
              </a:ln>
              <a:effectLst/>
            </c:spPr>
            <c:txPr>
              <a:bodyPr rot="0" vert="horz"/>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 Table'!$E$3:$I$3</c:f>
              <c:numCache>
                <c:formatCode>General</c:formatCode>
                <c:ptCount val="5"/>
                <c:pt idx="0">
                  <c:v>2019</c:v>
                </c:pt>
                <c:pt idx="1">
                  <c:v>2020</c:v>
                </c:pt>
                <c:pt idx="2">
                  <c:v>2021</c:v>
                </c:pt>
                <c:pt idx="3">
                  <c:v>2022</c:v>
                </c:pt>
                <c:pt idx="4">
                  <c:v>2023</c:v>
                </c:pt>
              </c:numCache>
            </c:numRef>
          </c:cat>
          <c:val>
            <c:numRef>
              <c:f>'Full Table'!$E$4:$I$4</c:f>
              <c:numCache>
                <c:formatCode>General</c:formatCode>
                <c:ptCount val="5"/>
                <c:pt idx="0">
                  <c:v>2.6</c:v>
                </c:pt>
                <c:pt idx="1">
                  <c:v>2.8</c:v>
                </c:pt>
                <c:pt idx="2">
                  <c:v>2.9</c:v>
                </c:pt>
                <c:pt idx="3">
                  <c:v>3.6</c:v>
                </c:pt>
                <c:pt idx="4">
                  <c:v>3.2</c:v>
                </c:pt>
              </c:numCache>
            </c:numRef>
          </c:val>
          <c:extLst>
            <c:ext xmlns:c16="http://schemas.microsoft.com/office/drawing/2014/chart" uri="{C3380CC4-5D6E-409C-BE32-E72D297353CC}">
              <c16:uniqueId val="{00000000-C062-497A-932C-C16E9724A04E}"/>
            </c:ext>
          </c:extLst>
        </c:ser>
        <c:ser>
          <c:idx val="1"/>
          <c:order val="1"/>
          <c:tx>
            <c:strRef>
              <c:f>'Full Table'!$B$5</c:f>
              <c:strCache>
                <c:ptCount val="1"/>
                <c:pt idx="0">
                  <c:v>Congenital Anomalies</c:v>
                </c:pt>
              </c:strCache>
            </c:strRef>
          </c:tx>
          <c:spPr>
            <a:solidFill>
              <a:schemeClr val="accent4"/>
            </a:solidFill>
            <a:ln>
              <a:noFill/>
            </a:ln>
            <a:effectLst/>
          </c:spPr>
          <c:invertIfNegative val="0"/>
          <c:dLbls>
            <c:spPr>
              <a:noFill/>
              <a:ln>
                <a:noFill/>
              </a:ln>
              <a:effectLst/>
            </c:spPr>
            <c:txPr>
              <a:bodyPr rot="0" vert="horz"/>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 Table'!$E$3:$I$3</c:f>
              <c:numCache>
                <c:formatCode>General</c:formatCode>
                <c:ptCount val="5"/>
                <c:pt idx="0">
                  <c:v>2019</c:v>
                </c:pt>
                <c:pt idx="1">
                  <c:v>2020</c:v>
                </c:pt>
                <c:pt idx="2">
                  <c:v>2021</c:v>
                </c:pt>
                <c:pt idx="3">
                  <c:v>2022</c:v>
                </c:pt>
                <c:pt idx="4">
                  <c:v>2023</c:v>
                </c:pt>
              </c:numCache>
            </c:numRef>
          </c:cat>
          <c:val>
            <c:numRef>
              <c:f>'Full Table'!$E$5:$I$5</c:f>
              <c:numCache>
                <c:formatCode>General</c:formatCode>
                <c:ptCount val="5"/>
                <c:pt idx="0">
                  <c:v>1.6</c:v>
                </c:pt>
                <c:pt idx="1">
                  <c:v>1.6</c:v>
                </c:pt>
                <c:pt idx="2">
                  <c:v>1.6</c:v>
                </c:pt>
                <c:pt idx="3">
                  <c:v>1.3</c:v>
                </c:pt>
                <c:pt idx="4">
                  <c:v>1.3</c:v>
                </c:pt>
              </c:numCache>
            </c:numRef>
          </c:val>
          <c:extLst>
            <c:ext xmlns:c16="http://schemas.microsoft.com/office/drawing/2014/chart" uri="{C3380CC4-5D6E-409C-BE32-E72D297353CC}">
              <c16:uniqueId val="{00000001-C062-497A-932C-C16E9724A04E}"/>
            </c:ext>
          </c:extLst>
        </c:ser>
        <c:ser>
          <c:idx val="2"/>
          <c:order val="2"/>
          <c:tx>
            <c:strRef>
              <c:f>'Full Table'!$B$6</c:f>
              <c:strCache>
                <c:ptCount val="1"/>
                <c:pt idx="0">
                  <c:v>SUIDs</c:v>
                </c:pt>
              </c:strCache>
            </c:strRef>
          </c:tx>
          <c:spPr>
            <a:solidFill>
              <a:srgbClr val="06A3C9"/>
            </a:solidFill>
            <a:ln>
              <a:noFill/>
            </a:ln>
            <a:effectLst/>
          </c:spPr>
          <c:invertIfNegative val="0"/>
          <c:dLbls>
            <c:dLbl>
              <c:idx val="1"/>
              <c:layout>
                <c:manualLayout>
                  <c:x val="1.0912572349731422E-16"/>
                  <c:y val="1.93798449612403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A6-4DF2-B2E0-C73A712F4DAE}"/>
                </c:ext>
              </c:extLst>
            </c:dLbl>
            <c:spPr>
              <a:noFill/>
              <a:ln>
                <a:noFill/>
              </a:ln>
              <a:effectLst/>
            </c:spPr>
            <c:txPr>
              <a:bodyPr rot="0" vert="horz"/>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 Table'!$E$3:$I$3</c:f>
              <c:numCache>
                <c:formatCode>General</c:formatCode>
                <c:ptCount val="5"/>
                <c:pt idx="0">
                  <c:v>2019</c:v>
                </c:pt>
                <c:pt idx="1">
                  <c:v>2020</c:v>
                </c:pt>
                <c:pt idx="2">
                  <c:v>2021</c:v>
                </c:pt>
                <c:pt idx="3">
                  <c:v>2022</c:v>
                </c:pt>
                <c:pt idx="4">
                  <c:v>2023</c:v>
                </c:pt>
              </c:numCache>
            </c:numRef>
          </c:cat>
          <c:val>
            <c:numRef>
              <c:f>'Full Table'!$E$6:$I$6</c:f>
              <c:numCache>
                <c:formatCode>General</c:formatCode>
                <c:ptCount val="5"/>
                <c:pt idx="0">
                  <c:v>1.2</c:v>
                </c:pt>
                <c:pt idx="1">
                  <c:v>1.3</c:v>
                </c:pt>
                <c:pt idx="2">
                  <c:v>1.1000000000000001</c:v>
                </c:pt>
                <c:pt idx="3">
                  <c:v>1.2</c:v>
                </c:pt>
                <c:pt idx="4">
                  <c:v>1.2</c:v>
                </c:pt>
              </c:numCache>
            </c:numRef>
          </c:val>
          <c:extLst>
            <c:ext xmlns:c16="http://schemas.microsoft.com/office/drawing/2014/chart" uri="{C3380CC4-5D6E-409C-BE32-E72D297353CC}">
              <c16:uniqueId val="{00000003-C062-497A-932C-C16E9724A04E}"/>
            </c:ext>
          </c:extLst>
        </c:ser>
        <c:ser>
          <c:idx val="3"/>
          <c:order val="3"/>
          <c:tx>
            <c:strRef>
              <c:f>'Full Table'!$B$7</c:f>
              <c:strCache>
                <c:ptCount val="1"/>
                <c:pt idx="0">
                  <c:v>Assaults/Injuries</c:v>
                </c:pt>
              </c:strCache>
            </c:strRef>
          </c:tx>
          <c:spPr>
            <a:solidFill>
              <a:srgbClr val="EB5347"/>
            </a:solidFill>
            <a:ln>
              <a:noFill/>
            </a:ln>
            <a:effectLst/>
          </c:spPr>
          <c:invertIfNegative val="0"/>
          <c:dLbls>
            <c:dLbl>
              <c:idx val="0"/>
              <c:spPr>
                <a:noFill/>
                <a:ln>
                  <a:noFill/>
                </a:ln>
                <a:effectLst/>
              </c:spPr>
              <c:txPr>
                <a:bodyPr rot="0" vert="horz"/>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DA6-4DF2-B2E0-C73A712F4DAE}"/>
                </c:ext>
              </c:extLst>
            </c:dLbl>
            <c:dLbl>
              <c:idx val="1"/>
              <c:layout>
                <c:manualLayout>
                  <c:x val="1.2668919340181801E-3"/>
                  <c:y val="-2.3588883994925484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9201859079121192E-2"/>
                      <c:h val="4.9778092667151171E-2"/>
                    </c:manualLayout>
                  </c15:layout>
                </c:ext>
                <c:ext xmlns:c16="http://schemas.microsoft.com/office/drawing/2014/chart" uri="{C3380CC4-5D6E-409C-BE32-E72D297353CC}">
                  <c16:uniqueId val="{00000001-F579-43E8-986F-C808CF728A67}"/>
                </c:ext>
              </c:extLst>
            </c:dLbl>
            <c:dLbl>
              <c:idx val="2"/>
              <c:layout>
                <c:manualLayout>
                  <c:x val="1.2668919340182729E-3"/>
                  <c:y val="-2.493892418193946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F5-4CD1-84CF-1AC3DDB6FA15}"/>
                </c:ext>
              </c:extLst>
            </c:dLbl>
            <c:dLbl>
              <c:idx val="4"/>
              <c:tx>
                <c:rich>
                  <a:bodyPr/>
                  <a:lstStyle/>
                  <a:p>
                    <a:fld id="{E6298E17-F7F0-42AD-9D14-ECB325B4C854}"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51E-47F3-A3AF-EB862E69365D}"/>
                </c:ext>
              </c:extLst>
            </c:dLbl>
            <c:spPr>
              <a:noFill/>
              <a:ln>
                <a:noFill/>
              </a:ln>
              <a:effectLst/>
            </c:spPr>
            <c:txPr>
              <a:bodyPr rot="0" vert="horz"/>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 Table'!$E$3:$I$3</c:f>
              <c:numCache>
                <c:formatCode>General</c:formatCode>
                <c:ptCount val="5"/>
                <c:pt idx="0">
                  <c:v>2019</c:v>
                </c:pt>
                <c:pt idx="1">
                  <c:v>2020</c:v>
                </c:pt>
                <c:pt idx="2">
                  <c:v>2021</c:v>
                </c:pt>
                <c:pt idx="3">
                  <c:v>2022</c:v>
                </c:pt>
                <c:pt idx="4">
                  <c:v>2023</c:v>
                </c:pt>
              </c:numCache>
            </c:numRef>
          </c:cat>
          <c:val>
            <c:numRef>
              <c:f>'Full Table'!$E$7:$I$7</c:f>
              <c:numCache>
                <c:formatCode>General</c:formatCode>
                <c:ptCount val="5"/>
                <c:pt idx="0">
                  <c:v>0.3</c:v>
                </c:pt>
                <c:pt idx="1">
                  <c:v>0.3</c:v>
                </c:pt>
                <c:pt idx="2">
                  <c:v>0.3</c:v>
                </c:pt>
                <c:pt idx="3">
                  <c:v>0.3</c:v>
                </c:pt>
                <c:pt idx="4">
                  <c:v>0.2</c:v>
                </c:pt>
              </c:numCache>
            </c:numRef>
          </c:val>
          <c:extLst>
            <c:ext xmlns:c16="http://schemas.microsoft.com/office/drawing/2014/chart" uri="{C3380CC4-5D6E-409C-BE32-E72D297353CC}">
              <c16:uniqueId val="{00000006-C062-497A-932C-C16E9724A04E}"/>
            </c:ext>
          </c:extLst>
        </c:ser>
        <c:ser>
          <c:idx val="4"/>
          <c:order val="4"/>
          <c:tx>
            <c:strRef>
              <c:f>'Full Table'!$B$8</c:f>
              <c:strCache>
                <c:ptCount val="1"/>
                <c:pt idx="0">
                  <c:v>Other</c:v>
                </c:pt>
              </c:strCache>
            </c:strRef>
          </c:tx>
          <c:spPr>
            <a:solidFill>
              <a:srgbClr val="6CBE45"/>
            </a:solidFill>
            <a:ln>
              <a:noFill/>
            </a:ln>
            <a:effectLst/>
          </c:spPr>
          <c:invertIfNegative val="0"/>
          <c:dLbls>
            <c:dLbl>
              <c:idx val="1"/>
              <c:layout>
                <c:manualLayout>
                  <c:x val="7.4404761904761901E-4"/>
                  <c:y val="9.6906854666422508E-4"/>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3102619985001875E-2"/>
                      <c:h val="4.6133797228834761E-2"/>
                    </c:manualLayout>
                  </c15:layout>
                </c:ext>
                <c:ext xmlns:c16="http://schemas.microsoft.com/office/drawing/2014/chart" uri="{C3380CC4-5D6E-409C-BE32-E72D297353CC}">
                  <c16:uniqueId val="{00000002-ADA6-4DF2-B2E0-C73A712F4DAE}"/>
                </c:ext>
              </c:extLst>
            </c:dLbl>
            <c:spPr>
              <a:noFill/>
              <a:ln>
                <a:noFill/>
              </a:ln>
              <a:effectLst/>
            </c:spPr>
            <c:txPr>
              <a:bodyPr rot="0" vert="horz"/>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 Table'!$E$3:$I$3</c:f>
              <c:numCache>
                <c:formatCode>General</c:formatCode>
                <c:ptCount val="5"/>
                <c:pt idx="0">
                  <c:v>2019</c:v>
                </c:pt>
                <c:pt idx="1">
                  <c:v>2020</c:v>
                </c:pt>
                <c:pt idx="2">
                  <c:v>2021</c:v>
                </c:pt>
                <c:pt idx="3">
                  <c:v>2022</c:v>
                </c:pt>
                <c:pt idx="4">
                  <c:v>2023</c:v>
                </c:pt>
              </c:numCache>
            </c:numRef>
          </c:cat>
          <c:val>
            <c:numRef>
              <c:f>'Full Table'!$E$8:$I$8</c:f>
              <c:numCache>
                <c:formatCode>General</c:formatCode>
                <c:ptCount val="5"/>
                <c:pt idx="0">
                  <c:v>0.8</c:v>
                </c:pt>
                <c:pt idx="1">
                  <c:v>0.6</c:v>
                </c:pt>
                <c:pt idx="2">
                  <c:v>0.8</c:v>
                </c:pt>
                <c:pt idx="3">
                  <c:v>0.9</c:v>
                </c:pt>
                <c:pt idx="4">
                  <c:v>0.7</c:v>
                </c:pt>
              </c:numCache>
            </c:numRef>
          </c:val>
          <c:extLst>
            <c:ext xmlns:c16="http://schemas.microsoft.com/office/drawing/2014/chart" uri="{C3380CC4-5D6E-409C-BE32-E72D297353CC}">
              <c16:uniqueId val="{00000008-C062-497A-932C-C16E9724A04E}"/>
            </c:ext>
          </c:extLst>
        </c:ser>
        <c:dLbls>
          <c:showLegendKey val="0"/>
          <c:showVal val="0"/>
          <c:showCatName val="0"/>
          <c:showSerName val="0"/>
          <c:showPercent val="0"/>
          <c:showBubbleSize val="0"/>
        </c:dLbls>
        <c:gapWidth val="50"/>
        <c:overlap val="100"/>
        <c:axId val="539427624"/>
        <c:axId val="539428016"/>
      </c:barChart>
      <c:catAx>
        <c:axId val="539427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a:solidFill>
                  <a:schemeClr val="accent6">
                    <a:lumMod val="50000"/>
                  </a:schemeClr>
                </a:solidFill>
              </a:defRPr>
            </a:pPr>
            <a:endParaRPr lang="en-US"/>
          </a:p>
        </c:txPr>
        <c:crossAx val="539428016"/>
        <c:crosses val="autoZero"/>
        <c:auto val="1"/>
        <c:lblAlgn val="ctr"/>
        <c:lblOffset val="100"/>
        <c:noMultiLvlLbl val="0"/>
      </c:catAx>
      <c:valAx>
        <c:axId val="539428016"/>
        <c:scaling>
          <c:orientation val="minMax"/>
        </c:scaling>
        <c:delete val="1"/>
        <c:axPos val="l"/>
        <c:numFmt formatCode="General" sourceLinked="1"/>
        <c:majorTickMark val="none"/>
        <c:minorTickMark val="none"/>
        <c:tickLblPos val="nextTo"/>
        <c:crossAx val="539427624"/>
        <c:crosses val="autoZero"/>
        <c:crossBetween val="between"/>
      </c:valAx>
      <c:spPr>
        <a:noFill/>
        <a:ln>
          <a:noFill/>
        </a:ln>
        <a:effectLst/>
      </c:spPr>
    </c:plotArea>
    <c:legend>
      <c:legendPos val="l"/>
      <c:layout>
        <c:manualLayout>
          <c:xMode val="edge"/>
          <c:yMode val="edge"/>
          <c:x val="0.76155866811950246"/>
          <c:y val="0.10677158557163451"/>
          <c:w val="0.22260079347337178"/>
          <c:h val="0.23530660443586876"/>
        </c:manualLayout>
      </c:layout>
      <c:overlay val="0"/>
      <c:txPr>
        <a:bodyPr/>
        <a:lstStyle/>
        <a:p>
          <a:pPr>
            <a:defRPr sz="1400">
              <a:solidFill>
                <a:srgbClr val="253E8E"/>
              </a:solidFill>
            </a:defRPr>
          </a:pPr>
          <a:endParaRPr lang="en-US"/>
        </a:p>
      </c:txPr>
    </c:legend>
    <c:plotVisOnly val="1"/>
    <c:dispBlanksAs val="gap"/>
    <c:showDLblsOverMax val="0"/>
  </c:chart>
  <c:spPr>
    <a:noFill/>
    <a:ln>
      <a:noFill/>
    </a:ln>
    <a:effectLst/>
  </c:spPr>
  <c:txPr>
    <a:bodyPr/>
    <a:lstStyle/>
    <a:p>
      <a:pPr>
        <a:defRPr sz="1200" b="1">
          <a:solidFill>
            <a:schemeClr val="bg1"/>
          </a:solidFill>
          <a:latin typeface="Segoe UI" panose="020B0502040204020203" pitchFamily="34" charset="0"/>
          <a:cs typeface="Segoe UI" panose="020B0502040204020203"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5136258052589"/>
          <c:y val="0.13821887826211562"/>
          <c:w val="0.85267502991428012"/>
          <c:h val="0.71536547623145641"/>
        </c:manualLayout>
      </c:layout>
      <c:barChart>
        <c:barDir val="bar"/>
        <c:grouping val="percentStacked"/>
        <c:varyColors val="0"/>
        <c:ser>
          <c:idx val="0"/>
          <c:order val="0"/>
          <c:tx>
            <c:strRef>
              <c:f>Sheet1!$B$1</c:f>
              <c:strCache>
                <c:ptCount val="1"/>
                <c:pt idx="0">
                  <c:v>NH Black</c:v>
                </c:pt>
              </c:strCache>
            </c:strRef>
          </c:tx>
          <c:spPr>
            <a:solidFill>
              <a:srgbClr val="F7C327"/>
            </a:solidFill>
            <a:ln>
              <a:noFill/>
            </a:ln>
            <a:effectLst/>
          </c:spPr>
          <c:invertIfNegative val="0"/>
          <c:dLbls>
            <c:dLbl>
              <c:idx val="1"/>
              <c:layout>
                <c:manualLayout>
                  <c:x val="2.604503623937071E-3"/>
                  <c:y val="-5.67065150650324E-3"/>
                </c:manualLayout>
              </c:layout>
              <c:tx>
                <c:rich>
                  <a:bodyPr rot="0" spcFirstLastPara="1" vertOverflow="ellipsis" vert="horz" wrap="square" lIns="38100" tIns="19050" rIns="38100" bIns="19050" anchor="ctr" anchorCtr="0">
                    <a:noAutofit/>
                  </a:bodyPr>
                  <a:lstStyle/>
                  <a:p>
                    <a:pPr algn="ctr" rtl="0">
                      <a:defRPr lang="en-US" sz="2400" b="1" i="0" u="none" strike="noStrike" kern="1200" baseline="0">
                        <a:solidFill>
                          <a:prstClr val="white"/>
                        </a:solidFill>
                        <a:latin typeface="Segoe UI" panose="020B0502040204020203" pitchFamily="34" charset="0"/>
                        <a:ea typeface="+mn-ea"/>
                        <a:cs typeface="Segoe UI" panose="020B0502040204020203" pitchFamily="34" charset="0"/>
                      </a:defRPr>
                    </a:pPr>
                    <a:fld id="{3AEFA7EB-55FD-4C88-BF5D-0EEACEB83C4A}" type="VALUE">
                      <a:rPr lang="en-US" sz="2400" b="1" i="0" u="none" strike="noStrike" kern="1200" baseline="0">
                        <a:solidFill>
                          <a:prstClr val="white"/>
                        </a:solidFill>
                        <a:latin typeface="Segoe UI" panose="020B0502040204020203" pitchFamily="34" charset="0"/>
                        <a:ea typeface="+mn-ea"/>
                        <a:cs typeface="Segoe UI" panose="020B0502040204020203" pitchFamily="34" charset="0"/>
                      </a:rPr>
                      <a:pPr algn="ctr" rtl="0">
                        <a:defRPr lang="en-US" sz="2400" b="1">
                          <a:solidFill>
                            <a:prstClr val="white"/>
                          </a:solidFill>
                          <a:latin typeface="Segoe UI" panose="020B0502040204020203" pitchFamily="34" charset="0"/>
                          <a:cs typeface="Segoe UI" panose="020B0502040204020203" pitchFamily="34" charset="0"/>
                        </a:defRPr>
                      </a:pPr>
                      <a:t>[VALUE]</a:t>
                    </a:fld>
                    <a:endParaRPr lang="en-GB"/>
                  </a:p>
                </c:rich>
              </c:tx>
              <c:spPr>
                <a:noFill/>
                <a:ln>
                  <a:noFill/>
                </a:ln>
                <a:effectLst/>
              </c:spPr>
              <c:txPr>
                <a:bodyPr rot="0" spcFirstLastPara="1" vertOverflow="ellipsis" vert="horz" wrap="square" lIns="38100" tIns="19050" rIns="38100" bIns="19050" anchor="ctr" anchorCtr="0">
                  <a:noAutofit/>
                </a:bodyPr>
                <a:lstStyle/>
                <a:p>
                  <a:pPr algn="ctr" rtl="0">
                    <a:defRPr lang="en-US" sz="2400" b="1" i="0" u="none" strike="noStrike" kern="1200" baseline="0">
                      <a:solidFill>
                        <a:prstClr val="white"/>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7601365160021838E-2"/>
                      <c:h val="0.12312582706174033"/>
                    </c:manualLayout>
                  </c15:layout>
                  <c15:dlblFieldTable/>
                  <c15:showDataLabelsRange val="0"/>
                </c:ext>
                <c:ext xmlns:c16="http://schemas.microsoft.com/office/drawing/2014/chart" uri="{C3380CC4-5D6E-409C-BE32-E72D297353CC}">
                  <c16:uniqueId val="{00000000-92CC-46CD-9615-A5E8DF37EBC2}"/>
                </c:ext>
              </c:extLst>
            </c:dLbl>
            <c:spPr>
              <a:noFill/>
              <a:ln>
                <a:noFill/>
              </a:ln>
              <a:effectLst/>
            </c:spPr>
            <c:txPr>
              <a:bodyPr rot="0" spcFirstLastPara="1" vertOverflow="ellipsis" vert="horz" wrap="square" lIns="38100" tIns="19050" rIns="38100" bIns="19050" anchor="ctr" anchorCtr="0">
                <a:spAutoFit/>
              </a:bodyPr>
              <a:lstStyle/>
              <a:p>
                <a:pPr algn="ctr" rtl="0">
                  <a:defRPr lang="en-US" sz="2400" b="1" i="0" u="none" strike="noStrike" kern="1200" baseline="0">
                    <a:solidFill>
                      <a:prstClr val="white"/>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Sheet1!$B$2:$B$3</c:f>
              <c:numCache>
                <c:formatCode>0.0%</c:formatCode>
                <c:ptCount val="2"/>
                <c:pt idx="0">
                  <c:v>0.23100000000000001</c:v>
                </c:pt>
                <c:pt idx="1">
                  <c:v>0.13200000000000001</c:v>
                </c:pt>
              </c:numCache>
            </c:numRef>
          </c:val>
          <c:extLst>
            <c:ext xmlns:c16="http://schemas.microsoft.com/office/drawing/2014/chart" uri="{C3380CC4-5D6E-409C-BE32-E72D297353CC}">
              <c16:uniqueId val="{00000001-92CC-46CD-9615-A5E8DF37EBC2}"/>
            </c:ext>
          </c:extLst>
        </c:ser>
        <c:ser>
          <c:idx val="1"/>
          <c:order val="1"/>
          <c:tx>
            <c:strRef>
              <c:f>Sheet1!$C$1</c:f>
              <c:strCache>
                <c:ptCount val="1"/>
                <c:pt idx="0">
                  <c:v>NH White</c:v>
                </c:pt>
              </c:strCache>
            </c:strRef>
          </c:tx>
          <c:spPr>
            <a:solidFill>
              <a:srgbClr val="243E8E"/>
            </a:solidFill>
            <a:ln>
              <a:noFill/>
            </a:ln>
            <a:effectLst/>
          </c:spPr>
          <c:invertIfNegative val="0"/>
          <c:dLbls>
            <c:dLbl>
              <c:idx val="1"/>
              <c:tx>
                <c:rich>
                  <a:bodyPr/>
                  <a:lstStyle/>
                  <a:p>
                    <a:fld id="{1CBFA17F-E997-4FD2-86FC-67A99444E277}" type="VALUE">
                      <a:rPr lang="en-US">
                        <a:latin typeface="Segoe UI" panose="020B0502040204020203" pitchFamily="34" charset="0"/>
                        <a:cs typeface="Segoe UI" panose="020B0502040204020203"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2CC-46CD-9615-A5E8DF37EBC2}"/>
                </c:ext>
              </c:extLst>
            </c:dLbl>
            <c:spPr>
              <a:noFill/>
              <a:ln>
                <a:noFill/>
              </a:ln>
              <a:effectLst/>
            </c:spPr>
            <c:txPr>
              <a:bodyPr rot="0" spcFirstLastPara="1" vertOverflow="ellipsis" vert="horz" wrap="square" lIns="38100" tIns="19050" rIns="38100" bIns="19050" anchor="ctr" anchorCtr="0">
                <a:spAutoFit/>
              </a:bodyPr>
              <a:lstStyle/>
              <a:p>
                <a:pPr algn="ctr" rtl="0">
                  <a:defRPr lang="en-US" sz="2400" b="1" i="0" u="none" strike="noStrike" kern="1200" baseline="0">
                    <a:solidFill>
                      <a:prstClr val="white"/>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Sheet1!$C$2:$C$3</c:f>
              <c:numCache>
                <c:formatCode>0.0%</c:formatCode>
                <c:ptCount val="2"/>
                <c:pt idx="0">
                  <c:v>0.61199999999999999</c:v>
                </c:pt>
                <c:pt idx="1">
                  <c:v>0.70799999999999996</c:v>
                </c:pt>
              </c:numCache>
            </c:numRef>
          </c:val>
          <c:extLst>
            <c:ext xmlns:c16="http://schemas.microsoft.com/office/drawing/2014/chart" uri="{C3380CC4-5D6E-409C-BE32-E72D297353CC}">
              <c16:uniqueId val="{00000002-92CC-46CD-9615-A5E8DF37EBC2}"/>
            </c:ext>
          </c:extLst>
        </c:ser>
        <c:ser>
          <c:idx val="2"/>
          <c:order val="2"/>
          <c:tx>
            <c:strRef>
              <c:f>Sheet1!$D$1</c:f>
              <c:strCache>
                <c:ptCount val="1"/>
                <c:pt idx="0">
                  <c:v>Hispanic</c:v>
                </c:pt>
              </c:strCache>
            </c:strRef>
          </c:tx>
          <c:spPr>
            <a:solidFill>
              <a:srgbClr val="06A3C9"/>
            </a:solidFill>
            <a:ln>
              <a:noFill/>
            </a:ln>
            <a:effectLst/>
          </c:spPr>
          <c:invertIfNegative val="0"/>
          <c:dLbls>
            <c:dLbl>
              <c:idx val="0"/>
              <c:layout>
                <c:manualLayout>
                  <c:x val="-1.183359714330123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CC-46CD-9615-A5E8DF37EBC2}"/>
                </c:ext>
              </c:extLst>
            </c:dLbl>
            <c:dLbl>
              <c:idx val="1"/>
              <c:layout>
                <c:manualLayout>
                  <c:x val="1.2338602058235212E-3"/>
                  <c:y val="0"/>
                </c:manualLayout>
              </c:layout>
              <c:tx>
                <c:rich>
                  <a:bodyPr/>
                  <a:lstStyle/>
                  <a:p>
                    <a:r>
                      <a:rPr lang="en-US"/>
                      <a:t>10.8%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2CC-46CD-9615-A5E8DF37EBC2}"/>
                </c:ext>
              </c:extLst>
            </c:dLbl>
            <c:spPr>
              <a:noFill/>
              <a:ln>
                <a:noFill/>
              </a:ln>
              <a:effectLst/>
            </c:spPr>
            <c:txPr>
              <a:bodyPr rot="0" spcFirstLastPara="1" vertOverflow="ellipsis" vert="horz" wrap="square" lIns="38100" tIns="19050" rIns="38100" bIns="19050" anchor="ctr" anchorCtr="0">
                <a:spAutoFit/>
              </a:bodyPr>
              <a:lstStyle/>
              <a:p>
                <a:pPr algn="ctr" rtl="0">
                  <a:defRPr lang="en-US" sz="2400" b="1" i="0" u="none" strike="noStrike" kern="1200" baseline="0">
                    <a:solidFill>
                      <a:prstClr val="white"/>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Sheet1!$D$2:$D$3</c:f>
              <c:numCache>
                <c:formatCode>0.0%</c:formatCode>
                <c:ptCount val="2"/>
                <c:pt idx="0">
                  <c:v>9.9000000000000005E-2</c:v>
                </c:pt>
                <c:pt idx="1">
                  <c:v>0.108</c:v>
                </c:pt>
              </c:numCache>
            </c:numRef>
          </c:val>
          <c:extLst>
            <c:ext xmlns:c16="http://schemas.microsoft.com/office/drawing/2014/chart" uri="{C3380CC4-5D6E-409C-BE32-E72D297353CC}">
              <c16:uniqueId val="{00000005-92CC-46CD-9615-A5E8DF37EBC2}"/>
            </c:ext>
          </c:extLst>
        </c:ser>
        <c:dLbls>
          <c:dLblPos val="ctr"/>
          <c:showLegendKey val="0"/>
          <c:showVal val="1"/>
          <c:showCatName val="0"/>
          <c:showSerName val="0"/>
          <c:showPercent val="0"/>
          <c:showBubbleSize val="0"/>
        </c:dLbls>
        <c:gapWidth val="85"/>
        <c:overlap val="100"/>
        <c:axId val="228307216"/>
        <c:axId val="228306040"/>
      </c:barChart>
      <c:catAx>
        <c:axId val="22830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2000" b="1" i="0" u="none" strike="noStrike" kern="1200" baseline="0">
                <a:solidFill>
                  <a:srgbClr val="000000"/>
                </a:solidFill>
                <a:latin typeface="Segoe UI" panose="020B0502040204020203" pitchFamily="34" charset="0"/>
                <a:ea typeface="+mn-ea"/>
                <a:cs typeface="Segoe UI" panose="020B0502040204020203" pitchFamily="34" charset="0"/>
              </a:defRPr>
            </a:pPr>
            <a:endParaRPr lang="en-US"/>
          </a:p>
        </c:txPr>
        <c:crossAx val="228306040"/>
        <c:crosses val="autoZero"/>
        <c:auto val="1"/>
        <c:lblAlgn val="ctr"/>
        <c:lblOffset val="100"/>
        <c:noMultiLvlLbl val="0"/>
      </c:catAx>
      <c:valAx>
        <c:axId val="228306040"/>
        <c:scaling>
          <c:orientation val="minMax"/>
        </c:scaling>
        <c:delete val="1"/>
        <c:axPos val="b"/>
        <c:numFmt formatCode="0%" sourceLinked="1"/>
        <c:majorTickMark val="none"/>
        <c:minorTickMark val="none"/>
        <c:tickLblPos val="nextTo"/>
        <c:crossAx val="228307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909804592236679E-2"/>
          <c:y val="1.9125586125745778E-2"/>
          <c:w val="0.91984810858877597"/>
          <c:h val="0.86516888257820235"/>
        </c:manualLayout>
      </c:layout>
      <c:barChart>
        <c:barDir val="col"/>
        <c:grouping val="clustered"/>
        <c:varyColors val="0"/>
        <c:ser>
          <c:idx val="0"/>
          <c:order val="0"/>
          <c:tx>
            <c:strRef>
              <c:f>Sheet1!$B$1</c:f>
              <c:strCache>
                <c:ptCount val="1"/>
                <c:pt idx="0">
                  <c:v>Births</c:v>
                </c:pt>
              </c:strCache>
            </c:strRef>
          </c:tx>
          <c:spPr>
            <a:solidFill>
              <a:srgbClr val="F7C327"/>
            </a:solidFill>
            <a:ln>
              <a:noFill/>
            </a:ln>
            <a:effectLst/>
          </c:spPr>
          <c:invertIfNegative val="0"/>
          <c:dLbls>
            <c:dLbl>
              <c:idx val="0"/>
              <c:layout>
                <c:manualLayout>
                  <c:x val="-1.489683472759495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3F-4E7B-9DED-ADF59670B273}"/>
                </c:ext>
              </c:extLst>
            </c:dLbl>
            <c:dLbl>
              <c:idx val="1"/>
              <c:layout>
                <c:manualLayout>
                  <c:x val="-1.4896776078639335E-2"/>
                  <c:y val="1.3661309754313497E-2"/>
                </c:manualLayout>
              </c:layout>
              <c:tx>
                <c:rich>
                  <a:bodyPr rot="0" spcFirstLastPara="1" vertOverflow="ellipsis" vert="horz" wrap="square" lIns="38100" tIns="19050" rIns="38100" bIns="19050" anchor="ctr" anchorCtr="0">
                    <a:noAutofit/>
                  </a:bodyPr>
                  <a:lstStyle/>
                  <a:p>
                    <a:pPr algn="ctr" rtl="0">
                      <a:defRPr lang="en-US" sz="1800" b="1" i="0" u="none" strike="noStrike" kern="1200" baseline="0">
                        <a:solidFill>
                          <a:prstClr val="black"/>
                        </a:solidFill>
                        <a:latin typeface="Segoe UI" panose="020B0502040204020203" pitchFamily="34" charset="0"/>
                        <a:ea typeface="+mn-ea"/>
                        <a:cs typeface="Segoe UI" panose="020B0502040204020203" pitchFamily="34" charset="0"/>
                      </a:defRPr>
                    </a:pPr>
                    <a:fld id="{0F8DF048-33F9-4502-BCF8-4027842990AF}" type="VALUE">
                      <a:rPr lang="en-US" sz="1800" b="1" i="0" u="none" strike="noStrike" kern="1200" baseline="0">
                        <a:solidFill>
                          <a:prstClr val="black"/>
                        </a:solidFill>
                        <a:latin typeface="Segoe UI" panose="020B0502040204020203" pitchFamily="34" charset="0"/>
                        <a:ea typeface="+mn-ea"/>
                        <a:cs typeface="Segoe UI" panose="020B0502040204020203" pitchFamily="34" charset="0"/>
                      </a:rPr>
                      <a:pPr algn="ctr" rtl="0">
                        <a:defRPr lang="en-US" sz="1800" b="1">
                          <a:solidFill>
                            <a:prstClr val="black"/>
                          </a:solidFill>
                          <a:latin typeface="Segoe UI" panose="020B0502040204020203" pitchFamily="34" charset="0"/>
                          <a:cs typeface="Segoe UI" panose="020B0502040204020203" pitchFamily="34" charset="0"/>
                        </a:defRPr>
                      </a:pPr>
                      <a:t>[VALUE]</a:t>
                    </a:fld>
                    <a:endParaRPr lang="en-GB"/>
                  </a:p>
                </c:rich>
              </c:tx>
              <c:spPr>
                <a:noFill/>
                <a:ln>
                  <a:noFill/>
                </a:ln>
                <a:effectLst/>
              </c:spPr>
              <c:txPr>
                <a:bodyPr rot="0" spcFirstLastPara="1" vertOverflow="ellipsis" vert="horz" wrap="square" lIns="38100" tIns="19050" rIns="38100" bIns="19050" anchor="ctr" anchorCtr="0">
                  <a:noAutofit/>
                </a:bodyPr>
                <a:lstStyle/>
                <a:p>
                  <a:pPr algn="ctr" rtl="0">
                    <a:defRPr lang="en-US" sz="18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6428151920970286E-2"/>
                      <c:h val="9.269007357686844E-2"/>
                    </c:manualLayout>
                  </c15:layout>
                  <c15:dlblFieldTable/>
                  <c15:showDataLabelsRange val="0"/>
                </c:ext>
                <c:ext xmlns:c16="http://schemas.microsoft.com/office/drawing/2014/chart" uri="{C3380CC4-5D6E-409C-BE32-E72D297353CC}">
                  <c16:uniqueId val="{00000001-1C3F-4E7B-9DED-ADF59670B273}"/>
                </c:ext>
              </c:extLst>
            </c:dLbl>
            <c:dLbl>
              <c:idx val="2"/>
              <c:layout>
                <c:manualLayout>
                  <c:x val="-5.958733891037982E-3"/>
                  <c:y val="1.36612021857923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3F-4E7B-9DED-ADF59670B273}"/>
                </c:ext>
              </c:extLst>
            </c:dLbl>
            <c:dLbl>
              <c:idx val="3"/>
              <c:layout>
                <c:manualLayout>
                  <c:x val="5.864895562045258E-8"/>
                  <c:y val="2.7322404371584699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8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6428151920970286E-2"/>
                      <c:h val="9.5560216858138633E-2"/>
                    </c:manualLayout>
                  </c15:layout>
                </c:ext>
                <c:ext xmlns:c16="http://schemas.microsoft.com/office/drawing/2014/chart" uri="{C3380CC4-5D6E-409C-BE32-E72D297353CC}">
                  <c16:uniqueId val="{00000003-1C3F-4E7B-9DED-ADF59670B273}"/>
                </c:ext>
              </c:extLst>
            </c:dLbl>
            <c:dLbl>
              <c:idx val="4"/>
              <c:layout>
                <c:manualLayout>
                  <c:x val="0"/>
                  <c:y val="5.46448087431684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3F-4E7B-9DED-ADF59670B273}"/>
                </c:ext>
              </c:extLst>
            </c:dLbl>
            <c:dLbl>
              <c:idx val="5"/>
              <c:layout>
                <c:manualLayout>
                  <c:x val="0"/>
                  <c:y val="1.092896174863377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3F-4E7B-9DED-ADF59670B273}"/>
                </c:ext>
              </c:extLst>
            </c:dLbl>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20</c:v>
                </c:pt>
                <c:pt idx="1">
                  <c:v>20-24</c:v>
                </c:pt>
                <c:pt idx="2">
                  <c:v>25-29</c:v>
                </c:pt>
                <c:pt idx="3">
                  <c:v>30-34</c:v>
                </c:pt>
                <c:pt idx="4">
                  <c:v>35-39</c:v>
                </c:pt>
                <c:pt idx="5">
                  <c:v>Over 39</c:v>
                </c:pt>
              </c:strCache>
            </c:strRef>
          </c:cat>
          <c:val>
            <c:numRef>
              <c:f>Sheet1!$B$2:$B$7</c:f>
              <c:numCache>
                <c:formatCode>0.0%</c:formatCode>
                <c:ptCount val="6"/>
                <c:pt idx="0">
                  <c:v>5.2999999999999999E-2</c:v>
                </c:pt>
                <c:pt idx="1">
                  <c:v>0.22800000000000001</c:v>
                </c:pt>
                <c:pt idx="2">
                  <c:v>0.318</c:v>
                </c:pt>
                <c:pt idx="3">
                  <c:v>0.26400000000000001</c:v>
                </c:pt>
                <c:pt idx="4">
                  <c:v>0.113</c:v>
                </c:pt>
                <c:pt idx="5">
                  <c:v>2.4E-2</c:v>
                </c:pt>
              </c:numCache>
            </c:numRef>
          </c:val>
          <c:extLst>
            <c:ext xmlns:c16="http://schemas.microsoft.com/office/drawing/2014/chart" uri="{C3380CC4-5D6E-409C-BE32-E72D297353CC}">
              <c16:uniqueId val="{00000006-1C3F-4E7B-9DED-ADF59670B273}"/>
            </c:ext>
          </c:extLst>
        </c:ser>
        <c:ser>
          <c:idx val="1"/>
          <c:order val="1"/>
          <c:tx>
            <c:strRef>
              <c:f>Sheet1!$C$1</c:f>
              <c:strCache>
                <c:ptCount val="1"/>
                <c:pt idx="0">
                  <c:v>Deaths</c:v>
                </c:pt>
              </c:strCache>
            </c:strRef>
          </c:tx>
          <c:spPr>
            <a:solidFill>
              <a:srgbClr val="243E8E"/>
            </a:solidFill>
            <a:ln>
              <a:noFill/>
            </a:ln>
            <a:effectLst/>
          </c:spPr>
          <c:invertIfNegative val="0"/>
          <c:dLbls>
            <c:dLbl>
              <c:idx val="0"/>
              <c:layout>
                <c:manualLayout>
                  <c:x val="7.448417363797478E-3"/>
                  <c:y val="2.73224043715846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C3F-4E7B-9DED-ADF59670B273}"/>
                </c:ext>
              </c:extLst>
            </c:dLbl>
            <c:dLbl>
              <c:idx val="1"/>
              <c:layout>
                <c:manualLayout>
                  <c:x val="2.979366945518991E-3"/>
                  <c:y val="5.46448087431693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C3F-4E7B-9DED-ADF59670B273}"/>
                </c:ext>
              </c:extLst>
            </c:dLbl>
            <c:dLbl>
              <c:idx val="2"/>
              <c:layout>
                <c:manualLayout>
                  <c:x val="1.0427784309316413E-2"/>
                  <c:y val="2.73224043715845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C3F-4E7B-9DED-ADF59670B273}"/>
                </c:ext>
              </c:extLst>
            </c:dLbl>
            <c:dLbl>
              <c:idx val="3"/>
              <c:layout>
                <c:manualLayout>
                  <c:x val="8.9381008365569739E-3"/>
                  <c:y val="8.1967213114753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C3F-4E7B-9DED-ADF59670B273}"/>
                </c:ext>
              </c:extLst>
            </c:dLbl>
            <c:dLbl>
              <c:idx val="4"/>
              <c:layout>
                <c:manualLayout>
                  <c:x val="8.9381008365569739E-3"/>
                  <c:y val="5.46448087431693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C3F-4E7B-9DED-ADF59670B273}"/>
                </c:ext>
              </c:extLst>
            </c:dLbl>
            <c:dLbl>
              <c:idx val="5"/>
              <c:layout>
                <c:manualLayout>
                  <c:x val="-1.0924219269389767E-16"/>
                  <c:y val="5.46448087431684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C3F-4E7B-9DED-ADF59670B273}"/>
                </c:ext>
              </c:extLst>
            </c:dLbl>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20</c:v>
                </c:pt>
                <c:pt idx="1">
                  <c:v>20-24</c:v>
                </c:pt>
                <c:pt idx="2">
                  <c:v>25-29</c:v>
                </c:pt>
                <c:pt idx="3">
                  <c:v>30-34</c:v>
                </c:pt>
                <c:pt idx="4">
                  <c:v>35-39</c:v>
                </c:pt>
                <c:pt idx="5">
                  <c:v>Over 39</c:v>
                </c:pt>
              </c:strCache>
            </c:strRef>
          </c:cat>
          <c:val>
            <c:numRef>
              <c:f>Sheet1!$C$2:$C$7</c:f>
              <c:numCache>
                <c:formatCode>0.0%</c:formatCode>
                <c:ptCount val="6"/>
                <c:pt idx="0">
                  <c:v>7.2999999999999995E-2</c:v>
                </c:pt>
                <c:pt idx="1">
                  <c:v>0.246</c:v>
                </c:pt>
                <c:pt idx="2">
                  <c:v>0.30399999999999999</c:v>
                </c:pt>
                <c:pt idx="3">
                  <c:v>0.222</c:v>
                </c:pt>
                <c:pt idx="4">
                  <c:v>0.115</c:v>
                </c:pt>
                <c:pt idx="5">
                  <c:v>3.9E-2</c:v>
                </c:pt>
              </c:numCache>
            </c:numRef>
          </c:val>
          <c:extLst>
            <c:ext xmlns:c16="http://schemas.microsoft.com/office/drawing/2014/chart" uri="{C3380CC4-5D6E-409C-BE32-E72D297353CC}">
              <c16:uniqueId val="{0000000D-1C3F-4E7B-9DED-ADF59670B273}"/>
            </c:ext>
          </c:extLst>
        </c:ser>
        <c:dLbls>
          <c:dLblPos val="ctr"/>
          <c:showLegendKey val="0"/>
          <c:showVal val="1"/>
          <c:showCatName val="0"/>
          <c:showSerName val="0"/>
          <c:showPercent val="0"/>
          <c:showBubbleSize val="0"/>
        </c:dLbls>
        <c:gapWidth val="50"/>
        <c:axId val="150609040"/>
        <c:axId val="230391336"/>
      </c:barChart>
      <c:catAx>
        <c:axId val="15060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8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n-US"/>
          </a:p>
        </c:txPr>
        <c:crossAx val="230391336"/>
        <c:crosses val="autoZero"/>
        <c:auto val="1"/>
        <c:lblAlgn val="ctr"/>
        <c:lblOffset val="100"/>
        <c:noMultiLvlLbl val="0"/>
      </c:catAx>
      <c:valAx>
        <c:axId val="230391336"/>
        <c:scaling>
          <c:orientation val="minMax"/>
        </c:scaling>
        <c:delete val="1"/>
        <c:axPos val="l"/>
        <c:numFmt formatCode="0.0%" sourceLinked="1"/>
        <c:majorTickMark val="none"/>
        <c:minorTickMark val="none"/>
        <c:tickLblPos val="nextTo"/>
        <c:crossAx val="150609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24805669355559"/>
          <c:y val="0"/>
          <c:w val="0.84276573494619833"/>
          <c:h val="0.79670071912843188"/>
        </c:manualLayout>
      </c:layout>
      <c:barChart>
        <c:barDir val="bar"/>
        <c:grouping val="percentStacked"/>
        <c:varyColors val="0"/>
        <c:ser>
          <c:idx val="0"/>
          <c:order val="0"/>
          <c:tx>
            <c:strRef>
              <c:f>Sheet1!$B$1</c:f>
              <c:strCache>
                <c:ptCount val="1"/>
                <c:pt idx="0">
                  <c:v>Urban</c:v>
                </c:pt>
              </c:strCache>
            </c:strRef>
          </c:tx>
          <c:spPr>
            <a:solidFill>
              <a:srgbClr val="243E8D"/>
            </a:solidFill>
            <a:ln>
              <a:noFill/>
            </a:ln>
            <a:effectLst/>
          </c:spPr>
          <c:invertIfNegative val="0"/>
          <c:dLbls>
            <c:dLbl>
              <c:idx val="1"/>
              <c:layout>
                <c:manualLayout>
                  <c:x val="2.604503623937071E-3"/>
                  <c:y val="-5.67065150650324E-3"/>
                </c:manualLayout>
              </c:layout>
              <c:tx>
                <c:rich>
                  <a:bodyPr rot="0" spcFirstLastPara="1" vertOverflow="ellipsis" vert="horz" wrap="square" lIns="38100" tIns="19050" rIns="38100" bIns="19050" anchor="ctr" anchorCtr="0">
                    <a:noAutofit/>
                  </a:bodyPr>
                  <a:lstStyle/>
                  <a:p>
                    <a:pPr algn="ctr" rtl="0">
                      <a:defRPr lang="en-US" sz="2000" b="1" i="0" u="none" strike="noStrike" kern="1200" baseline="0">
                        <a:solidFill>
                          <a:prstClr val="white"/>
                        </a:solidFill>
                        <a:latin typeface="Segoe UI" panose="020B0502040204020203" pitchFamily="34" charset="0"/>
                        <a:ea typeface="+mn-ea"/>
                        <a:cs typeface="Segoe UI" panose="020B0502040204020203" pitchFamily="34" charset="0"/>
                      </a:defRPr>
                    </a:pPr>
                    <a:fld id="{3AEFA7EB-55FD-4C88-BF5D-0EEACEB83C4A}" type="VALUE">
                      <a:rPr lang="en-US" sz="2000" b="1" i="0" u="none" strike="noStrike" kern="1200" baseline="0">
                        <a:solidFill>
                          <a:prstClr val="white"/>
                        </a:solidFill>
                        <a:latin typeface="Segoe UI" panose="020B0502040204020203" pitchFamily="34" charset="0"/>
                        <a:ea typeface="+mn-ea"/>
                        <a:cs typeface="Segoe UI" panose="020B0502040204020203" pitchFamily="34" charset="0"/>
                      </a:rPr>
                      <a:pPr algn="ctr" rtl="0">
                        <a:defRPr lang="en-US" sz="2000" b="1">
                          <a:solidFill>
                            <a:prstClr val="white"/>
                          </a:solidFill>
                          <a:latin typeface="Segoe UI" panose="020B0502040204020203" pitchFamily="34" charset="0"/>
                          <a:cs typeface="Segoe UI" panose="020B0502040204020203" pitchFamily="34" charset="0"/>
                        </a:defRPr>
                      </a:pPr>
                      <a:t>[VALUE]</a:t>
                    </a:fld>
                    <a:endParaRPr lang="en-GB"/>
                  </a:p>
                </c:rich>
              </c:tx>
              <c:spPr>
                <a:noFill/>
                <a:ln>
                  <a:noFill/>
                </a:ln>
                <a:effectLst/>
              </c:spPr>
              <c:txPr>
                <a:bodyPr rot="0" spcFirstLastPara="1" vertOverflow="ellipsis" vert="horz" wrap="square" lIns="38100" tIns="19050" rIns="38100" bIns="19050" anchor="ctr" anchorCtr="0">
                  <a:noAutofit/>
                </a:bodyPr>
                <a:lstStyle/>
                <a:p>
                  <a:pPr algn="ctr" rtl="0">
                    <a:defRPr lang="en-US" sz="2000" b="1" i="0" u="none" strike="noStrike" kern="1200" baseline="0">
                      <a:solidFill>
                        <a:prstClr val="white"/>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7601365160021838E-2"/>
                      <c:h val="0.12312582706174033"/>
                    </c:manualLayout>
                  </c15:layout>
                  <c15:dlblFieldTable/>
                  <c15:showDataLabelsRange val="0"/>
                </c:ext>
                <c:ext xmlns:c16="http://schemas.microsoft.com/office/drawing/2014/chart" uri="{C3380CC4-5D6E-409C-BE32-E72D297353CC}">
                  <c16:uniqueId val="{00000000-C2BD-41E4-8DFF-DCB1CBFCC17E}"/>
                </c:ext>
              </c:extLst>
            </c:dLbl>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prstClr val="white"/>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Sheet1!$B$2:$B$3</c:f>
              <c:numCache>
                <c:formatCode>0.0%</c:formatCode>
                <c:ptCount val="2"/>
                <c:pt idx="0">
                  <c:v>0.77200000000000002</c:v>
                </c:pt>
                <c:pt idx="1">
                  <c:v>0.78100000000000003</c:v>
                </c:pt>
              </c:numCache>
            </c:numRef>
          </c:val>
          <c:extLst>
            <c:ext xmlns:c16="http://schemas.microsoft.com/office/drawing/2014/chart" uri="{C3380CC4-5D6E-409C-BE32-E72D297353CC}">
              <c16:uniqueId val="{00000001-C2BD-41E4-8DFF-DCB1CBFCC17E}"/>
            </c:ext>
          </c:extLst>
        </c:ser>
        <c:ser>
          <c:idx val="1"/>
          <c:order val="1"/>
          <c:tx>
            <c:strRef>
              <c:f>Sheet1!$C$1</c:f>
              <c:strCache>
                <c:ptCount val="1"/>
                <c:pt idx="0">
                  <c:v>Rural</c:v>
                </c:pt>
              </c:strCache>
            </c:strRef>
          </c:tx>
          <c:spPr>
            <a:solidFill>
              <a:srgbClr val="06A3C9"/>
            </a:solidFill>
            <a:ln>
              <a:noFill/>
            </a:ln>
            <a:effectLst/>
          </c:spPr>
          <c:invertIfNegative val="0"/>
          <c:dLbls>
            <c:dLbl>
              <c:idx val="1"/>
              <c:tx>
                <c:rich>
                  <a:bodyPr/>
                  <a:lstStyle/>
                  <a:p>
                    <a:fld id="{1CBFA17F-E997-4FD2-86FC-67A99444E277}" type="VALUE">
                      <a:rPr lang="en-US">
                        <a:latin typeface="Segoe UI" panose="020B0502040204020203" pitchFamily="34" charset="0"/>
                        <a:cs typeface="Segoe UI" panose="020B0502040204020203"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2BD-41E4-8DFF-DCB1CBFCC17E}"/>
                </c:ext>
              </c:extLst>
            </c:dLbl>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prstClr val="white"/>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Sheet1!$C$2:$C$3</c:f>
              <c:numCache>
                <c:formatCode>0.0%</c:formatCode>
                <c:ptCount val="2"/>
                <c:pt idx="0">
                  <c:v>0.22800000000000001</c:v>
                </c:pt>
                <c:pt idx="1">
                  <c:v>0.219</c:v>
                </c:pt>
              </c:numCache>
            </c:numRef>
          </c:val>
          <c:extLst>
            <c:ext xmlns:c16="http://schemas.microsoft.com/office/drawing/2014/chart" uri="{C3380CC4-5D6E-409C-BE32-E72D297353CC}">
              <c16:uniqueId val="{00000003-C2BD-41E4-8DFF-DCB1CBFCC17E}"/>
            </c:ext>
          </c:extLst>
        </c:ser>
        <c:dLbls>
          <c:dLblPos val="ctr"/>
          <c:showLegendKey val="0"/>
          <c:showVal val="1"/>
          <c:showCatName val="0"/>
          <c:showSerName val="0"/>
          <c:showPercent val="0"/>
          <c:showBubbleSize val="0"/>
        </c:dLbls>
        <c:gapWidth val="85"/>
        <c:overlap val="100"/>
        <c:axId val="228307216"/>
        <c:axId val="228306040"/>
      </c:barChart>
      <c:catAx>
        <c:axId val="22830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2000" b="1" i="0" u="none" strike="noStrike" kern="1200" baseline="0">
                <a:solidFill>
                  <a:srgbClr val="000000"/>
                </a:solidFill>
                <a:latin typeface="Segoe UI" panose="020B0502040204020203" pitchFamily="34" charset="0"/>
                <a:ea typeface="+mn-ea"/>
                <a:cs typeface="Segoe UI" panose="020B0502040204020203" pitchFamily="34" charset="0"/>
              </a:defRPr>
            </a:pPr>
            <a:endParaRPr lang="en-US"/>
          </a:p>
        </c:txPr>
        <c:crossAx val="228306040"/>
        <c:crosses val="autoZero"/>
        <c:auto val="1"/>
        <c:lblAlgn val="ctr"/>
        <c:lblOffset val="100"/>
        <c:noMultiLvlLbl val="0"/>
      </c:catAx>
      <c:valAx>
        <c:axId val="228306040"/>
        <c:scaling>
          <c:orientation val="minMax"/>
        </c:scaling>
        <c:delete val="1"/>
        <c:axPos val="b"/>
        <c:numFmt formatCode="0%" sourceLinked="1"/>
        <c:majorTickMark val="none"/>
        <c:minorTickMark val="none"/>
        <c:tickLblPos val="nextTo"/>
        <c:crossAx val="228307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915132391079"/>
          <c:y val="0"/>
          <c:w val="0.85267502991428012"/>
          <c:h val="0.79670071912843188"/>
        </c:manualLayout>
      </c:layout>
      <c:barChart>
        <c:barDir val="bar"/>
        <c:grouping val="percentStacked"/>
        <c:varyColors val="0"/>
        <c:ser>
          <c:idx val="0"/>
          <c:order val="0"/>
          <c:tx>
            <c:strRef>
              <c:f>Sheet1!$B$1</c:f>
              <c:strCache>
                <c:ptCount val="1"/>
                <c:pt idx="0">
                  <c:v>OB Services Available</c:v>
                </c:pt>
              </c:strCache>
            </c:strRef>
          </c:tx>
          <c:spPr>
            <a:solidFill>
              <a:srgbClr val="F7C327"/>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14631858147853"/>
                      <c:h val="0.10617283532195573"/>
                    </c:manualLayout>
                  </c15:layout>
                </c:ext>
                <c:ext xmlns:c16="http://schemas.microsoft.com/office/drawing/2014/chart" uri="{C3380CC4-5D6E-409C-BE32-E72D297353CC}">
                  <c16:uniqueId val="{00000007-5E10-4E91-8848-601F4A3F115B}"/>
                </c:ext>
              </c:extLst>
            </c:dLbl>
            <c:dLbl>
              <c:idx val="1"/>
              <c:layout>
                <c:manualLayout>
                  <c:x val="-3.2264724396168943E-3"/>
                  <c:y val="-2.9034282483233266E-4"/>
                </c:manualLayout>
              </c:layout>
              <c:tx>
                <c:rich>
                  <a:bodyPr rot="0" spcFirstLastPara="1" vertOverflow="ellipsis" vert="horz" wrap="square" lIns="38100" tIns="19050" rIns="38100" bIns="19050" anchor="ctr" anchorCtr="0">
                    <a:noAutofit/>
                  </a:bodyPr>
                  <a:lstStyle/>
                  <a:p>
                    <a:pPr algn="ctr" rtl="0">
                      <a:defRPr lang="en-US" sz="2000" b="1" i="0" u="none" strike="noStrike" kern="1200" baseline="0">
                        <a:solidFill>
                          <a:schemeClr val="tx1">
                            <a:lumMod val="50000"/>
                          </a:schemeClr>
                        </a:solidFill>
                        <a:latin typeface="Segoe UI" panose="020B0502040204020203" pitchFamily="34" charset="0"/>
                        <a:ea typeface="+mn-ea"/>
                        <a:cs typeface="Segoe UI" panose="020B0502040204020203" pitchFamily="34" charset="0"/>
                      </a:defRPr>
                    </a:pPr>
                    <a:fld id="{3AEFA7EB-55FD-4C88-BF5D-0EEACEB83C4A}" type="VALUE">
                      <a:rPr lang="en-US" sz="2000" b="1" i="0" u="none" strike="noStrike" kern="1200" baseline="0">
                        <a:solidFill>
                          <a:schemeClr val="tx1">
                            <a:lumMod val="50000"/>
                          </a:schemeClr>
                        </a:solidFill>
                        <a:latin typeface="Segoe UI" panose="020B0502040204020203" pitchFamily="34" charset="0"/>
                        <a:ea typeface="+mn-ea"/>
                        <a:cs typeface="Segoe UI" panose="020B0502040204020203" pitchFamily="34" charset="0"/>
                      </a:rPr>
                      <a:pPr algn="ctr" rtl="0">
                        <a:defRPr lang="en-US" sz="2000" b="1">
                          <a:solidFill>
                            <a:schemeClr val="tx1">
                              <a:lumMod val="50000"/>
                            </a:schemeClr>
                          </a:solidFill>
                          <a:latin typeface="Segoe UI" panose="020B0502040204020203" pitchFamily="34" charset="0"/>
                          <a:cs typeface="Segoe UI" panose="020B0502040204020203" pitchFamily="34" charset="0"/>
                        </a:defRPr>
                      </a:pPr>
                      <a:t>[VALUE]</a:t>
                    </a:fld>
                    <a:endParaRPr lang="en-GB"/>
                  </a:p>
                </c:rich>
              </c:tx>
              <c:spPr>
                <a:solidFill>
                  <a:srgbClr val="FFC000"/>
                </a:solidFill>
                <a:ln>
                  <a:noFill/>
                </a:ln>
                <a:effectLst/>
              </c:spPr>
              <c:txPr>
                <a:bodyPr rot="0" spcFirstLastPara="1" vertOverflow="ellipsis" vert="horz" wrap="square" lIns="38100" tIns="19050" rIns="38100" bIns="19050" anchor="ctr" anchorCtr="0">
                  <a:noAutofit/>
                </a:bodyPr>
                <a:lstStyle/>
                <a:p>
                  <a:pPr algn="ctr" rtl="0">
                    <a:defRPr lang="en-US" sz="2000" b="1" i="0" u="none" strike="noStrike" kern="1200" baseline="0">
                      <a:solidFill>
                        <a:schemeClr val="tx1">
                          <a:lumMod val="50000"/>
                        </a:scheme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8312228318302631"/>
                      <c:h val="0.14106029358517466"/>
                    </c:manualLayout>
                  </c15:layout>
                  <c15:dlblFieldTable/>
                  <c15:showDataLabelsRange val="0"/>
                </c:ext>
                <c:ext xmlns:c16="http://schemas.microsoft.com/office/drawing/2014/chart" uri="{C3380CC4-5D6E-409C-BE32-E72D297353CC}">
                  <c16:uniqueId val="{00000000-5E10-4E91-8848-601F4A3F115B}"/>
                </c:ext>
              </c:extLst>
            </c:dLbl>
            <c:spPr>
              <a:solidFill>
                <a:srgbClr val="FFC000"/>
              </a:solid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schemeClr val="tx1">
                        <a:lumMod val="50000"/>
                      </a:scheme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Sheet1!$B$2:$B$3</c:f>
              <c:numCache>
                <c:formatCode>0.0%</c:formatCode>
                <c:ptCount val="2"/>
                <c:pt idx="0">
                  <c:v>0.91</c:v>
                </c:pt>
                <c:pt idx="1">
                  <c:v>0.90600000000000003</c:v>
                </c:pt>
              </c:numCache>
            </c:numRef>
          </c:val>
          <c:extLst>
            <c:ext xmlns:c16="http://schemas.microsoft.com/office/drawing/2014/chart" uri="{C3380CC4-5D6E-409C-BE32-E72D297353CC}">
              <c16:uniqueId val="{00000001-5E10-4E91-8848-601F4A3F115B}"/>
            </c:ext>
          </c:extLst>
        </c:ser>
        <c:ser>
          <c:idx val="1"/>
          <c:order val="1"/>
          <c:tx>
            <c:strRef>
              <c:f>Sheet1!$C$1</c:f>
              <c:strCache>
                <c:ptCount val="1"/>
                <c:pt idx="0">
                  <c:v>No Impatient Services</c:v>
                </c:pt>
              </c:strCache>
            </c:strRef>
          </c:tx>
          <c:spPr>
            <a:solidFill>
              <a:srgbClr val="E7E6E6">
                <a:lumMod val="90000"/>
              </a:srgbClr>
            </a:solidFill>
            <a:ln>
              <a:noFill/>
            </a:ln>
            <a:effectLst/>
          </c:spPr>
          <c:invertIfNegative val="0"/>
          <c:dLbls>
            <c:dLbl>
              <c:idx val="1"/>
              <c:tx>
                <c:rich>
                  <a:bodyPr/>
                  <a:lstStyle/>
                  <a:p>
                    <a:fld id="{1CBFA17F-E997-4FD2-86FC-67A99444E277}" type="VALUE">
                      <a:rPr lang="en-US">
                        <a:latin typeface="Segoe UI" panose="020B0502040204020203" pitchFamily="34" charset="0"/>
                        <a:cs typeface="Segoe UI" panose="020B0502040204020203"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E10-4E91-8848-601F4A3F115B}"/>
                </c:ext>
              </c:extLst>
            </c:dLbl>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schemeClr val="tx1">
                        <a:lumMod val="50000"/>
                      </a:scheme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Sheet1!$C$2:$C$3</c:f>
              <c:numCache>
                <c:formatCode>0.0%</c:formatCode>
                <c:ptCount val="2"/>
                <c:pt idx="0">
                  <c:v>5.7000000000000002E-2</c:v>
                </c:pt>
                <c:pt idx="1">
                  <c:v>5.8999999999999997E-2</c:v>
                </c:pt>
              </c:numCache>
            </c:numRef>
          </c:val>
          <c:extLst>
            <c:ext xmlns:c16="http://schemas.microsoft.com/office/drawing/2014/chart" uri="{C3380CC4-5D6E-409C-BE32-E72D297353CC}">
              <c16:uniqueId val="{00000003-5E10-4E91-8848-601F4A3F115B}"/>
            </c:ext>
          </c:extLst>
        </c:ser>
        <c:ser>
          <c:idx val="2"/>
          <c:order val="2"/>
          <c:tx>
            <c:strRef>
              <c:f>Sheet1!$D$1</c:f>
              <c:strCache>
                <c:ptCount val="1"/>
                <c:pt idx="0">
                  <c:v>No Hospital</c:v>
                </c:pt>
              </c:strCache>
            </c:strRef>
          </c:tx>
          <c:spPr>
            <a:solidFill>
              <a:srgbClr val="E7E6E6">
                <a:lumMod val="50000"/>
              </a:srgbClr>
            </a:solidFill>
            <a:ln>
              <a:noFill/>
            </a:ln>
            <a:effectLst/>
          </c:spPr>
          <c:invertIfNegative val="0"/>
          <c:dLbls>
            <c:dLbl>
              <c:idx val="0"/>
              <c:layout>
                <c:manualLayout>
                  <c:x val="-1.183359714330123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10-4E91-8848-601F4A3F115B}"/>
                </c:ext>
              </c:extLst>
            </c:dLbl>
            <c:dLbl>
              <c:idx val="1"/>
              <c:layout>
                <c:manualLayout>
                  <c:x val="1.233860205823521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10-4E91-8848-601F4A3F115B}"/>
                </c:ext>
              </c:extLst>
            </c:dLbl>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schemeClr val="tx1">
                        <a:lumMod val="50000"/>
                      </a:scheme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Deaths</c:v>
                </c:pt>
                <c:pt idx="1">
                  <c:v>Births</c:v>
                </c:pt>
              </c:strCache>
            </c:strRef>
          </c:cat>
          <c:val>
            <c:numRef>
              <c:f>Sheet1!$D$2:$D$3</c:f>
              <c:numCache>
                <c:formatCode>0.0%</c:formatCode>
                <c:ptCount val="2"/>
                <c:pt idx="0">
                  <c:v>3.3000000000000002E-2</c:v>
                </c:pt>
                <c:pt idx="1">
                  <c:v>3.5000000000000003E-2</c:v>
                </c:pt>
              </c:numCache>
            </c:numRef>
          </c:val>
          <c:extLst>
            <c:ext xmlns:c16="http://schemas.microsoft.com/office/drawing/2014/chart" uri="{C3380CC4-5D6E-409C-BE32-E72D297353CC}">
              <c16:uniqueId val="{00000006-5E10-4E91-8848-601F4A3F115B}"/>
            </c:ext>
          </c:extLst>
        </c:ser>
        <c:dLbls>
          <c:dLblPos val="ctr"/>
          <c:showLegendKey val="0"/>
          <c:showVal val="1"/>
          <c:showCatName val="0"/>
          <c:showSerName val="0"/>
          <c:showPercent val="0"/>
          <c:showBubbleSize val="0"/>
        </c:dLbls>
        <c:gapWidth val="85"/>
        <c:overlap val="100"/>
        <c:axId val="228307216"/>
        <c:axId val="228306040"/>
      </c:barChart>
      <c:catAx>
        <c:axId val="22830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400" b="1" i="0" u="none" strike="noStrike" kern="1200" baseline="0">
                <a:solidFill>
                  <a:srgbClr val="000000"/>
                </a:solidFill>
                <a:latin typeface="Segoe UI" panose="020B0502040204020203" pitchFamily="34" charset="0"/>
                <a:ea typeface="+mn-ea"/>
                <a:cs typeface="Segoe UI" panose="020B0502040204020203" pitchFamily="34" charset="0"/>
              </a:defRPr>
            </a:pPr>
            <a:endParaRPr lang="en-US"/>
          </a:p>
        </c:txPr>
        <c:crossAx val="228306040"/>
        <c:crosses val="autoZero"/>
        <c:auto val="1"/>
        <c:lblAlgn val="ctr"/>
        <c:lblOffset val="100"/>
        <c:noMultiLvlLbl val="0"/>
      </c:catAx>
      <c:valAx>
        <c:axId val="228306040"/>
        <c:scaling>
          <c:orientation val="minMax"/>
        </c:scaling>
        <c:delete val="1"/>
        <c:axPos val="b"/>
        <c:numFmt formatCode="0%" sourceLinked="1"/>
        <c:majorTickMark val="none"/>
        <c:minorTickMark val="none"/>
        <c:tickLblPos val="nextTo"/>
        <c:crossAx val="228307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00665402894251"/>
          <c:y val="6.8681125187197824E-3"/>
          <c:w val="0.52865652386672002"/>
          <c:h val="0.92652711397891607"/>
        </c:manualLayout>
      </c:layout>
      <c:barChart>
        <c:barDir val="col"/>
        <c:grouping val="percentStacked"/>
        <c:varyColors val="0"/>
        <c:ser>
          <c:idx val="0"/>
          <c:order val="0"/>
          <c:tx>
            <c:strRef>
              <c:f>Sheet1!$C$1</c:f>
              <c:strCache>
                <c:ptCount val="1"/>
                <c:pt idx="0">
                  <c:v>Placeholder 1</c:v>
                </c:pt>
              </c:strCache>
            </c:strRef>
          </c:tx>
          <c:spPr>
            <a:noFill/>
            <a:ln>
              <a:noFill/>
            </a:ln>
            <a:effectLst/>
          </c:spPr>
          <c:invertIfNegative val="0"/>
          <c:dLbls>
            <c:delete val="1"/>
          </c:dLbls>
          <c:val>
            <c:numRef>
              <c:f>Sheet1!$C$2:$C$4</c:f>
              <c:numCache>
                <c:formatCode>0.0</c:formatCode>
                <c:ptCount val="3"/>
                <c:pt idx="0">
                  <c:v>27.6</c:v>
                </c:pt>
                <c:pt idx="1">
                  <c:v>15.099999999999994</c:v>
                </c:pt>
                <c:pt idx="2">
                  <c:v>18.200000000000003</c:v>
                </c:pt>
              </c:numCache>
            </c:numRef>
          </c:val>
          <c:extLst>
            <c:ext xmlns:c16="http://schemas.microsoft.com/office/drawing/2014/chart" uri="{C3380CC4-5D6E-409C-BE32-E72D297353CC}">
              <c16:uniqueId val="{00000000-D46F-41B3-8D6A-094FCB302C7C}"/>
            </c:ext>
          </c:extLst>
        </c:ser>
        <c:ser>
          <c:idx val="1"/>
          <c:order val="1"/>
          <c:tx>
            <c:strRef>
              <c:f>Sheet1!$D$1</c:f>
              <c:strCache>
                <c:ptCount val="1"/>
                <c:pt idx="0">
                  <c:v>Deaths</c:v>
                </c:pt>
              </c:strCache>
            </c:strRef>
          </c:tx>
          <c:spPr>
            <a:solidFill>
              <a:schemeClr val="accent2"/>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02-D46F-41B3-8D6A-094FCB302C7C}"/>
              </c:ext>
            </c:extLst>
          </c:dPt>
          <c:dPt>
            <c:idx val="1"/>
            <c:invertIfNegative val="0"/>
            <c:bubble3D val="0"/>
            <c:spPr>
              <a:solidFill>
                <a:srgbClr val="F7C327"/>
              </a:solidFill>
              <a:ln>
                <a:noFill/>
              </a:ln>
              <a:effectLst/>
            </c:spPr>
            <c:extLst>
              <c:ext xmlns:c16="http://schemas.microsoft.com/office/drawing/2014/chart" uri="{C3380CC4-5D6E-409C-BE32-E72D297353CC}">
                <c16:uniqueId val="{00000004-D46F-41B3-8D6A-094FCB302C7C}"/>
              </c:ext>
            </c:extLst>
          </c:dPt>
          <c:dPt>
            <c:idx val="2"/>
            <c:invertIfNegative val="0"/>
            <c:bubble3D val="0"/>
            <c:spPr>
              <a:solidFill>
                <a:srgbClr val="06A3C9"/>
              </a:solidFill>
              <a:ln>
                <a:noFill/>
              </a:ln>
              <a:effectLst/>
            </c:spPr>
            <c:extLst>
              <c:ext xmlns:c16="http://schemas.microsoft.com/office/drawing/2014/chart" uri="{C3380CC4-5D6E-409C-BE32-E72D297353CC}">
                <c16:uniqueId val="{00000006-D46F-41B3-8D6A-094FCB302C7C}"/>
              </c:ext>
            </c:extLst>
          </c:dPt>
          <c:dPt>
            <c:idx val="4"/>
            <c:invertIfNegative val="0"/>
            <c:bubble3D val="0"/>
            <c:spPr>
              <a:solidFill>
                <a:srgbClr val="222268"/>
              </a:solidFill>
              <a:ln>
                <a:noFill/>
              </a:ln>
              <a:effectLst/>
            </c:spPr>
            <c:extLst>
              <c:ext xmlns:c16="http://schemas.microsoft.com/office/drawing/2014/chart" uri="{C3380CC4-5D6E-409C-BE32-E72D297353CC}">
                <c16:uniqueId val="{00000008-D46F-41B3-8D6A-094FCB302C7C}"/>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0A-D46F-41B3-8D6A-094FCB302C7C}"/>
              </c:ext>
            </c:extLst>
          </c:dPt>
          <c:dPt>
            <c:idx val="6"/>
            <c:invertIfNegative val="0"/>
            <c:bubble3D val="0"/>
            <c:spPr>
              <a:solidFill>
                <a:srgbClr val="7F7F7F"/>
              </a:solidFill>
              <a:ln>
                <a:noFill/>
              </a:ln>
              <a:effectLst/>
            </c:spPr>
            <c:extLst>
              <c:ext xmlns:c16="http://schemas.microsoft.com/office/drawing/2014/chart" uri="{C3380CC4-5D6E-409C-BE32-E72D297353CC}">
                <c16:uniqueId val="{0000000C-D46F-41B3-8D6A-094FCB302C7C}"/>
              </c:ext>
            </c:extLst>
          </c:dPt>
          <c:dPt>
            <c:idx val="8"/>
            <c:invertIfNegative val="0"/>
            <c:bubble3D val="0"/>
            <c:spPr>
              <a:solidFill>
                <a:srgbClr val="222268"/>
              </a:solidFill>
              <a:ln>
                <a:noFill/>
              </a:ln>
              <a:effectLst/>
            </c:spPr>
            <c:extLst>
              <c:ext xmlns:c16="http://schemas.microsoft.com/office/drawing/2014/chart" uri="{C3380CC4-5D6E-409C-BE32-E72D297353CC}">
                <c16:uniqueId val="{0000000E-D46F-41B3-8D6A-094FCB302C7C}"/>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10-D46F-41B3-8D6A-094FCB302C7C}"/>
              </c:ext>
            </c:extLst>
          </c:dPt>
          <c:dPt>
            <c:idx val="10"/>
            <c:invertIfNegative val="0"/>
            <c:bubble3D val="0"/>
            <c:spPr>
              <a:solidFill>
                <a:srgbClr val="7F7F7F"/>
              </a:solidFill>
              <a:ln>
                <a:noFill/>
              </a:ln>
              <a:effectLst/>
            </c:spPr>
            <c:extLst>
              <c:ext xmlns:c16="http://schemas.microsoft.com/office/drawing/2014/chart" uri="{C3380CC4-5D6E-409C-BE32-E72D297353CC}">
                <c16:uniqueId val="{00000012-D46F-41B3-8D6A-094FCB302C7C}"/>
              </c:ext>
            </c:extLst>
          </c:dPt>
          <c:dPt>
            <c:idx val="12"/>
            <c:invertIfNegative val="0"/>
            <c:bubble3D val="0"/>
            <c:spPr>
              <a:solidFill>
                <a:srgbClr val="222268"/>
              </a:solidFill>
              <a:ln>
                <a:noFill/>
              </a:ln>
              <a:effectLst/>
            </c:spPr>
            <c:extLst>
              <c:ext xmlns:c16="http://schemas.microsoft.com/office/drawing/2014/chart" uri="{C3380CC4-5D6E-409C-BE32-E72D297353CC}">
                <c16:uniqueId val="{00000014-D46F-41B3-8D6A-094FCB302C7C}"/>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16-D46F-41B3-8D6A-094FCB302C7C}"/>
              </c:ext>
            </c:extLst>
          </c:dPt>
          <c:dPt>
            <c:idx val="14"/>
            <c:invertIfNegative val="0"/>
            <c:bubble3D val="0"/>
            <c:spPr>
              <a:solidFill>
                <a:srgbClr val="7F7F7F"/>
              </a:solidFill>
              <a:ln>
                <a:noFill/>
              </a:ln>
              <a:effectLst/>
            </c:spPr>
            <c:extLst>
              <c:ext xmlns:c16="http://schemas.microsoft.com/office/drawing/2014/chart" uri="{C3380CC4-5D6E-409C-BE32-E72D297353CC}">
                <c16:uniqueId val="{00000018-D46F-41B3-8D6A-094FCB302C7C}"/>
              </c:ext>
            </c:extLst>
          </c:dPt>
          <c:dPt>
            <c:idx val="16"/>
            <c:invertIfNegative val="0"/>
            <c:bubble3D val="0"/>
            <c:spPr>
              <a:solidFill>
                <a:srgbClr val="222268"/>
              </a:solidFill>
              <a:ln>
                <a:noFill/>
              </a:ln>
              <a:effectLst/>
            </c:spPr>
            <c:extLst>
              <c:ext xmlns:c16="http://schemas.microsoft.com/office/drawing/2014/chart" uri="{C3380CC4-5D6E-409C-BE32-E72D297353CC}">
                <c16:uniqueId val="{0000001A-D46F-41B3-8D6A-094FCB302C7C}"/>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1C-D46F-41B3-8D6A-094FCB302C7C}"/>
              </c:ext>
            </c:extLst>
          </c:dPt>
          <c:dPt>
            <c:idx val="18"/>
            <c:invertIfNegative val="0"/>
            <c:bubble3D val="0"/>
            <c:spPr>
              <a:solidFill>
                <a:srgbClr val="7F7F7F"/>
              </a:solidFill>
              <a:ln>
                <a:noFill/>
              </a:ln>
              <a:effectLst/>
            </c:spPr>
            <c:extLst>
              <c:ext xmlns:c16="http://schemas.microsoft.com/office/drawing/2014/chart" uri="{C3380CC4-5D6E-409C-BE32-E72D297353CC}">
                <c16:uniqueId val="{0000001E-D46F-41B3-8D6A-094FCB302C7C}"/>
              </c:ext>
            </c:extLst>
          </c:dPt>
          <c:dPt>
            <c:idx val="20"/>
            <c:invertIfNegative val="0"/>
            <c:bubble3D val="0"/>
            <c:spPr>
              <a:solidFill>
                <a:srgbClr val="222268"/>
              </a:solidFill>
              <a:ln>
                <a:noFill/>
              </a:ln>
              <a:effectLst/>
            </c:spPr>
            <c:extLst>
              <c:ext xmlns:c16="http://schemas.microsoft.com/office/drawing/2014/chart" uri="{C3380CC4-5D6E-409C-BE32-E72D297353CC}">
                <c16:uniqueId val="{00000020-D46F-41B3-8D6A-094FCB302C7C}"/>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22-D46F-41B3-8D6A-094FCB302C7C}"/>
              </c:ext>
            </c:extLst>
          </c:dPt>
          <c:dPt>
            <c:idx val="22"/>
            <c:invertIfNegative val="0"/>
            <c:bubble3D val="0"/>
            <c:spPr>
              <a:solidFill>
                <a:srgbClr val="7F7F7F"/>
              </a:solidFill>
              <a:ln>
                <a:noFill/>
              </a:ln>
              <a:effectLst/>
            </c:spPr>
            <c:extLst>
              <c:ext xmlns:c16="http://schemas.microsoft.com/office/drawing/2014/chart" uri="{C3380CC4-5D6E-409C-BE32-E72D297353CC}">
                <c16:uniqueId val="{00000024-D46F-41B3-8D6A-094FCB302C7C}"/>
              </c:ext>
            </c:extLst>
          </c:dPt>
          <c:dLbls>
            <c:dLbl>
              <c:idx val="0"/>
              <c:layout>
                <c:manualLayout>
                  <c:x val="5.1793525809273478E-3"/>
                  <c:y val="0.17654644342045706"/>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0178602674665666"/>
                      <c:h val="6.7869704234680001E-2"/>
                    </c:manualLayout>
                  </c15:layout>
                </c:ext>
                <c:ext xmlns:c16="http://schemas.microsoft.com/office/drawing/2014/chart" uri="{C3380CC4-5D6E-409C-BE32-E72D297353CC}">
                  <c16:uniqueId val="{00000002-D46F-41B3-8D6A-094FCB302C7C}"/>
                </c:ext>
              </c:extLst>
            </c:dLbl>
            <c:dLbl>
              <c:idx val="1"/>
              <c:layout>
                <c:manualLayout>
                  <c:x val="-1.1105799275090686E-2"/>
                  <c:y val="0.20503801468609806"/>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E1DD5435-FBC3-4CB4-80C4-82EC5E1F299F}"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endParaRPr lang="en-GB"/>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8354236970378704"/>
                      <c:h val="7.0937157779666013E-2"/>
                    </c:manualLayout>
                  </c15:layout>
                  <c15:dlblFieldTable/>
                  <c15:showDataLabelsRange val="0"/>
                </c:ext>
                <c:ext xmlns:c16="http://schemas.microsoft.com/office/drawing/2014/chart" uri="{C3380CC4-5D6E-409C-BE32-E72D297353CC}">
                  <c16:uniqueId val="{00000004-D46F-41B3-8D6A-094FCB302C7C}"/>
                </c:ext>
              </c:extLst>
            </c:dLbl>
            <c:dLbl>
              <c:idx val="2"/>
              <c:layout>
                <c:manualLayout>
                  <c:x val="9.4824026765761293E-3"/>
                  <c:y val="0.194429548354274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6F-41B3-8D6A-094FCB302C7C}"/>
                </c:ext>
              </c:extLst>
            </c:dLbl>
            <c:dLbl>
              <c:idx val="4"/>
              <c:layout>
                <c:manualLayout>
                  <c:x val="-7.1118020074321569E-3"/>
                  <c:y val="0.1793481799065875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46F-41B3-8D6A-094FCB302C7C}"/>
                </c:ext>
              </c:extLst>
            </c:dLbl>
            <c:dLbl>
              <c:idx val="5"/>
              <c:layout>
                <c:manualLayout>
                  <c:x val="-4.7412013382880751E-3"/>
                  <c:y val="0.205489308037646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46F-41B3-8D6A-094FCB302C7C}"/>
                </c:ext>
              </c:extLst>
            </c:dLbl>
            <c:dLbl>
              <c:idx val="6"/>
              <c:layout>
                <c:manualLayout>
                  <c:x val="7.1118020074320693E-3"/>
                  <c:y val="0.19191604287657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46F-41B3-8D6A-094FCB302C7C}"/>
                </c:ext>
              </c:extLst>
            </c:dLbl>
            <c:dLbl>
              <c:idx val="8"/>
              <c:layout>
                <c:manualLayout>
                  <c:x val="-7.1118020074321135E-3"/>
                  <c:y val="0.11199529380496398"/>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0E-D46F-41B3-8D6A-094FCB302C7C}"/>
                </c:ext>
              </c:extLst>
            </c:dLbl>
            <c:dLbl>
              <c:idx val="9"/>
              <c:layout>
                <c:manualLayout>
                  <c:x val="-4.7412013382880751E-3"/>
                  <c:y val="0.1267055091073463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0540245954397158E-2"/>
                    </c:manualLayout>
                  </c15:layout>
                </c:ext>
                <c:ext xmlns:c16="http://schemas.microsoft.com/office/drawing/2014/chart" uri="{C3380CC4-5D6E-409C-BE32-E72D297353CC}">
                  <c16:uniqueId val="{00000010-D46F-41B3-8D6A-094FCB302C7C}"/>
                </c:ext>
              </c:extLst>
            </c:dLbl>
            <c:dLbl>
              <c:idx val="10"/>
              <c:layout>
                <c:manualLayout>
                  <c:x val="7.1118020074320259E-3"/>
                  <c:y val="0.15246407432190723"/>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2-D46F-41B3-8D6A-094FCB302C7C}"/>
                </c:ext>
              </c:extLst>
            </c:dLbl>
            <c:dLbl>
              <c:idx val="12"/>
              <c:layout>
                <c:manualLayout>
                  <c:x val="0"/>
                  <c:y val="9.111037879769193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4-D46F-41B3-8D6A-094FCB302C7C}"/>
                </c:ext>
              </c:extLst>
            </c:dLbl>
            <c:dLbl>
              <c:idx val="13"/>
              <c:layout>
                <c:manualLayout>
                  <c:x val="4.7412013382880751E-3"/>
                  <c:y val="6.3220871021932856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7.0833547994023846E-2"/>
                      <c:h val="6.4802131076793806E-2"/>
                    </c:manualLayout>
                  </c15:layout>
                </c:ext>
                <c:ext xmlns:c16="http://schemas.microsoft.com/office/drawing/2014/chart" uri="{C3380CC4-5D6E-409C-BE32-E72D297353CC}">
                  <c16:uniqueId val="{00000016-D46F-41B3-8D6A-094FCB302C7C}"/>
                </c:ext>
              </c:extLst>
            </c:dLbl>
            <c:dLbl>
              <c:idx val="14"/>
              <c:layout>
                <c:manualLayout>
                  <c:x val="6.875169783854173E-3"/>
                  <c:y val="5.076184090484398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fld id="{AE5D2085-1987-4C7A-914F-C4602DBBBB91}" type="VALUE">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pPr algn="ctr" rtl="0">
                        <a:defRPr lang="en-US" sz="1600" b="1">
                          <a:solidFill>
                            <a:prstClr val="black">
                              <a:lumMod val="75000"/>
                              <a:lumOff val="25000"/>
                            </a:prstClr>
                          </a:solidFill>
                          <a:latin typeface="Segoe UI" panose="020B0502040204020203" pitchFamily="34" charset="0"/>
                          <a:cs typeface="Segoe UI" panose="020B0502040204020203" pitchFamily="34" charset="0"/>
                        </a:defRPr>
                      </a:pPr>
                      <a:t>[VALUE]</a:t>
                    </a:fld>
                    <a:r>
                      <a: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926404608895692E-2"/>
                      <c:h val="6.0540245954397158E-2"/>
                    </c:manualLayout>
                  </c15:layout>
                  <c15:dlblFieldTable/>
                  <c15:showDataLabelsRange val="0"/>
                </c:ext>
                <c:ext xmlns:c16="http://schemas.microsoft.com/office/drawing/2014/chart" uri="{C3380CC4-5D6E-409C-BE32-E72D297353CC}">
                  <c16:uniqueId val="{00000018-D46F-41B3-8D6A-094FCB302C7C}"/>
                </c:ext>
              </c:extLst>
            </c:dLbl>
            <c:dLbl>
              <c:idx val="16"/>
              <c:layout>
                <c:manualLayout>
                  <c:x val="-4.7412013382881627E-3"/>
                  <c:y val="0.14214729209215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46F-41B3-8D6A-094FCB302C7C}"/>
                </c:ext>
              </c:extLst>
            </c:dLbl>
            <c:dLbl>
              <c:idx val="17"/>
              <c:layout>
                <c:manualLayout>
                  <c:x val="0"/>
                  <c:y val="0.233378815813405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46F-41B3-8D6A-094FCB302C7C}"/>
                </c:ext>
              </c:extLst>
            </c:dLbl>
            <c:dLbl>
              <c:idx val="18"/>
              <c:layout>
                <c:manualLayout>
                  <c:x val="3.3191779181495741E-3"/>
                  <c:y val="0.168528749024478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46F-41B3-8D6A-094FCB302C7C}"/>
                </c:ext>
              </c:extLst>
            </c:dLbl>
            <c:dLbl>
              <c:idx val="20"/>
              <c:layout>
                <c:manualLayout>
                  <c:x val="-4.7412013382880751E-3"/>
                  <c:y val="0.132595635695402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D46F-41B3-8D6A-094FCB302C7C}"/>
                </c:ext>
              </c:extLst>
            </c:dLbl>
            <c:dLbl>
              <c:idx val="21"/>
              <c:layout>
                <c:manualLayout>
                  <c:x val="0"/>
                  <c:y val="0.213521451376589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D46F-41B3-8D6A-094FCB302C7C}"/>
                </c:ext>
              </c:extLst>
            </c:dLbl>
            <c:dLbl>
              <c:idx val="22"/>
              <c:layout>
                <c:manualLayout>
                  <c:x val="4.7412013382879016E-3"/>
                  <c:y val="0.18863707598437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D46F-41B3-8D6A-094FCB302C7C}"/>
                </c:ext>
              </c:extLst>
            </c:dLbl>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Sheet1!$D$2:$D$4</c:f>
              <c:numCache>
                <c:formatCode>0.0</c:formatCode>
                <c:ptCount val="3"/>
                <c:pt idx="0">
                  <c:v>57.4</c:v>
                </c:pt>
                <c:pt idx="1">
                  <c:v>69.900000000000006</c:v>
                </c:pt>
                <c:pt idx="2">
                  <c:v>66.8</c:v>
                </c:pt>
              </c:numCache>
            </c:numRef>
          </c:val>
          <c:extLst>
            <c:ext xmlns:c16="http://schemas.microsoft.com/office/drawing/2014/chart" uri="{C3380CC4-5D6E-409C-BE32-E72D297353CC}">
              <c16:uniqueId val="{00000025-D46F-41B3-8D6A-094FCB302C7C}"/>
            </c:ext>
          </c:extLst>
        </c:ser>
        <c:ser>
          <c:idx val="2"/>
          <c:order val="2"/>
          <c:tx>
            <c:strRef>
              <c:f>Sheet1!$E$1</c:f>
              <c:strCache>
                <c:ptCount val="1"/>
                <c:pt idx="0">
                  <c:v>Placeholder 3</c:v>
                </c:pt>
              </c:strCache>
            </c:strRef>
          </c:tx>
          <c:spPr>
            <a:noFill/>
            <a:ln>
              <a:noFill/>
            </a:ln>
            <a:effectLst/>
          </c:spPr>
          <c:invertIfNegative val="0"/>
          <c:dLbls>
            <c:delete val="1"/>
          </c:dLbls>
          <c:val>
            <c:numRef>
              <c:f>Sheet1!$E$2:$E$4</c:f>
              <c:numCache>
                <c:formatCode>0.0</c:formatCode>
                <c:ptCount val="3"/>
                <c:pt idx="0">
                  <c:v>16</c:v>
                </c:pt>
                <c:pt idx="1">
                  <c:v>16</c:v>
                </c:pt>
                <c:pt idx="2">
                  <c:v>16</c:v>
                </c:pt>
              </c:numCache>
            </c:numRef>
          </c:val>
          <c:extLst>
            <c:ext xmlns:c16="http://schemas.microsoft.com/office/drawing/2014/chart" uri="{C3380CC4-5D6E-409C-BE32-E72D297353CC}">
              <c16:uniqueId val="{00000026-D46F-41B3-8D6A-094FCB302C7C}"/>
            </c:ext>
          </c:extLst>
        </c:ser>
        <c:ser>
          <c:idx val="3"/>
          <c:order val="3"/>
          <c:tx>
            <c:strRef>
              <c:f>Sheet1!$F$1</c:f>
              <c:strCache>
                <c:ptCount val="1"/>
                <c:pt idx="0">
                  <c:v>Births</c:v>
                </c:pt>
              </c:strCache>
            </c:strRef>
          </c:tx>
          <c:spPr>
            <a:solidFill>
              <a:schemeClr val="accent4"/>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28-D46F-41B3-8D6A-094FCB302C7C}"/>
              </c:ext>
            </c:extLst>
          </c:dPt>
          <c:dPt>
            <c:idx val="1"/>
            <c:invertIfNegative val="0"/>
            <c:bubble3D val="0"/>
            <c:spPr>
              <a:solidFill>
                <a:srgbClr val="F7C327"/>
              </a:solidFill>
              <a:ln>
                <a:noFill/>
              </a:ln>
              <a:effectLst/>
            </c:spPr>
            <c:extLst>
              <c:ext xmlns:c16="http://schemas.microsoft.com/office/drawing/2014/chart" uri="{C3380CC4-5D6E-409C-BE32-E72D297353CC}">
                <c16:uniqueId val="{0000002A-D46F-41B3-8D6A-094FCB302C7C}"/>
              </c:ext>
            </c:extLst>
          </c:dPt>
          <c:dPt>
            <c:idx val="2"/>
            <c:invertIfNegative val="0"/>
            <c:bubble3D val="0"/>
            <c:spPr>
              <a:solidFill>
                <a:srgbClr val="06A3C9"/>
              </a:solidFill>
              <a:ln>
                <a:noFill/>
              </a:ln>
              <a:effectLst/>
            </c:spPr>
            <c:extLst>
              <c:ext xmlns:c16="http://schemas.microsoft.com/office/drawing/2014/chart" uri="{C3380CC4-5D6E-409C-BE32-E72D297353CC}">
                <c16:uniqueId val="{0000002C-D46F-41B3-8D6A-094FCB302C7C}"/>
              </c:ext>
            </c:extLst>
          </c:dPt>
          <c:dPt>
            <c:idx val="4"/>
            <c:invertIfNegative val="0"/>
            <c:bubble3D val="0"/>
            <c:spPr>
              <a:solidFill>
                <a:srgbClr val="222268"/>
              </a:solidFill>
              <a:ln>
                <a:noFill/>
              </a:ln>
              <a:effectLst/>
            </c:spPr>
            <c:extLst>
              <c:ext xmlns:c16="http://schemas.microsoft.com/office/drawing/2014/chart" uri="{C3380CC4-5D6E-409C-BE32-E72D297353CC}">
                <c16:uniqueId val="{0000002E-D46F-41B3-8D6A-094FCB302C7C}"/>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30-D46F-41B3-8D6A-094FCB302C7C}"/>
              </c:ext>
            </c:extLst>
          </c:dPt>
          <c:dPt>
            <c:idx val="6"/>
            <c:invertIfNegative val="0"/>
            <c:bubble3D val="0"/>
            <c:spPr>
              <a:solidFill>
                <a:srgbClr val="7F7F7F"/>
              </a:solidFill>
              <a:ln>
                <a:noFill/>
              </a:ln>
              <a:effectLst/>
            </c:spPr>
            <c:extLst>
              <c:ext xmlns:c16="http://schemas.microsoft.com/office/drawing/2014/chart" uri="{C3380CC4-5D6E-409C-BE32-E72D297353CC}">
                <c16:uniqueId val="{00000032-D46F-41B3-8D6A-094FCB302C7C}"/>
              </c:ext>
            </c:extLst>
          </c:dPt>
          <c:dPt>
            <c:idx val="8"/>
            <c:invertIfNegative val="0"/>
            <c:bubble3D val="0"/>
            <c:spPr>
              <a:solidFill>
                <a:srgbClr val="222268"/>
              </a:solidFill>
              <a:ln>
                <a:noFill/>
              </a:ln>
              <a:effectLst/>
            </c:spPr>
            <c:extLst>
              <c:ext xmlns:c16="http://schemas.microsoft.com/office/drawing/2014/chart" uri="{C3380CC4-5D6E-409C-BE32-E72D297353CC}">
                <c16:uniqueId val="{00000034-D46F-41B3-8D6A-094FCB302C7C}"/>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36-D46F-41B3-8D6A-094FCB302C7C}"/>
              </c:ext>
            </c:extLst>
          </c:dPt>
          <c:dPt>
            <c:idx val="10"/>
            <c:invertIfNegative val="0"/>
            <c:bubble3D val="0"/>
            <c:spPr>
              <a:solidFill>
                <a:srgbClr val="7F7F7F"/>
              </a:solidFill>
              <a:ln>
                <a:noFill/>
              </a:ln>
              <a:effectLst/>
            </c:spPr>
            <c:extLst>
              <c:ext xmlns:c16="http://schemas.microsoft.com/office/drawing/2014/chart" uri="{C3380CC4-5D6E-409C-BE32-E72D297353CC}">
                <c16:uniqueId val="{00000038-D46F-41B3-8D6A-094FCB302C7C}"/>
              </c:ext>
            </c:extLst>
          </c:dPt>
          <c:dPt>
            <c:idx val="12"/>
            <c:invertIfNegative val="0"/>
            <c:bubble3D val="0"/>
            <c:spPr>
              <a:solidFill>
                <a:srgbClr val="222268"/>
              </a:solidFill>
              <a:ln>
                <a:noFill/>
              </a:ln>
              <a:effectLst/>
            </c:spPr>
            <c:extLst>
              <c:ext xmlns:c16="http://schemas.microsoft.com/office/drawing/2014/chart" uri="{C3380CC4-5D6E-409C-BE32-E72D297353CC}">
                <c16:uniqueId val="{0000003A-D46F-41B3-8D6A-094FCB302C7C}"/>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3C-D46F-41B3-8D6A-094FCB302C7C}"/>
              </c:ext>
            </c:extLst>
          </c:dPt>
          <c:dPt>
            <c:idx val="14"/>
            <c:invertIfNegative val="0"/>
            <c:bubble3D val="0"/>
            <c:spPr>
              <a:solidFill>
                <a:srgbClr val="7F7F7F"/>
              </a:solidFill>
              <a:ln>
                <a:noFill/>
              </a:ln>
              <a:effectLst/>
            </c:spPr>
            <c:extLst>
              <c:ext xmlns:c16="http://schemas.microsoft.com/office/drawing/2014/chart" uri="{C3380CC4-5D6E-409C-BE32-E72D297353CC}">
                <c16:uniqueId val="{0000003E-D46F-41B3-8D6A-094FCB302C7C}"/>
              </c:ext>
            </c:extLst>
          </c:dPt>
          <c:dPt>
            <c:idx val="16"/>
            <c:invertIfNegative val="0"/>
            <c:bubble3D val="0"/>
            <c:spPr>
              <a:solidFill>
                <a:srgbClr val="222268"/>
              </a:solidFill>
              <a:ln>
                <a:noFill/>
              </a:ln>
              <a:effectLst/>
            </c:spPr>
            <c:extLst>
              <c:ext xmlns:c16="http://schemas.microsoft.com/office/drawing/2014/chart" uri="{C3380CC4-5D6E-409C-BE32-E72D297353CC}">
                <c16:uniqueId val="{00000040-D46F-41B3-8D6A-094FCB302C7C}"/>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42-D46F-41B3-8D6A-094FCB302C7C}"/>
              </c:ext>
            </c:extLst>
          </c:dPt>
          <c:dPt>
            <c:idx val="18"/>
            <c:invertIfNegative val="0"/>
            <c:bubble3D val="0"/>
            <c:spPr>
              <a:solidFill>
                <a:srgbClr val="7F7F7F"/>
              </a:solidFill>
              <a:ln>
                <a:noFill/>
              </a:ln>
              <a:effectLst/>
            </c:spPr>
            <c:extLst>
              <c:ext xmlns:c16="http://schemas.microsoft.com/office/drawing/2014/chart" uri="{C3380CC4-5D6E-409C-BE32-E72D297353CC}">
                <c16:uniqueId val="{00000044-D46F-41B3-8D6A-094FCB302C7C}"/>
              </c:ext>
            </c:extLst>
          </c:dPt>
          <c:dPt>
            <c:idx val="20"/>
            <c:invertIfNegative val="0"/>
            <c:bubble3D val="0"/>
            <c:spPr>
              <a:solidFill>
                <a:srgbClr val="222268"/>
              </a:solidFill>
              <a:ln>
                <a:noFill/>
              </a:ln>
              <a:effectLst/>
            </c:spPr>
            <c:extLst>
              <c:ext xmlns:c16="http://schemas.microsoft.com/office/drawing/2014/chart" uri="{C3380CC4-5D6E-409C-BE32-E72D297353CC}">
                <c16:uniqueId val="{00000046-D46F-41B3-8D6A-094FCB302C7C}"/>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48-D46F-41B3-8D6A-094FCB302C7C}"/>
              </c:ext>
            </c:extLst>
          </c:dPt>
          <c:dPt>
            <c:idx val="22"/>
            <c:invertIfNegative val="0"/>
            <c:bubble3D val="0"/>
            <c:spPr>
              <a:solidFill>
                <a:srgbClr val="7F7F7F"/>
              </a:solidFill>
              <a:ln>
                <a:noFill/>
              </a:ln>
              <a:effectLst/>
            </c:spPr>
            <c:extLst>
              <c:ext xmlns:c16="http://schemas.microsoft.com/office/drawing/2014/chart" uri="{C3380CC4-5D6E-409C-BE32-E72D297353CC}">
                <c16:uniqueId val="{0000004A-D46F-41B3-8D6A-094FCB302C7C}"/>
              </c:ext>
            </c:extLst>
          </c:dPt>
          <c:dLbls>
            <c:dLbl>
              <c:idx val="0"/>
              <c:layout>
                <c:manualLayout>
                  <c:x val="-4.7412013382880751E-3"/>
                  <c:y val="-4.66639506936805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D46F-41B3-8D6A-094FCB302C7C}"/>
                </c:ext>
              </c:extLst>
            </c:dLbl>
            <c:dLbl>
              <c:idx val="1"/>
              <c:layout>
                <c:manualLayout>
                  <c:x val="4.1380781058271464E-3"/>
                  <c:y val="-5.6833580783934773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851848641857366E-2"/>
                      <c:h val="7.9941368495064322E-2"/>
                    </c:manualLayout>
                  </c15:layout>
                </c:ext>
                <c:ext xmlns:c16="http://schemas.microsoft.com/office/drawing/2014/chart" uri="{C3380CC4-5D6E-409C-BE32-E72D297353CC}">
                  <c16:uniqueId val="{0000002A-D46F-41B3-8D6A-094FCB302C7C}"/>
                </c:ext>
              </c:extLst>
            </c:dLbl>
            <c:dLbl>
              <c:idx val="2"/>
              <c:layout>
                <c:manualLayout>
                  <c:x val="-7.6083747838955685E-3"/>
                  <c:y val="-4.6542781720396831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43014181924579E-2"/>
                      <c:h val="6.2051676056910553E-2"/>
                    </c:manualLayout>
                  </c15:layout>
                </c:ext>
                <c:ext xmlns:c16="http://schemas.microsoft.com/office/drawing/2014/chart" uri="{C3380CC4-5D6E-409C-BE32-E72D297353CC}">
                  <c16:uniqueId val="{0000002C-D46F-41B3-8D6A-094FCB302C7C}"/>
                </c:ext>
              </c:extLst>
            </c:dLbl>
            <c:dLbl>
              <c:idx val="4"/>
              <c:layout>
                <c:manualLayout>
                  <c:x val="-2.7367268746579091E-3"/>
                  <c:y val="-5.09259259259260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D46F-41B3-8D6A-094FCB302C7C}"/>
                </c:ext>
              </c:extLst>
            </c:dLbl>
            <c:dLbl>
              <c:idx val="5"/>
              <c:layout>
                <c:manualLayout>
                  <c:x val="-4.3460510208118137E-17"/>
                  <c:y val="-5.9817403391118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D46F-41B3-8D6A-094FCB302C7C}"/>
                </c:ext>
              </c:extLst>
            </c:dLbl>
            <c:dLbl>
              <c:idx val="6"/>
              <c:layout>
                <c:manualLayout>
                  <c:x val="9.3330734961515622E-8"/>
                  <c:y val="-4.5928691614690681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6278360832000517E-2"/>
                    </c:manualLayout>
                  </c15:layout>
                </c:ext>
                <c:ext xmlns:c16="http://schemas.microsoft.com/office/drawing/2014/chart" uri="{C3380CC4-5D6E-409C-BE32-E72D297353CC}">
                  <c16:uniqueId val="{00000032-D46F-41B3-8D6A-094FCB302C7C}"/>
                </c:ext>
              </c:extLst>
            </c:dLbl>
            <c:dLbl>
              <c:idx val="8"/>
              <c:layout>
                <c:manualLayout>
                  <c:x val="-9.4824026765761502E-3"/>
                  <c:y val="-9.7222324761015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D46F-41B3-8D6A-094FCB302C7C}"/>
                </c:ext>
              </c:extLst>
            </c:dLbl>
            <c:dLbl>
              <c:idx val="9"/>
              <c:layout>
                <c:manualLayout>
                  <c:x val="-2.2836164241187493E-3"/>
                  <c:y val="-0.1288941716875253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8462947324879814E-2"/>
                      <c:h val="6.4802131076793806E-2"/>
                    </c:manualLayout>
                  </c15:layout>
                </c:ext>
                <c:ext xmlns:c16="http://schemas.microsoft.com/office/drawing/2014/chart" uri="{C3380CC4-5D6E-409C-BE32-E72D297353CC}">
                  <c16:uniqueId val="{00000036-D46F-41B3-8D6A-094FCB302C7C}"/>
                </c:ext>
              </c:extLst>
            </c:dLbl>
            <c:dLbl>
              <c:idx val="10"/>
              <c:layout>
                <c:manualLayout>
                  <c:x val="7.1118020074320259E-3"/>
                  <c:y val="-0.137785739262566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D46F-41B3-8D6A-094FCB302C7C}"/>
                </c:ext>
              </c:extLst>
            </c:dLbl>
            <c:dLbl>
              <c:idx val="12"/>
              <c:layout>
                <c:manualLayout>
                  <c:x val="0"/>
                  <c:y val="-6.98120273753969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D46F-41B3-8D6A-094FCB302C7C}"/>
                </c:ext>
              </c:extLst>
            </c:dLbl>
            <c:dLbl>
              <c:idx val="13"/>
              <c:layout>
                <c:manualLayout>
                  <c:x val="4.7412013382880751E-3"/>
                  <c:y val="-5.16614304765727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3C-D46F-41B3-8D6A-094FCB302C7C}"/>
                </c:ext>
              </c:extLst>
            </c:dLbl>
            <c:dLbl>
              <c:idx val="14"/>
              <c:layout>
                <c:manualLayout>
                  <c:x val="2.0046508571868026E-3"/>
                  <c:y val="-3.7112629878432245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2016475709603875E-2"/>
                    </c:manualLayout>
                  </c15:layout>
                </c:ext>
                <c:ext xmlns:c16="http://schemas.microsoft.com/office/drawing/2014/chart" uri="{C3380CC4-5D6E-409C-BE32-E72D297353CC}">
                  <c16:uniqueId val="{0000003E-D46F-41B3-8D6A-094FCB302C7C}"/>
                </c:ext>
              </c:extLst>
            </c:dLbl>
            <c:dLbl>
              <c:idx val="16"/>
              <c:layout>
                <c:manualLayout>
                  <c:x val="-5.8394240970998032E-3"/>
                  <c:y val="-0.1185317503729988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4802131076793806E-2"/>
                    </c:manualLayout>
                  </c15:layout>
                </c:ext>
                <c:ext xmlns:c16="http://schemas.microsoft.com/office/drawing/2014/chart" uri="{C3380CC4-5D6E-409C-BE32-E72D297353CC}">
                  <c16:uniqueId val="{00000040-D46F-41B3-8D6A-094FCB302C7C}"/>
                </c:ext>
              </c:extLst>
            </c:dLbl>
            <c:dLbl>
              <c:idx val="17"/>
              <c:layout>
                <c:manualLayout>
                  <c:x val="-2.3706006691441247E-3"/>
                  <c:y val="-0.2161215368827565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42-D46F-41B3-8D6A-094FCB302C7C}"/>
                </c:ext>
              </c:extLst>
            </c:dLbl>
            <c:dLbl>
              <c:idx val="18"/>
              <c:layout>
                <c:manualLayout>
                  <c:x val="5.1072444809802222E-3"/>
                  <c:y val="-0.15917067071333219"/>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0540245954397158E-2"/>
                    </c:manualLayout>
                  </c15:layout>
                </c:ext>
                <c:ext xmlns:c16="http://schemas.microsoft.com/office/drawing/2014/chart" uri="{C3380CC4-5D6E-409C-BE32-E72D297353CC}">
                  <c16:uniqueId val="{00000044-D46F-41B3-8D6A-094FCB302C7C}"/>
                </c:ext>
              </c:extLst>
            </c:dLbl>
            <c:dLbl>
              <c:idx val="20"/>
              <c:layout>
                <c:manualLayout>
                  <c:x val="-5.839517427834809E-3"/>
                  <c:y val="-0.111478833867690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D46F-41B3-8D6A-094FCB302C7C}"/>
                </c:ext>
              </c:extLst>
            </c:dLbl>
            <c:dLbl>
              <c:idx val="21"/>
              <c:layout>
                <c:manualLayout>
                  <c:x val="-3.921944146408304E-3"/>
                  <c:y val="-0.2029680841853188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7945350001455943E-2"/>
                      <c:h val="5.6278360832000517E-2"/>
                    </c:manualLayout>
                  </c15:layout>
                </c:ext>
                <c:ext xmlns:c16="http://schemas.microsoft.com/office/drawing/2014/chart" uri="{C3380CC4-5D6E-409C-BE32-E72D297353CC}">
                  <c16:uniqueId val="{00000048-D46F-41B3-8D6A-094FCB302C7C}"/>
                </c:ext>
              </c:extLst>
            </c:dLbl>
            <c:dLbl>
              <c:idx val="22"/>
              <c:layout>
                <c:manualLayout>
                  <c:x val="5.1072444809803158E-3"/>
                  <c:y val="-0.194076852191783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4802131076793806E-2"/>
                    </c:manualLayout>
                  </c15:layout>
                </c:ext>
                <c:ext xmlns:c16="http://schemas.microsoft.com/office/drawing/2014/chart" uri="{C3380CC4-5D6E-409C-BE32-E72D297353CC}">
                  <c16:uniqueId val="{0000004A-D46F-41B3-8D6A-094FCB302C7C}"/>
                </c:ext>
              </c:extLst>
            </c:dLbl>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Sheet1!$F$2:$F$4</c:f>
              <c:numCache>
                <c:formatCode>0.0</c:formatCode>
                <c:ptCount val="3"/>
                <c:pt idx="0">
                  <c:v>7.2</c:v>
                </c:pt>
                <c:pt idx="1">
                  <c:v>14</c:v>
                </c:pt>
                <c:pt idx="2">
                  <c:v>7.6</c:v>
                </c:pt>
              </c:numCache>
            </c:numRef>
          </c:val>
          <c:extLst>
            <c:ext xmlns:c16="http://schemas.microsoft.com/office/drawing/2014/chart" uri="{C3380CC4-5D6E-409C-BE32-E72D297353CC}">
              <c16:uniqueId val="{0000004B-D46F-41B3-8D6A-094FCB302C7C}"/>
            </c:ext>
          </c:extLst>
        </c:ser>
        <c:ser>
          <c:idx val="4"/>
          <c:order val="4"/>
          <c:tx>
            <c:strRef>
              <c:f>Sheet1!$G$1</c:f>
              <c:strCache>
                <c:ptCount val="1"/>
                <c:pt idx="0">
                  <c:v>Placeholder 2</c:v>
                </c:pt>
              </c:strCache>
            </c:strRef>
          </c:tx>
          <c:spPr>
            <a:noFill/>
            <a:ln>
              <a:noFill/>
            </a:ln>
            <a:effectLst/>
          </c:spPr>
          <c:invertIfNegative val="0"/>
          <c:dLbls>
            <c:delete val="1"/>
          </c:dLbls>
          <c:val>
            <c:numRef>
              <c:f>Sheet1!$G$2:$G$4</c:f>
              <c:numCache>
                <c:formatCode>0.0</c:formatCode>
                <c:ptCount val="3"/>
                <c:pt idx="0">
                  <c:v>77.8</c:v>
                </c:pt>
                <c:pt idx="1">
                  <c:v>71</c:v>
                </c:pt>
                <c:pt idx="2">
                  <c:v>77.400000000000006</c:v>
                </c:pt>
              </c:numCache>
            </c:numRef>
          </c:val>
          <c:extLst>
            <c:ext xmlns:c16="http://schemas.microsoft.com/office/drawing/2014/chart" uri="{C3380CC4-5D6E-409C-BE32-E72D297353CC}">
              <c16:uniqueId val="{0000004C-D46F-41B3-8D6A-094FCB302C7C}"/>
            </c:ext>
          </c:extLst>
        </c:ser>
        <c:dLbls>
          <c:dLblPos val="ctr"/>
          <c:showLegendKey val="0"/>
          <c:showVal val="1"/>
          <c:showCatName val="0"/>
          <c:showSerName val="0"/>
          <c:showPercent val="0"/>
          <c:showBubbleSize val="0"/>
        </c:dLbls>
        <c:gapWidth val="0"/>
        <c:overlap val="100"/>
        <c:axId val="230392904"/>
        <c:axId val="230393296"/>
      </c:barChart>
      <c:catAx>
        <c:axId val="230392904"/>
        <c:scaling>
          <c:orientation val="minMax"/>
        </c:scaling>
        <c:delete val="1"/>
        <c:axPos val="b"/>
        <c:majorTickMark val="none"/>
        <c:minorTickMark val="none"/>
        <c:tickLblPos val="nextTo"/>
        <c:crossAx val="230393296"/>
        <c:crosses val="autoZero"/>
        <c:auto val="1"/>
        <c:lblAlgn val="ctr"/>
        <c:lblOffset val="100"/>
        <c:noMultiLvlLbl val="0"/>
      </c:catAx>
      <c:valAx>
        <c:axId val="230393296"/>
        <c:scaling>
          <c:orientation val="minMax"/>
        </c:scaling>
        <c:delete val="1"/>
        <c:axPos val="l"/>
        <c:numFmt formatCode="0%" sourceLinked="1"/>
        <c:majorTickMark val="none"/>
        <c:minorTickMark val="none"/>
        <c:tickLblPos val="nextTo"/>
        <c:crossAx val="230392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52525671133213"/>
          <c:y val="8.5885910816446785E-3"/>
          <c:w val="0.61190242667035044"/>
          <c:h val="0.88304923654828504"/>
        </c:manualLayout>
      </c:layout>
      <c:barChart>
        <c:barDir val="col"/>
        <c:grouping val="percentStacked"/>
        <c:varyColors val="0"/>
        <c:ser>
          <c:idx val="0"/>
          <c:order val="0"/>
          <c:tx>
            <c:strRef>
              <c:f>Sheet1!$C$1</c:f>
              <c:strCache>
                <c:ptCount val="1"/>
                <c:pt idx="0">
                  <c:v>Placeholder 1</c:v>
                </c:pt>
              </c:strCache>
            </c:strRef>
          </c:tx>
          <c:spPr>
            <a:noFill/>
            <a:ln>
              <a:noFill/>
            </a:ln>
            <a:effectLst/>
          </c:spPr>
          <c:invertIfNegative val="0"/>
          <c:dLbls>
            <c:delete val="1"/>
          </c:dLbls>
          <c:val>
            <c:numRef>
              <c:f>Sheet1!$C$2:$C$4</c:f>
              <c:numCache>
                <c:formatCode>0.0</c:formatCode>
                <c:ptCount val="3"/>
                <c:pt idx="0">
                  <c:v>26.299999999999997</c:v>
                </c:pt>
                <c:pt idx="1">
                  <c:v>16.900000000000006</c:v>
                </c:pt>
                <c:pt idx="2">
                  <c:v>18.200000000000003</c:v>
                </c:pt>
              </c:numCache>
            </c:numRef>
          </c:val>
          <c:extLst>
            <c:ext xmlns:c16="http://schemas.microsoft.com/office/drawing/2014/chart" uri="{C3380CC4-5D6E-409C-BE32-E72D297353CC}">
              <c16:uniqueId val="{00000000-C170-4E30-86F5-880E9C9CA09E}"/>
            </c:ext>
          </c:extLst>
        </c:ser>
        <c:ser>
          <c:idx val="1"/>
          <c:order val="1"/>
          <c:tx>
            <c:strRef>
              <c:f>Sheet1!$D$1</c:f>
              <c:strCache>
                <c:ptCount val="1"/>
                <c:pt idx="0">
                  <c:v>Deaths</c:v>
                </c:pt>
              </c:strCache>
            </c:strRef>
          </c:tx>
          <c:spPr>
            <a:solidFill>
              <a:schemeClr val="accent2"/>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02-C170-4E30-86F5-880E9C9CA09E}"/>
              </c:ext>
            </c:extLst>
          </c:dPt>
          <c:dPt>
            <c:idx val="1"/>
            <c:invertIfNegative val="0"/>
            <c:bubble3D val="0"/>
            <c:spPr>
              <a:solidFill>
                <a:srgbClr val="F7C327"/>
              </a:solidFill>
              <a:ln>
                <a:noFill/>
              </a:ln>
              <a:effectLst/>
            </c:spPr>
            <c:extLst>
              <c:ext xmlns:c16="http://schemas.microsoft.com/office/drawing/2014/chart" uri="{C3380CC4-5D6E-409C-BE32-E72D297353CC}">
                <c16:uniqueId val="{00000004-C170-4E30-86F5-880E9C9CA09E}"/>
              </c:ext>
            </c:extLst>
          </c:dPt>
          <c:dPt>
            <c:idx val="2"/>
            <c:invertIfNegative val="0"/>
            <c:bubble3D val="0"/>
            <c:spPr>
              <a:solidFill>
                <a:srgbClr val="06A3C9"/>
              </a:solidFill>
              <a:ln>
                <a:noFill/>
              </a:ln>
              <a:effectLst/>
            </c:spPr>
            <c:extLst>
              <c:ext xmlns:c16="http://schemas.microsoft.com/office/drawing/2014/chart" uri="{C3380CC4-5D6E-409C-BE32-E72D297353CC}">
                <c16:uniqueId val="{00000006-C170-4E30-86F5-880E9C9CA09E}"/>
              </c:ext>
            </c:extLst>
          </c:dPt>
          <c:dPt>
            <c:idx val="4"/>
            <c:invertIfNegative val="0"/>
            <c:bubble3D val="0"/>
            <c:spPr>
              <a:solidFill>
                <a:srgbClr val="222268"/>
              </a:solidFill>
              <a:ln>
                <a:noFill/>
              </a:ln>
              <a:effectLst/>
            </c:spPr>
            <c:extLst>
              <c:ext xmlns:c16="http://schemas.microsoft.com/office/drawing/2014/chart" uri="{C3380CC4-5D6E-409C-BE32-E72D297353CC}">
                <c16:uniqueId val="{00000008-C170-4E30-86F5-880E9C9CA09E}"/>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0A-C170-4E30-86F5-880E9C9CA09E}"/>
              </c:ext>
            </c:extLst>
          </c:dPt>
          <c:dPt>
            <c:idx val="6"/>
            <c:invertIfNegative val="0"/>
            <c:bubble3D val="0"/>
            <c:spPr>
              <a:solidFill>
                <a:srgbClr val="7F7F7F"/>
              </a:solidFill>
              <a:ln>
                <a:noFill/>
              </a:ln>
              <a:effectLst/>
            </c:spPr>
            <c:extLst>
              <c:ext xmlns:c16="http://schemas.microsoft.com/office/drawing/2014/chart" uri="{C3380CC4-5D6E-409C-BE32-E72D297353CC}">
                <c16:uniqueId val="{0000000C-C170-4E30-86F5-880E9C9CA09E}"/>
              </c:ext>
            </c:extLst>
          </c:dPt>
          <c:dPt>
            <c:idx val="8"/>
            <c:invertIfNegative val="0"/>
            <c:bubble3D val="0"/>
            <c:spPr>
              <a:solidFill>
                <a:srgbClr val="222268"/>
              </a:solidFill>
              <a:ln>
                <a:noFill/>
              </a:ln>
              <a:effectLst/>
            </c:spPr>
            <c:extLst>
              <c:ext xmlns:c16="http://schemas.microsoft.com/office/drawing/2014/chart" uri="{C3380CC4-5D6E-409C-BE32-E72D297353CC}">
                <c16:uniqueId val="{0000000E-C170-4E30-86F5-880E9C9CA09E}"/>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10-C170-4E30-86F5-880E9C9CA09E}"/>
              </c:ext>
            </c:extLst>
          </c:dPt>
          <c:dPt>
            <c:idx val="10"/>
            <c:invertIfNegative val="0"/>
            <c:bubble3D val="0"/>
            <c:spPr>
              <a:solidFill>
                <a:srgbClr val="7F7F7F"/>
              </a:solidFill>
              <a:ln>
                <a:noFill/>
              </a:ln>
              <a:effectLst/>
            </c:spPr>
            <c:extLst>
              <c:ext xmlns:c16="http://schemas.microsoft.com/office/drawing/2014/chart" uri="{C3380CC4-5D6E-409C-BE32-E72D297353CC}">
                <c16:uniqueId val="{00000012-C170-4E30-86F5-880E9C9CA09E}"/>
              </c:ext>
            </c:extLst>
          </c:dPt>
          <c:dPt>
            <c:idx val="12"/>
            <c:invertIfNegative val="0"/>
            <c:bubble3D val="0"/>
            <c:spPr>
              <a:solidFill>
                <a:srgbClr val="222268"/>
              </a:solidFill>
              <a:ln>
                <a:noFill/>
              </a:ln>
              <a:effectLst/>
            </c:spPr>
            <c:extLst>
              <c:ext xmlns:c16="http://schemas.microsoft.com/office/drawing/2014/chart" uri="{C3380CC4-5D6E-409C-BE32-E72D297353CC}">
                <c16:uniqueId val="{00000014-C170-4E30-86F5-880E9C9CA09E}"/>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16-C170-4E30-86F5-880E9C9CA09E}"/>
              </c:ext>
            </c:extLst>
          </c:dPt>
          <c:dPt>
            <c:idx val="14"/>
            <c:invertIfNegative val="0"/>
            <c:bubble3D val="0"/>
            <c:spPr>
              <a:solidFill>
                <a:srgbClr val="7F7F7F"/>
              </a:solidFill>
              <a:ln>
                <a:noFill/>
              </a:ln>
              <a:effectLst/>
            </c:spPr>
            <c:extLst>
              <c:ext xmlns:c16="http://schemas.microsoft.com/office/drawing/2014/chart" uri="{C3380CC4-5D6E-409C-BE32-E72D297353CC}">
                <c16:uniqueId val="{00000018-C170-4E30-86F5-880E9C9CA09E}"/>
              </c:ext>
            </c:extLst>
          </c:dPt>
          <c:dPt>
            <c:idx val="16"/>
            <c:invertIfNegative val="0"/>
            <c:bubble3D val="0"/>
            <c:spPr>
              <a:solidFill>
                <a:srgbClr val="222268"/>
              </a:solidFill>
              <a:ln>
                <a:noFill/>
              </a:ln>
              <a:effectLst/>
            </c:spPr>
            <c:extLst>
              <c:ext xmlns:c16="http://schemas.microsoft.com/office/drawing/2014/chart" uri="{C3380CC4-5D6E-409C-BE32-E72D297353CC}">
                <c16:uniqueId val="{0000001A-C170-4E30-86F5-880E9C9CA09E}"/>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1C-C170-4E30-86F5-880E9C9CA09E}"/>
              </c:ext>
            </c:extLst>
          </c:dPt>
          <c:dPt>
            <c:idx val="18"/>
            <c:invertIfNegative val="0"/>
            <c:bubble3D val="0"/>
            <c:spPr>
              <a:solidFill>
                <a:srgbClr val="7F7F7F"/>
              </a:solidFill>
              <a:ln>
                <a:noFill/>
              </a:ln>
              <a:effectLst/>
            </c:spPr>
            <c:extLst>
              <c:ext xmlns:c16="http://schemas.microsoft.com/office/drawing/2014/chart" uri="{C3380CC4-5D6E-409C-BE32-E72D297353CC}">
                <c16:uniqueId val="{0000001E-C170-4E30-86F5-880E9C9CA09E}"/>
              </c:ext>
            </c:extLst>
          </c:dPt>
          <c:dPt>
            <c:idx val="20"/>
            <c:invertIfNegative val="0"/>
            <c:bubble3D val="0"/>
            <c:spPr>
              <a:solidFill>
                <a:srgbClr val="222268"/>
              </a:solidFill>
              <a:ln>
                <a:noFill/>
              </a:ln>
              <a:effectLst/>
            </c:spPr>
            <c:extLst>
              <c:ext xmlns:c16="http://schemas.microsoft.com/office/drawing/2014/chart" uri="{C3380CC4-5D6E-409C-BE32-E72D297353CC}">
                <c16:uniqueId val="{00000020-C170-4E30-86F5-880E9C9CA09E}"/>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22-C170-4E30-86F5-880E9C9CA09E}"/>
              </c:ext>
            </c:extLst>
          </c:dPt>
          <c:dPt>
            <c:idx val="22"/>
            <c:invertIfNegative val="0"/>
            <c:bubble3D val="0"/>
            <c:spPr>
              <a:solidFill>
                <a:srgbClr val="7F7F7F"/>
              </a:solidFill>
              <a:ln>
                <a:noFill/>
              </a:ln>
              <a:effectLst/>
            </c:spPr>
            <c:extLst>
              <c:ext xmlns:c16="http://schemas.microsoft.com/office/drawing/2014/chart" uri="{C3380CC4-5D6E-409C-BE32-E72D297353CC}">
                <c16:uniqueId val="{00000024-C170-4E30-86F5-880E9C9CA09E}"/>
              </c:ext>
            </c:extLst>
          </c:dPt>
          <c:dLbls>
            <c:dLbl>
              <c:idx val="0"/>
              <c:layout>
                <c:manualLayout>
                  <c:x val="-9.0960149582524387E-3"/>
                  <c:y val="0.1764130628747345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2402496230524376"/>
                      <c:h val="6.4802250689693988E-2"/>
                    </c:manualLayout>
                  </c15:layout>
                </c:ext>
                <c:ext xmlns:c16="http://schemas.microsoft.com/office/drawing/2014/chart" uri="{C3380CC4-5D6E-409C-BE32-E72D297353CC}">
                  <c16:uniqueId val="{00000002-C170-4E30-86F5-880E9C9CA09E}"/>
                </c:ext>
              </c:extLst>
            </c:dLbl>
            <c:dLbl>
              <c:idx val="1"/>
              <c:layout>
                <c:manualLayout>
                  <c:x val="-1.1512639867384999E-2"/>
                  <c:y val="0.19960322164170888"/>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7509462632960354"/>
                      <c:h val="7.0937183464202011E-2"/>
                    </c:manualLayout>
                  </c15:layout>
                </c:ext>
                <c:ext xmlns:c16="http://schemas.microsoft.com/office/drawing/2014/chart" uri="{C3380CC4-5D6E-409C-BE32-E72D297353CC}">
                  <c16:uniqueId val="{00000004-C170-4E30-86F5-880E9C9CA09E}"/>
                </c:ext>
              </c:extLst>
            </c:dLbl>
            <c:dLbl>
              <c:idx val="2"/>
              <c:layout>
                <c:manualLayout>
                  <c:x val="7.1183865174747896E-3"/>
                  <c:y val="0.18220148227014393"/>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973684210526316"/>
                      <c:h val="7.9564502373095744E-2"/>
                    </c:manualLayout>
                  </c15:layout>
                </c:ext>
                <c:ext xmlns:c16="http://schemas.microsoft.com/office/drawing/2014/chart" uri="{C3380CC4-5D6E-409C-BE32-E72D297353CC}">
                  <c16:uniqueId val="{00000006-C170-4E30-86F5-880E9C9CA09E}"/>
                </c:ext>
              </c:extLst>
            </c:dLbl>
            <c:dLbl>
              <c:idx val="4"/>
              <c:layout>
                <c:manualLayout>
                  <c:x val="-7.1118020074321569E-3"/>
                  <c:y val="0.1793481799065875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70-4E30-86F5-880E9C9CA09E}"/>
                </c:ext>
              </c:extLst>
            </c:dLbl>
            <c:dLbl>
              <c:idx val="5"/>
              <c:layout>
                <c:manualLayout>
                  <c:x val="-4.7412013382880751E-3"/>
                  <c:y val="0.205489308037646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170-4E30-86F5-880E9C9CA09E}"/>
                </c:ext>
              </c:extLst>
            </c:dLbl>
            <c:dLbl>
              <c:idx val="6"/>
              <c:layout>
                <c:manualLayout>
                  <c:x val="7.1118020074320693E-3"/>
                  <c:y val="0.19191604287657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170-4E30-86F5-880E9C9CA09E}"/>
                </c:ext>
              </c:extLst>
            </c:dLbl>
            <c:dLbl>
              <c:idx val="8"/>
              <c:layout>
                <c:manualLayout>
                  <c:x val="-7.1118020074321135E-3"/>
                  <c:y val="0.11199529380496398"/>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0E-C170-4E30-86F5-880E9C9CA09E}"/>
                </c:ext>
              </c:extLst>
            </c:dLbl>
            <c:dLbl>
              <c:idx val="9"/>
              <c:layout>
                <c:manualLayout>
                  <c:x val="-4.7412013382880751E-3"/>
                  <c:y val="0.1267055091073463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0540245954397158E-2"/>
                    </c:manualLayout>
                  </c15:layout>
                </c:ext>
                <c:ext xmlns:c16="http://schemas.microsoft.com/office/drawing/2014/chart" uri="{C3380CC4-5D6E-409C-BE32-E72D297353CC}">
                  <c16:uniqueId val="{00000010-C170-4E30-86F5-880E9C9CA09E}"/>
                </c:ext>
              </c:extLst>
            </c:dLbl>
            <c:dLbl>
              <c:idx val="10"/>
              <c:layout>
                <c:manualLayout>
                  <c:x val="7.1118020074320259E-3"/>
                  <c:y val="0.1524640743219072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2-C170-4E30-86F5-880E9C9CA09E}"/>
                </c:ext>
              </c:extLst>
            </c:dLbl>
            <c:dLbl>
              <c:idx val="12"/>
              <c:layout>
                <c:manualLayout>
                  <c:x val="0"/>
                  <c:y val="9.111037879769193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5.6278360832000517E-2"/>
                    </c:manualLayout>
                  </c15:layout>
                </c:ext>
                <c:ext xmlns:c16="http://schemas.microsoft.com/office/drawing/2014/chart" uri="{C3380CC4-5D6E-409C-BE32-E72D297353CC}">
                  <c16:uniqueId val="{00000014-C170-4E30-86F5-880E9C9CA09E}"/>
                </c:ext>
              </c:extLst>
            </c:dLbl>
            <c:dLbl>
              <c:idx val="13"/>
              <c:layout>
                <c:manualLayout>
                  <c:x val="4.7412013382880751E-3"/>
                  <c:y val="6.3220871021932856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7.0833547994023846E-2"/>
                      <c:h val="6.4802131076793806E-2"/>
                    </c:manualLayout>
                  </c15:layout>
                </c:ext>
                <c:ext xmlns:c16="http://schemas.microsoft.com/office/drawing/2014/chart" uri="{C3380CC4-5D6E-409C-BE32-E72D297353CC}">
                  <c16:uniqueId val="{00000016-C170-4E30-86F5-880E9C9CA09E}"/>
                </c:ext>
              </c:extLst>
            </c:dLbl>
            <c:dLbl>
              <c:idx val="14"/>
              <c:layout>
                <c:manualLayout>
                  <c:x val="6.875169783854173E-3"/>
                  <c:y val="5.076184090484398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fld id="{AE5D2085-1987-4C7A-914F-C4602DBBBB91}" type="VALUE">
                      <a:rPr lang="en-US" sz="1600" smtClean="0"/>
                      <a:pPr>
                        <a:defRPr sz="1600" b="1"/>
                      </a:pPr>
                      <a:t>[VALUE]</a:t>
                    </a:fld>
                    <a:r>
                      <a:rPr lang="en-US" sz="1600"/>
                      <a:t>*</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926404608895692E-2"/>
                      <c:h val="6.0540245954397158E-2"/>
                    </c:manualLayout>
                  </c15:layout>
                  <c15:dlblFieldTable/>
                  <c15:showDataLabelsRange val="0"/>
                </c:ext>
                <c:ext xmlns:c16="http://schemas.microsoft.com/office/drawing/2014/chart" uri="{C3380CC4-5D6E-409C-BE32-E72D297353CC}">
                  <c16:uniqueId val="{00000018-C170-4E30-86F5-880E9C9CA09E}"/>
                </c:ext>
              </c:extLst>
            </c:dLbl>
            <c:dLbl>
              <c:idx val="16"/>
              <c:layout>
                <c:manualLayout>
                  <c:x val="-4.7412013382881627E-3"/>
                  <c:y val="0.14214729209215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170-4E30-86F5-880E9C9CA09E}"/>
                </c:ext>
              </c:extLst>
            </c:dLbl>
            <c:dLbl>
              <c:idx val="17"/>
              <c:layout>
                <c:manualLayout>
                  <c:x val="0"/>
                  <c:y val="0.233378815813405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170-4E30-86F5-880E9C9CA09E}"/>
                </c:ext>
              </c:extLst>
            </c:dLbl>
            <c:dLbl>
              <c:idx val="18"/>
              <c:layout>
                <c:manualLayout>
                  <c:x val="3.3191779181495741E-3"/>
                  <c:y val="0.168528749024478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170-4E30-86F5-880E9C9CA09E}"/>
                </c:ext>
              </c:extLst>
            </c:dLbl>
            <c:dLbl>
              <c:idx val="20"/>
              <c:layout>
                <c:manualLayout>
                  <c:x val="-4.7412013382880751E-3"/>
                  <c:y val="0.132595635695402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C170-4E30-86F5-880E9C9CA09E}"/>
                </c:ext>
              </c:extLst>
            </c:dLbl>
            <c:dLbl>
              <c:idx val="21"/>
              <c:layout>
                <c:manualLayout>
                  <c:x val="0"/>
                  <c:y val="0.213521451376589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C170-4E30-86F5-880E9C9CA09E}"/>
                </c:ext>
              </c:extLst>
            </c:dLbl>
            <c:dLbl>
              <c:idx val="22"/>
              <c:layout>
                <c:manualLayout>
                  <c:x val="4.7412013382879016E-3"/>
                  <c:y val="0.18863707598437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170-4E30-86F5-880E9C9CA09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Sheet1!$D$2:$D$4</c:f>
              <c:numCache>
                <c:formatCode>0.0</c:formatCode>
                <c:ptCount val="3"/>
                <c:pt idx="0">
                  <c:v>58.7</c:v>
                </c:pt>
                <c:pt idx="1">
                  <c:v>68.099999999999994</c:v>
                </c:pt>
                <c:pt idx="2">
                  <c:v>66.8</c:v>
                </c:pt>
              </c:numCache>
            </c:numRef>
          </c:val>
          <c:extLst>
            <c:ext xmlns:c16="http://schemas.microsoft.com/office/drawing/2014/chart" uri="{C3380CC4-5D6E-409C-BE32-E72D297353CC}">
              <c16:uniqueId val="{00000025-C170-4E30-86F5-880E9C9CA09E}"/>
            </c:ext>
          </c:extLst>
        </c:ser>
        <c:ser>
          <c:idx val="2"/>
          <c:order val="2"/>
          <c:tx>
            <c:strRef>
              <c:f>Sheet1!$E$1</c:f>
              <c:strCache>
                <c:ptCount val="1"/>
                <c:pt idx="0">
                  <c:v>Placeholder 3</c:v>
                </c:pt>
              </c:strCache>
            </c:strRef>
          </c:tx>
          <c:spPr>
            <a:noFill/>
            <a:ln>
              <a:noFill/>
            </a:ln>
            <a:effectLst/>
          </c:spPr>
          <c:invertIfNegative val="0"/>
          <c:dLbls>
            <c:delete val="1"/>
          </c:dLbls>
          <c:val>
            <c:numRef>
              <c:f>Sheet1!$E$2:$E$4</c:f>
              <c:numCache>
                <c:formatCode>0.0</c:formatCode>
                <c:ptCount val="3"/>
                <c:pt idx="0">
                  <c:v>16</c:v>
                </c:pt>
                <c:pt idx="1">
                  <c:v>16</c:v>
                </c:pt>
                <c:pt idx="2">
                  <c:v>16</c:v>
                </c:pt>
              </c:numCache>
            </c:numRef>
          </c:val>
          <c:extLst>
            <c:ext xmlns:c16="http://schemas.microsoft.com/office/drawing/2014/chart" uri="{C3380CC4-5D6E-409C-BE32-E72D297353CC}">
              <c16:uniqueId val="{00000026-C170-4E30-86F5-880E9C9CA09E}"/>
            </c:ext>
          </c:extLst>
        </c:ser>
        <c:ser>
          <c:idx val="3"/>
          <c:order val="3"/>
          <c:tx>
            <c:strRef>
              <c:f>Sheet1!$F$1</c:f>
              <c:strCache>
                <c:ptCount val="1"/>
                <c:pt idx="0">
                  <c:v>Births</c:v>
                </c:pt>
              </c:strCache>
            </c:strRef>
          </c:tx>
          <c:spPr>
            <a:solidFill>
              <a:schemeClr val="accent4"/>
            </a:solidFill>
            <a:ln>
              <a:noFill/>
            </a:ln>
            <a:effectLst/>
          </c:spPr>
          <c:invertIfNegative val="0"/>
          <c:dPt>
            <c:idx val="0"/>
            <c:invertIfNegative val="0"/>
            <c:bubble3D val="0"/>
            <c:spPr>
              <a:solidFill>
                <a:srgbClr val="243E8E"/>
              </a:solidFill>
              <a:ln>
                <a:noFill/>
              </a:ln>
              <a:effectLst/>
            </c:spPr>
            <c:extLst>
              <c:ext xmlns:c16="http://schemas.microsoft.com/office/drawing/2014/chart" uri="{C3380CC4-5D6E-409C-BE32-E72D297353CC}">
                <c16:uniqueId val="{00000028-C170-4E30-86F5-880E9C9CA09E}"/>
              </c:ext>
            </c:extLst>
          </c:dPt>
          <c:dPt>
            <c:idx val="1"/>
            <c:invertIfNegative val="0"/>
            <c:bubble3D val="0"/>
            <c:spPr>
              <a:solidFill>
                <a:srgbClr val="F7C327"/>
              </a:solidFill>
              <a:ln>
                <a:noFill/>
              </a:ln>
              <a:effectLst/>
            </c:spPr>
            <c:extLst>
              <c:ext xmlns:c16="http://schemas.microsoft.com/office/drawing/2014/chart" uri="{C3380CC4-5D6E-409C-BE32-E72D297353CC}">
                <c16:uniqueId val="{0000002A-C170-4E30-86F5-880E9C9CA09E}"/>
              </c:ext>
            </c:extLst>
          </c:dPt>
          <c:dPt>
            <c:idx val="2"/>
            <c:invertIfNegative val="0"/>
            <c:bubble3D val="0"/>
            <c:spPr>
              <a:solidFill>
                <a:srgbClr val="06A3C9"/>
              </a:solidFill>
              <a:ln>
                <a:noFill/>
              </a:ln>
              <a:effectLst/>
            </c:spPr>
            <c:extLst>
              <c:ext xmlns:c16="http://schemas.microsoft.com/office/drawing/2014/chart" uri="{C3380CC4-5D6E-409C-BE32-E72D297353CC}">
                <c16:uniqueId val="{0000002C-C170-4E30-86F5-880E9C9CA09E}"/>
              </c:ext>
            </c:extLst>
          </c:dPt>
          <c:dPt>
            <c:idx val="4"/>
            <c:invertIfNegative val="0"/>
            <c:bubble3D val="0"/>
            <c:spPr>
              <a:solidFill>
                <a:srgbClr val="222268"/>
              </a:solidFill>
              <a:ln>
                <a:noFill/>
              </a:ln>
              <a:effectLst/>
            </c:spPr>
            <c:extLst>
              <c:ext xmlns:c16="http://schemas.microsoft.com/office/drawing/2014/chart" uri="{C3380CC4-5D6E-409C-BE32-E72D297353CC}">
                <c16:uniqueId val="{0000002E-C170-4E30-86F5-880E9C9CA09E}"/>
              </c:ext>
            </c:extLst>
          </c:dPt>
          <c:dPt>
            <c:idx val="5"/>
            <c:invertIfNegative val="0"/>
            <c:bubble3D val="0"/>
            <c:spPr>
              <a:solidFill>
                <a:srgbClr val="BBE0E3">
                  <a:lumMod val="75000"/>
                </a:srgbClr>
              </a:solidFill>
              <a:ln>
                <a:noFill/>
              </a:ln>
              <a:effectLst/>
            </c:spPr>
            <c:extLst>
              <c:ext xmlns:c16="http://schemas.microsoft.com/office/drawing/2014/chart" uri="{C3380CC4-5D6E-409C-BE32-E72D297353CC}">
                <c16:uniqueId val="{00000030-C170-4E30-86F5-880E9C9CA09E}"/>
              </c:ext>
            </c:extLst>
          </c:dPt>
          <c:dPt>
            <c:idx val="6"/>
            <c:invertIfNegative val="0"/>
            <c:bubble3D val="0"/>
            <c:spPr>
              <a:solidFill>
                <a:srgbClr val="7F7F7F"/>
              </a:solidFill>
              <a:ln>
                <a:noFill/>
              </a:ln>
              <a:effectLst/>
            </c:spPr>
            <c:extLst>
              <c:ext xmlns:c16="http://schemas.microsoft.com/office/drawing/2014/chart" uri="{C3380CC4-5D6E-409C-BE32-E72D297353CC}">
                <c16:uniqueId val="{00000032-C170-4E30-86F5-880E9C9CA09E}"/>
              </c:ext>
            </c:extLst>
          </c:dPt>
          <c:dPt>
            <c:idx val="8"/>
            <c:invertIfNegative val="0"/>
            <c:bubble3D val="0"/>
            <c:spPr>
              <a:solidFill>
                <a:srgbClr val="222268"/>
              </a:solidFill>
              <a:ln>
                <a:noFill/>
              </a:ln>
              <a:effectLst/>
            </c:spPr>
            <c:extLst>
              <c:ext xmlns:c16="http://schemas.microsoft.com/office/drawing/2014/chart" uri="{C3380CC4-5D6E-409C-BE32-E72D297353CC}">
                <c16:uniqueId val="{00000034-C170-4E30-86F5-880E9C9CA09E}"/>
              </c:ext>
            </c:extLst>
          </c:dPt>
          <c:dPt>
            <c:idx val="9"/>
            <c:invertIfNegative val="0"/>
            <c:bubble3D val="0"/>
            <c:spPr>
              <a:solidFill>
                <a:srgbClr val="BBE0E3">
                  <a:lumMod val="75000"/>
                </a:srgbClr>
              </a:solidFill>
              <a:ln>
                <a:noFill/>
              </a:ln>
              <a:effectLst/>
            </c:spPr>
            <c:extLst>
              <c:ext xmlns:c16="http://schemas.microsoft.com/office/drawing/2014/chart" uri="{C3380CC4-5D6E-409C-BE32-E72D297353CC}">
                <c16:uniqueId val="{00000036-C170-4E30-86F5-880E9C9CA09E}"/>
              </c:ext>
            </c:extLst>
          </c:dPt>
          <c:dPt>
            <c:idx val="10"/>
            <c:invertIfNegative val="0"/>
            <c:bubble3D val="0"/>
            <c:spPr>
              <a:solidFill>
                <a:srgbClr val="7F7F7F"/>
              </a:solidFill>
              <a:ln>
                <a:noFill/>
              </a:ln>
              <a:effectLst/>
            </c:spPr>
            <c:extLst>
              <c:ext xmlns:c16="http://schemas.microsoft.com/office/drawing/2014/chart" uri="{C3380CC4-5D6E-409C-BE32-E72D297353CC}">
                <c16:uniqueId val="{00000038-C170-4E30-86F5-880E9C9CA09E}"/>
              </c:ext>
            </c:extLst>
          </c:dPt>
          <c:dPt>
            <c:idx val="12"/>
            <c:invertIfNegative val="0"/>
            <c:bubble3D val="0"/>
            <c:spPr>
              <a:solidFill>
                <a:srgbClr val="222268"/>
              </a:solidFill>
              <a:ln>
                <a:noFill/>
              </a:ln>
              <a:effectLst/>
            </c:spPr>
            <c:extLst>
              <c:ext xmlns:c16="http://schemas.microsoft.com/office/drawing/2014/chart" uri="{C3380CC4-5D6E-409C-BE32-E72D297353CC}">
                <c16:uniqueId val="{0000003A-C170-4E30-86F5-880E9C9CA09E}"/>
              </c:ext>
            </c:extLst>
          </c:dPt>
          <c:dPt>
            <c:idx val="13"/>
            <c:invertIfNegative val="0"/>
            <c:bubble3D val="0"/>
            <c:spPr>
              <a:solidFill>
                <a:srgbClr val="BBE0E3">
                  <a:lumMod val="75000"/>
                </a:srgbClr>
              </a:solidFill>
              <a:ln>
                <a:noFill/>
              </a:ln>
              <a:effectLst/>
            </c:spPr>
            <c:extLst>
              <c:ext xmlns:c16="http://schemas.microsoft.com/office/drawing/2014/chart" uri="{C3380CC4-5D6E-409C-BE32-E72D297353CC}">
                <c16:uniqueId val="{0000003C-C170-4E30-86F5-880E9C9CA09E}"/>
              </c:ext>
            </c:extLst>
          </c:dPt>
          <c:dPt>
            <c:idx val="14"/>
            <c:invertIfNegative val="0"/>
            <c:bubble3D val="0"/>
            <c:spPr>
              <a:solidFill>
                <a:srgbClr val="7F7F7F"/>
              </a:solidFill>
              <a:ln>
                <a:noFill/>
              </a:ln>
              <a:effectLst/>
            </c:spPr>
            <c:extLst>
              <c:ext xmlns:c16="http://schemas.microsoft.com/office/drawing/2014/chart" uri="{C3380CC4-5D6E-409C-BE32-E72D297353CC}">
                <c16:uniqueId val="{0000003E-C170-4E30-86F5-880E9C9CA09E}"/>
              </c:ext>
            </c:extLst>
          </c:dPt>
          <c:dPt>
            <c:idx val="16"/>
            <c:invertIfNegative val="0"/>
            <c:bubble3D val="0"/>
            <c:spPr>
              <a:solidFill>
                <a:srgbClr val="222268"/>
              </a:solidFill>
              <a:ln>
                <a:noFill/>
              </a:ln>
              <a:effectLst/>
            </c:spPr>
            <c:extLst>
              <c:ext xmlns:c16="http://schemas.microsoft.com/office/drawing/2014/chart" uri="{C3380CC4-5D6E-409C-BE32-E72D297353CC}">
                <c16:uniqueId val="{00000040-C170-4E30-86F5-880E9C9CA09E}"/>
              </c:ext>
            </c:extLst>
          </c:dPt>
          <c:dPt>
            <c:idx val="17"/>
            <c:invertIfNegative val="0"/>
            <c:bubble3D val="0"/>
            <c:spPr>
              <a:solidFill>
                <a:srgbClr val="BBE0E3">
                  <a:lumMod val="75000"/>
                </a:srgbClr>
              </a:solidFill>
              <a:ln>
                <a:noFill/>
              </a:ln>
              <a:effectLst/>
            </c:spPr>
            <c:extLst>
              <c:ext xmlns:c16="http://schemas.microsoft.com/office/drawing/2014/chart" uri="{C3380CC4-5D6E-409C-BE32-E72D297353CC}">
                <c16:uniqueId val="{00000042-C170-4E30-86F5-880E9C9CA09E}"/>
              </c:ext>
            </c:extLst>
          </c:dPt>
          <c:dPt>
            <c:idx val="18"/>
            <c:invertIfNegative val="0"/>
            <c:bubble3D val="0"/>
            <c:spPr>
              <a:solidFill>
                <a:srgbClr val="7F7F7F"/>
              </a:solidFill>
              <a:ln>
                <a:noFill/>
              </a:ln>
              <a:effectLst/>
            </c:spPr>
            <c:extLst>
              <c:ext xmlns:c16="http://schemas.microsoft.com/office/drawing/2014/chart" uri="{C3380CC4-5D6E-409C-BE32-E72D297353CC}">
                <c16:uniqueId val="{00000044-C170-4E30-86F5-880E9C9CA09E}"/>
              </c:ext>
            </c:extLst>
          </c:dPt>
          <c:dPt>
            <c:idx val="20"/>
            <c:invertIfNegative val="0"/>
            <c:bubble3D val="0"/>
            <c:spPr>
              <a:solidFill>
                <a:srgbClr val="222268"/>
              </a:solidFill>
              <a:ln>
                <a:noFill/>
              </a:ln>
              <a:effectLst/>
            </c:spPr>
            <c:extLst>
              <c:ext xmlns:c16="http://schemas.microsoft.com/office/drawing/2014/chart" uri="{C3380CC4-5D6E-409C-BE32-E72D297353CC}">
                <c16:uniqueId val="{00000046-C170-4E30-86F5-880E9C9CA09E}"/>
              </c:ext>
            </c:extLst>
          </c:dPt>
          <c:dPt>
            <c:idx val="21"/>
            <c:invertIfNegative val="0"/>
            <c:bubble3D val="0"/>
            <c:spPr>
              <a:solidFill>
                <a:srgbClr val="BBE0E3">
                  <a:lumMod val="75000"/>
                </a:srgbClr>
              </a:solidFill>
              <a:ln>
                <a:noFill/>
              </a:ln>
              <a:effectLst/>
            </c:spPr>
            <c:extLst>
              <c:ext xmlns:c16="http://schemas.microsoft.com/office/drawing/2014/chart" uri="{C3380CC4-5D6E-409C-BE32-E72D297353CC}">
                <c16:uniqueId val="{00000048-C170-4E30-86F5-880E9C9CA09E}"/>
              </c:ext>
            </c:extLst>
          </c:dPt>
          <c:dPt>
            <c:idx val="22"/>
            <c:invertIfNegative val="0"/>
            <c:bubble3D val="0"/>
            <c:spPr>
              <a:solidFill>
                <a:srgbClr val="7F7F7F"/>
              </a:solidFill>
              <a:ln>
                <a:noFill/>
              </a:ln>
              <a:effectLst/>
            </c:spPr>
            <c:extLst>
              <c:ext xmlns:c16="http://schemas.microsoft.com/office/drawing/2014/chart" uri="{C3380CC4-5D6E-409C-BE32-E72D297353CC}">
                <c16:uniqueId val="{0000004A-C170-4E30-86F5-880E9C9CA09E}"/>
              </c:ext>
            </c:extLst>
          </c:dPt>
          <c:dLbls>
            <c:dLbl>
              <c:idx val="0"/>
              <c:layout>
                <c:manualLayout>
                  <c:x val="5.7798626235543854E-4"/>
                  <c:y val="-5.4332572830283844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2586893393644943"/>
                      <c:h val="9.058190318343709E-2"/>
                    </c:manualLayout>
                  </c15:layout>
                </c:ext>
                <c:ext xmlns:c16="http://schemas.microsoft.com/office/drawing/2014/chart" uri="{C3380CC4-5D6E-409C-BE32-E72D297353CC}">
                  <c16:uniqueId val="{00000028-C170-4E30-86F5-880E9C9CA09E}"/>
                </c:ext>
              </c:extLst>
            </c:dLbl>
            <c:dLbl>
              <c:idx val="1"/>
              <c:layout>
                <c:manualLayout>
                  <c:x val="-2.1276456134472616E-2"/>
                  <c:y val="-6.1690234532184349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2271262634723849"/>
                      <c:h val="9.3649356728423103E-2"/>
                    </c:manualLayout>
                  </c15:layout>
                </c:ext>
                <c:ext xmlns:c16="http://schemas.microsoft.com/office/drawing/2014/chart" uri="{C3380CC4-5D6E-409C-BE32-E72D297353CC}">
                  <c16:uniqueId val="{0000002A-C170-4E30-86F5-880E9C9CA09E}"/>
                </c:ext>
              </c:extLst>
            </c:dLbl>
            <c:dLbl>
              <c:idx val="2"/>
              <c:layout>
                <c:manualLayout>
                  <c:x val="-1.4993857150834868E-2"/>
                  <c:y val="-4.8078107511589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C170-4E30-86F5-880E9C9CA09E}"/>
                </c:ext>
              </c:extLst>
            </c:dLbl>
            <c:dLbl>
              <c:idx val="4"/>
              <c:layout>
                <c:manualLayout>
                  <c:x val="-2.7367268746579091E-3"/>
                  <c:y val="-5.09259259259260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C170-4E30-86F5-880E9C9CA09E}"/>
                </c:ext>
              </c:extLst>
            </c:dLbl>
            <c:dLbl>
              <c:idx val="5"/>
              <c:layout>
                <c:manualLayout>
                  <c:x val="-4.3460510208118137E-17"/>
                  <c:y val="-5.9817403391118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C170-4E30-86F5-880E9C9CA09E}"/>
                </c:ext>
              </c:extLst>
            </c:dLbl>
            <c:dLbl>
              <c:idx val="6"/>
              <c:layout>
                <c:manualLayout>
                  <c:x val="9.3330734961515622E-8"/>
                  <c:y val="-4.5928691614690681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6278360832000517E-2"/>
                    </c:manualLayout>
                  </c15:layout>
                </c:ext>
                <c:ext xmlns:c16="http://schemas.microsoft.com/office/drawing/2014/chart" uri="{C3380CC4-5D6E-409C-BE32-E72D297353CC}">
                  <c16:uniqueId val="{00000032-C170-4E30-86F5-880E9C9CA09E}"/>
                </c:ext>
              </c:extLst>
            </c:dLbl>
            <c:dLbl>
              <c:idx val="8"/>
              <c:layout>
                <c:manualLayout>
                  <c:x val="-9.4824026765761502E-3"/>
                  <c:y val="-9.7222324761015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C170-4E30-86F5-880E9C9CA09E}"/>
                </c:ext>
              </c:extLst>
            </c:dLbl>
            <c:dLbl>
              <c:idx val="9"/>
              <c:layout>
                <c:manualLayout>
                  <c:x val="-2.2836164241187493E-3"/>
                  <c:y val="-0.1288941716875253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8462947324879814E-2"/>
                      <c:h val="6.4802131076793806E-2"/>
                    </c:manualLayout>
                  </c15:layout>
                </c:ext>
                <c:ext xmlns:c16="http://schemas.microsoft.com/office/drawing/2014/chart" uri="{C3380CC4-5D6E-409C-BE32-E72D297353CC}">
                  <c16:uniqueId val="{00000036-C170-4E30-86F5-880E9C9CA09E}"/>
                </c:ext>
              </c:extLst>
            </c:dLbl>
            <c:dLbl>
              <c:idx val="10"/>
              <c:layout>
                <c:manualLayout>
                  <c:x val="7.1118020074320259E-3"/>
                  <c:y val="-0.137785739262566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C170-4E30-86F5-880E9C9CA09E}"/>
                </c:ext>
              </c:extLst>
            </c:dLbl>
            <c:dLbl>
              <c:idx val="12"/>
              <c:layout>
                <c:manualLayout>
                  <c:x val="0"/>
                  <c:y val="-6.98120273753969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C170-4E30-86F5-880E9C9CA09E}"/>
                </c:ext>
              </c:extLst>
            </c:dLbl>
            <c:dLbl>
              <c:idx val="13"/>
              <c:layout>
                <c:manualLayout>
                  <c:x val="4.7412013382880751E-3"/>
                  <c:y val="-5.166143047657272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3C-C170-4E30-86F5-880E9C9CA09E}"/>
                </c:ext>
              </c:extLst>
            </c:dLbl>
            <c:dLbl>
              <c:idx val="14"/>
              <c:layout>
                <c:manualLayout>
                  <c:x val="2.0046508571868026E-3"/>
                  <c:y val="-3.7112629878432245E-2"/>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0998586599345E-2"/>
                      <c:h val="5.2016475709603875E-2"/>
                    </c:manualLayout>
                  </c15:layout>
                </c:ext>
                <c:ext xmlns:c16="http://schemas.microsoft.com/office/drawing/2014/chart" uri="{C3380CC4-5D6E-409C-BE32-E72D297353CC}">
                  <c16:uniqueId val="{0000003E-C170-4E30-86F5-880E9C9CA09E}"/>
                </c:ext>
              </c:extLst>
            </c:dLbl>
            <c:dLbl>
              <c:idx val="16"/>
              <c:layout>
                <c:manualLayout>
                  <c:x val="-5.8394240970998032E-3"/>
                  <c:y val="-0.1185317503729988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4802131076793806E-2"/>
                    </c:manualLayout>
                  </c15:layout>
                </c:ext>
                <c:ext xmlns:c16="http://schemas.microsoft.com/office/drawing/2014/chart" uri="{C3380CC4-5D6E-409C-BE32-E72D297353CC}">
                  <c16:uniqueId val="{00000040-C170-4E30-86F5-880E9C9CA09E}"/>
                </c:ext>
              </c:extLst>
            </c:dLbl>
            <c:dLbl>
              <c:idx val="17"/>
              <c:layout>
                <c:manualLayout>
                  <c:x val="-2.3706006691441247E-3"/>
                  <c:y val="-0.2161215368827565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4.7754590587207234E-2"/>
                    </c:manualLayout>
                  </c15:layout>
                </c:ext>
                <c:ext xmlns:c16="http://schemas.microsoft.com/office/drawing/2014/chart" uri="{C3380CC4-5D6E-409C-BE32-E72D297353CC}">
                  <c16:uniqueId val="{00000042-C170-4E30-86F5-880E9C9CA09E}"/>
                </c:ext>
              </c:extLst>
            </c:dLbl>
            <c:dLbl>
              <c:idx val="18"/>
              <c:layout>
                <c:manualLayout>
                  <c:x val="5.1072444809802222E-3"/>
                  <c:y val="-0.15917067071333219"/>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6092346655735754E-2"/>
                      <c:h val="6.0540245954397158E-2"/>
                    </c:manualLayout>
                  </c15:layout>
                </c:ext>
                <c:ext xmlns:c16="http://schemas.microsoft.com/office/drawing/2014/chart" uri="{C3380CC4-5D6E-409C-BE32-E72D297353CC}">
                  <c16:uniqueId val="{00000044-C170-4E30-86F5-880E9C9CA09E}"/>
                </c:ext>
              </c:extLst>
            </c:dLbl>
            <c:dLbl>
              <c:idx val="20"/>
              <c:layout>
                <c:manualLayout>
                  <c:x val="-5.839517427834809E-3"/>
                  <c:y val="-0.111478833867690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C170-4E30-86F5-880E9C9CA09E}"/>
                </c:ext>
              </c:extLst>
            </c:dLbl>
            <c:dLbl>
              <c:idx val="21"/>
              <c:layout>
                <c:manualLayout>
                  <c:x val="-3.921944146408304E-3"/>
                  <c:y val="-0.20296808418531884"/>
                </c:manualLayout>
              </c:layout>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7945350001455943E-2"/>
                      <c:h val="5.6278360832000517E-2"/>
                    </c:manualLayout>
                  </c15:layout>
                </c:ext>
                <c:ext xmlns:c16="http://schemas.microsoft.com/office/drawing/2014/chart" uri="{C3380CC4-5D6E-409C-BE32-E72D297353CC}">
                  <c16:uniqueId val="{00000048-C170-4E30-86F5-880E9C9CA09E}"/>
                </c:ext>
              </c:extLst>
            </c:dLbl>
            <c:dLbl>
              <c:idx val="22"/>
              <c:layout>
                <c:manualLayout>
                  <c:x val="5.1072444809803158E-3"/>
                  <c:y val="-0.1940768521917835"/>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6609943979159617E-2"/>
                      <c:h val="6.4802131076793806E-2"/>
                    </c:manualLayout>
                  </c15:layout>
                </c:ext>
                <c:ext xmlns:c16="http://schemas.microsoft.com/office/drawing/2014/chart" uri="{C3380CC4-5D6E-409C-BE32-E72D297353CC}">
                  <c16:uniqueId val="{0000004A-C170-4E30-86F5-880E9C9CA09E}"/>
                </c:ext>
              </c:extLst>
            </c:dLbl>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Segoe UI" panose="020B0502040204020203" pitchFamily="34" charset="0"/>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Sheet1!$F$2:$F$4</c:f>
              <c:numCache>
                <c:formatCode>0.0</c:formatCode>
                <c:ptCount val="3"/>
                <c:pt idx="0">
                  <c:v>9.8000000000000007</c:v>
                </c:pt>
                <c:pt idx="1">
                  <c:v>14.2</c:v>
                </c:pt>
                <c:pt idx="2">
                  <c:v>10.199999999999999</c:v>
                </c:pt>
              </c:numCache>
            </c:numRef>
          </c:val>
          <c:extLst>
            <c:ext xmlns:c16="http://schemas.microsoft.com/office/drawing/2014/chart" uri="{C3380CC4-5D6E-409C-BE32-E72D297353CC}">
              <c16:uniqueId val="{0000004B-C170-4E30-86F5-880E9C9CA09E}"/>
            </c:ext>
          </c:extLst>
        </c:ser>
        <c:ser>
          <c:idx val="4"/>
          <c:order val="4"/>
          <c:tx>
            <c:strRef>
              <c:f>Sheet1!$G$1</c:f>
              <c:strCache>
                <c:ptCount val="1"/>
                <c:pt idx="0">
                  <c:v>Placeholder 2</c:v>
                </c:pt>
              </c:strCache>
            </c:strRef>
          </c:tx>
          <c:spPr>
            <a:noFill/>
            <a:ln>
              <a:noFill/>
            </a:ln>
            <a:effectLst/>
          </c:spPr>
          <c:invertIfNegative val="0"/>
          <c:dLbls>
            <c:delete val="1"/>
          </c:dLbls>
          <c:val>
            <c:numRef>
              <c:f>Sheet1!$G$2:$G$4</c:f>
              <c:numCache>
                <c:formatCode>0.0</c:formatCode>
                <c:ptCount val="3"/>
                <c:pt idx="0">
                  <c:v>75.2</c:v>
                </c:pt>
                <c:pt idx="1">
                  <c:v>70.8</c:v>
                </c:pt>
                <c:pt idx="2">
                  <c:v>74.8</c:v>
                </c:pt>
              </c:numCache>
            </c:numRef>
          </c:val>
          <c:extLst>
            <c:ext xmlns:c16="http://schemas.microsoft.com/office/drawing/2014/chart" uri="{C3380CC4-5D6E-409C-BE32-E72D297353CC}">
              <c16:uniqueId val="{0000004C-C170-4E30-86F5-880E9C9CA09E}"/>
            </c:ext>
          </c:extLst>
        </c:ser>
        <c:dLbls>
          <c:dLblPos val="ctr"/>
          <c:showLegendKey val="0"/>
          <c:showVal val="1"/>
          <c:showCatName val="0"/>
          <c:showSerName val="0"/>
          <c:showPercent val="0"/>
          <c:showBubbleSize val="0"/>
        </c:dLbls>
        <c:gapWidth val="0"/>
        <c:overlap val="100"/>
        <c:axId val="230394080"/>
        <c:axId val="230394472"/>
      </c:barChart>
      <c:catAx>
        <c:axId val="230394080"/>
        <c:scaling>
          <c:orientation val="minMax"/>
        </c:scaling>
        <c:delete val="1"/>
        <c:axPos val="b"/>
        <c:majorTickMark val="none"/>
        <c:minorTickMark val="none"/>
        <c:tickLblPos val="nextTo"/>
        <c:crossAx val="230394472"/>
        <c:crosses val="autoZero"/>
        <c:auto val="1"/>
        <c:lblAlgn val="ctr"/>
        <c:lblOffset val="100"/>
        <c:noMultiLvlLbl val="0"/>
      </c:catAx>
      <c:valAx>
        <c:axId val="230394472"/>
        <c:scaling>
          <c:orientation val="minMax"/>
        </c:scaling>
        <c:delete val="1"/>
        <c:axPos val="l"/>
        <c:numFmt formatCode="0%" sourceLinked="1"/>
        <c:majorTickMark val="none"/>
        <c:minorTickMark val="none"/>
        <c:tickLblPos val="nextTo"/>
        <c:crossAx val="230394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D5805_4EEDC3DD.xml><?xml version="1.0" encoding="utf-8"?>
<p188:cmLst xmlns:a="http://schemas.openxmlformats.org/drawingml/2006/main" xmlns:r="http://schemas.openxmlformats.org/officeDocument/2006/relationships" xmlns:p188="http://schemas.microsoft.com/office/powerpoint/2018/8/main">
  <p188:cm id="{DB54FFBA-3BF4-4951-8FEF-220D3511E551}" authorId="{92EAED9E-17F0-9EC4-A408-4831B1280050}" status="resolved" created="2025-01-14T17:58:20.134" complete="100000">
    <pc:sldMkLst xmlns:pc="http://schemas.microsoft.com/office/powerpoint/2013/main/command">
      <pc:docMk/>
      <pc:sldMk cId="1324205021" sldId="2147309573"/>
    </pc:sldMkLst>
    <p188:replyLst>
      <p188:reply id="{DD1A17D8-2813-406E-8BFA-117194619155}" authorId="{D0B20C27-E619-D5E1-9ACE-74241F6850C2}" created="2025-01-22T18:53:32.203">
        <p188:txBody>
          <a:bodyPr/>
          <a:lstStyle/>
          <a:p>
            <a:r>
              <a:rPr lang="en-US"/>
              <a:t>the bullet points do not match the rest of the slides i made....</a:t>
            </a:r>
          </a:p>
        </p188:txBody>
      </p188:reply>
      <p188:reply id="{8625647F-DAFE-468C-921A-7555FB00295D}" authorId="{B5B93E74-8B6F-82DE-2ED0-4A6399A2ED5D}" created="2025-01-22T21:17:03.560">
        <p188:txBody>
          <a:bodyPr/>
          <a:lstStyle/>
          <a:p>
            <a:r>
              <a:rPr lang="en-US"/>
              <a:t>Did you fix them to match? </a:t>
            </a:r>
          </a:p>
        </p188:txBody>
      </p188:reply>
      <p188:reply id="{2318B3CC-32E2-4E5C-BE62-E118D76E2AC9}" authorId="{D0B20C27-E619-D5E1-9ACE-74241F6850C2}" created="2025-01-23T13:17:22.867">
        <p188:txBody>
          <a:bodyPr/>
          <a:lstStyle/>
          <a:p>
            <a:r>
              <a:rPr lang="en-US"/>
              <a:t>yes queen</a:t>
            </a:r>
          </a:p>
        </p188:txBody>
        <p188:extLst>
          <p:ext xmlns:p="http://schemas.openxmlformats.org/presentationml/2006/main" uri="{57CB4572-C831-44C2-8A1C-0ADB6CCDFE69}">
            <p223:reactions xmlns:p223="http://schemas.microsoft.com/office/powerpoint/2022/03/main">
              <p223:rxn type="👍">
                <p223:instance time="2025-01-23T13:25:01.737" authorId="{B5B93E74-8B6F-82DE-2ED0-4A6399A2ED5D}"/>
              </p223:rxn>
            </p223:reactions>
          </p:ext>
        </p188:extLst>
      </p188:reply>
      <p188:reply id="{81412A22-6165-4D6C-82C0-DE69B8121DC1}" authorId="{03574C5E-6187-ECE4-5A0C-87958973EA31}" created="2025-06-06T14:52:56.778">
        <p188:txBody>
          <a:bodyPr/>
          <a:lstStyle/>
          <a:p>
            <a:r>
              <a:rPr lang="en-US"/>
              <a:t>Add source</a:t>
            </a:r>
          </a:p>
        </p188:txBody>
      </p188:reply>
    </p188:replyLst>
    <p188:txBody>
      <a:bodyPr/>
      <a:lstStyle/>
      <a:p>
        <a:r>
          <a:rPr lang="en-US"/>
          <a:t>I know it still needs work, but this is my first attempt at highlighting so of the priorities and potential measures </a:t>
        </a:r>
      </a:p>
    </p188:txBody>
  </p188:cm>
</p188:cmLst>
</file>

<file path=ppt/comments/modernComment_7FFD5C45_96FAC9AE.xml><?xml version="1.0" encoding="utf-8"?>
<p188:cmLst xmlns:a="http://schemas.openxmlformats.org/drawingml/2006/main" xmlns:r="http://schemas.openxmlformats.org/officeDocument/2006/relationships" xmlns:p188="http://schemas.microsoft.com/office/powerpoint/2018/8/main">
  <p188:cm id="{60D56549-8E3C-4EB3-B3D2-665A92952856}" authorId="{03574C5E-6187-ECE4-5A0C-87958973EA31}" created="2025-06-08T17:50:10.462">
    <pc:sldMkLst xmlns:pc="http://schemas.microsoft.com/office/powerpoint/2013/main/command">
      <pc:docMk/>
      <pc:sldMk cId="431126649" sldId="2147310661"/>
    </pc:sldMkLst>
    <p188:txBody>
      <a:bodyPr/>
      <a:lstStyle/>
      <a:p>
        <a:r>
          <a:rPr lang="en-US"/>
          <a:t>Dr. Weaver - these are the ones I added to your NIHHC slides - I don’t have your changes but can easily add them to your version.</a:t>
        </a:r>
      </a:p>
    </p188:txBody>
  </p188:cm>
</p188: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08B9C-2EDC-40DA-A4F7-F151D906D900}" type="doc">
      <dgm:prSet loTypeId="urn:microsoft.com/office/officeart/2005/8/layout/radial4" loCatId="relationship" qsTypeId="urn:microsoft.com/office/officeart/2005/8/quickstyle/simple1" qsCatId="simple" csTypeId="urn:microsoft.com/office/officeart/2005/8/colors/accent6_2" csCatId="accent6" phldr="1"/>
      <dgm:spPr/>
      <dgm:t>
        <a:bodyPr/>
        <a:lstStyle/>
        <a:p>
          <a:endParaRPr lang="en-US"/>
        </a:p>
      </dgm:t>
    </dgm:pt>
    <dgm:pt modelId="{6CB0795D-AE82-44DC-A406-099E15621720}">
      <dgm:prSet phldrT="[Text]"/>
      <dgm:spPr/>
      <dgm:t>
        <a:bodyPr/>
        <a:lstStyle/>
        <a:p>
          <a:r>
            <a:rPr lang="en-US"/>
            <a:t>Priorities</a:t>
          </a:r>
        </a:p>
      </dgm:t>
    </dgm:pt>
    <dgm:pt modelId="{B2B92F22-C1BC-4294-9A4B-E94CBC76D940}" type="parTrans" cxnId="{39E1A468-7138-4DAE-8FF7-DB728EDF83F5}">
      <dgm:prSet/>
      <dgm:spPr/>
      <dgm:t>
        <a:bodyPr/>
        <a:lstStyle/>
        <a:p>
          <a:endParaRPr lang="en-US"/>
        </a:p>
      </dgm:t>
    </dgm:pt>
    <dgm:pt modelId="{2D844376-7767-4A8C-814E-2CC4F07C3607}" type="sibTrans" cxnId="{39E1A468-7138-4DAE-8FF7-DB728EDF83F5}">
      <dgm:prSet/>
      <dgm:spPr/>
      <dgm:t>
        <a:bodyPr/>
        <a:lstStyle/>
        <a:p>
          <a:endParaRPr lang="en-US"/>
        </a:p>
      </dgm:t>
    </dgm:pt>
    <dgm:pt modelId="{55ABC64C-CD58-41CC-937A-976CA326C4BF}">
      <dgm:prSet phldrT="[Text]"/>
      <dgm:spPr/>
      <dgm:t>
        <a:bodyPr/>
        <a:lstStyle/>
        <a:p>
          <a:r>
            <a:rPr lang="en-US"/>
            <a:t>Survey</a:t>
          </a:r>
        </a:p>
      </dgm:t>
    </dgm:pt>
    <dgm:pt modelId="{2E256FC3-6439-4A98-8F0E-B552988BE7B6}" type="sibTrans" cxnId="{D521A7DE-02E7-4CBE-909E-D50E1B8674E4}">
      <dgm:prSet/>
      <dgm:spPr/>
      <dgm:t>
        <a:bodyPr/>
        <a:lstStyle/>
        <a:p>
          <a:endParaRPr lang="en-US"/>
        </a:p>
      </dgm:t>
    </dgm:pt>
    <dgm:pt modelId="{477EDD0E-71D6-457B-A084-5A3C1767BE1E}" type="parTrans" cxnId="{D521A7DE-02E7-4CBE-909E-D50E1B8674E4}">
      <dgm:prSet/>
      <dgm:spPr/>
      <dgm:t>
        <a:bodyPr/>
        <a:lstStyle/>
        <a:p>
          <a:endParaRPr lang="en-US"/>
        </a:p>
      </dgm:t>
    </dgm:pt>
    <dgm:pt modelId="{3E161586-020A-4302-939D-40BA522DC4FB}">
      <dgm:prSet phldrT="[Text]"/>
      <dgm:spPr/>
      <dgm:t>
        <a:bodyPr/>
        <a:lstStyle/>
        <a:p>
          <a:r>
            <a:rPr lang="en-US"/>
            <a:t>Focus Groups</a:t>
          </a:r>
        </a:p>
      </dgm:t>
    </dgm:pt>
    <dgm:pt modelId="{3CA9C26F-DBBF-4BB3-ABDB-250033B793D3}" type="sibTrans" cxnId="{5BA702B2-02F0-424E-A379-203A01A011FD}">
      <dgm:prSet/>
      <dgm:spPr/>
      <dgm:t>
        <a:bodyPr/>
        <a:lstStyle/>
        <a:p>
          <a:endParaRPr lang="en-US"/>
        </a:p>
      </dgm:t>
    </dgm:pt>
    <dgm:pt modelId="{898BB542-F03D-4F6A-A6CF-93D5B105E850}" type="parTrans" cxnId="{5BA702B2-02F0-424E-A379-203A01A011FD}">
      <dgm:prSet/>
      <dgm:spPr/>
      <dgm:t>
        <a:bodyPr/>
        <a:lstStyle/>
        <a:p>
          <a:endParaRPr lang="en-US"/>
        </a:p>
      </dgm:t>
    </dgm:pt>
    <dgm:pt modelId="{3B07A6DD-9600-4BF4-99C8-8672B90B76C8}">
      <dgm:prSet phldrT="[Text]"/>
      <dgm:spPr/>
      <dgm:t>
        <a:bodyPr/>
        <a:lstStyle/>
        <a:p>
          <a:r>
            <a:rPr lang="en-US"/>
            <a:t>Secondary Data</a:t>
          </a:r>
        </a:p>
      </dgm:t>
    </dgm:pt>
    <dgm:pt modelId="{9FF32779-E9E3-42A4-A7F0-2C44544BA2B1}" type="sibTrans" cxnId="{4815650A-C250-4168-8FAE-422A266DE85A}">
      <dgm:prSet/>
      <dgm:spPr/>
      <dgm:t>
        <a:bodyPr/>
        <a:lstStyle/>
        <a:p>
          <a:endParaRPr lang="en-US"/>
        </a:p>
      </dgm:t>
    </dgm:pt>
    <dgm:pt modelId="{2575F671-D087-42EB-B51C-83774C8B907A}" type="parTrans" cxnId="{4815650A-C250-4168-8FAE-422A266DE85A}">
      <dgm:prSet/>
      <dgm:spPr/>
      <dgm:t>
        <a:bodyPr/>
        <a:lstStyle/>
        <a:p>
          <a:endParaRPr lang="en-US"/>
        </a:p>
      </dgm:t>
    </dgm:pt>
    <dgm:pt modelId="{24F884EA-5AA2-4A03-94EE-F1DDE2BE862F}">
      <dgm:prSet phldrT="[Text]"/>
      <dgm:spPr/>
      <dgm:t>
        <a:bodyPr/>
        <a:lstStyle/>
        <a:p>
          <a:r>
            <a:rPr lang="en-US"/>
            <a:t>MCH Landscape</a:t>
          </a:r>
        </a:p>
      </dgm:t>
    </dgm:pt>
    <dgm:pt modelId="{34239CE0-7BF2-4B01-B953-CBD4A27DB410}" type="sibTrans" cxnId="{4632ED83-3121-4E0A-9B4B-AC3587D8E1D2}">
      <dgm:prSet/>
      <dgm:spPr/>
      <dgm:t>
        <a:bodyPr/>
        <a:lstStyle/>
        <a:p>
          <a:endParaRPr lang="en-US"/>
        </a:p>
      </dgm:t>
    </dgm:pt>
    <dgm:pt modelId="{F77C45BD-D7A7-4B51-B3A8-1585FE2C5658}" type="parTrans" cxnId="{4632ED83-3121-4E0A-9B4B-AC3587D8E1D2}">
      <dgm:prSet/>
      <dgm:spPr/>
      <dgm:t>
        <a:bodyPr/>
        <a:lstStyle/>
        <a:p>
          <a:endParaRPr lang="en-US"/>
        </a:p>
      </dgm:t>
    </dgm:pt>
    <dgm:pt modelId="{EB60F0C9-39C4-46A6-9A40-8594EE3428AD}">
      <dgm:prSet phldrT="[Text]"/>
      <dgm:spPr/>
      <dgm:t>
        <a:bodyPr/>
        <a:lstStyle/>
        <a:p>
          <a:r>
            <a:rPr lang="en-US"/>
            <a:t>IDOH Role and Capacity</a:t>
          </a:r>
        </a:p>
      </dgm:t>
    </dgm:pt>
    <dgm:pt modelId="{7D972DCF-9611-4EC4-925A-8551738CE440}" type="parTrans" cxnId="{C5656300-05BA-4662-8FCD-2A786016DD26}">
      <dgm:prSet/>
      <dgm:spPr/>
      <dgm:t>
        <a:bodyPr/>
        <a:lstStyle/>
        <a:p>
          <a:endParaRPr lang="en-US"/>
        </a:p>
      </dgm:t>
    </dgm:pt>
    <dgm:pt modelId="{4FEEE772-E35F-4A48-8357-0D7D80ECE2A7}" type="sibTrans" cxnId="{C5656300-05BA-4662-8FCD-2A786016DD26}">
      <dgm:prSet/>
      <dgm:spPr/>
      <dgm:t>
        <a:bodyPr/>
        <a:lstStyle/>
        <a:p>
          <a:endParaRPr lang="en-US"/>
        </a:p>
      </dgm:t>
    </dgm:pt>
    <dgm:pt modelId="{E17A4541-77F0-4347-AFA8-7A90A258C567}" type="pres">
      <dgm:prSet presAssocID="{BC508B9C-2EDC-40DA-A4F7-F151D906D900}" presName="cycle" presStyleCnt="0">
        <dgm:presLayoutVars>
          <dgm:chMax val="1"/>
          <dgm:dir/>
          <dgm:animLvl val="ctr"/>
          <dgm:resizeHandles val="exact"/>
        </dgm:presLayoutVars>
      </dgm:prSet>
      <dgm:spPr/>
    </dgm:pt>
    <dgm:pt modelId="{745F317A-EC2C-4BBD-A97D-B0669A966366}" type="pres">
      <dgm:prSet presAssocID="{6CB0795D-AE82-44DC-A406-099E15621720}" presName="centerShape" presStyleLbl="node0" presStyleIdx="0" presStyleCnt="1"/>
      <dgm:spPr/>
    </dgm:pt>
    <dgm:pt modelId="{B46ABBF5-CE1E-4422-8608-DA6043F7B80A}" type="pres">
      <dgm:prSet presAssocID="{477EDD0E-71D6-457B-A084-5A3C1767BE1E}" presName="parTrans" presStyleLbl="bgSibTrans2D1" presStyleIdx="0" presStyleCnt="5"/>
      <dgm:spPr/>
    </dgm:pt>
    <dgm:pt modelId="{086B34BA-8A96-4372-81A9-2F7AF1AC848B}" type="pres">
      <dgm:prSet presAssocID="{55ABC64C-CD58-41CC-937A-976CA326C4BF}" presName="node" presStyleLbl="node1" presStyleIdx="0" presStyleCnt="5">
        <dgm:presLayoutVars>
          <dgm:bulletEnabled val="1"/>
        </dgm:presLayoutVars>
      </dgm:prSet>
      <dgm:spPr/>
    </dgm:pt>
    <dgm:pt modelId="{9D42425C-2B88-4960-A1B9-169AE53B085E}" type="pres">
      <dgm:prSet presAssocID="{898BB542-F03D-4F6A-A6CF-93D5B105E850}" presName="parTrans" presStyleLbl="bgSibTrans2D1" presStyleIdx="1" presStyleCnt="5"/>
      <dgm:spPr/>
    </dgm:pt>
    <dgm:pt modelId="{E227B2BB-D94C-4398-989C-7F3ED9A86CF4}" type="pres">
      <dgm:prSet presAssocID="{3E161586-020A-4302-939D-40BA522DC4FB}" presName="node" presStyleLbl="node1" presStyleIdx="1" presStyleCnt="5">
        <dgm:presLayoutVars>
          <dgm:bulletEnabled val="1"/>
        </dgm:presLayoutVars>
      </dgm:prSet>
      <dgm:spPr/>
    </dgm:pt>
    <dgm:pt modelId="{1C22005A-16A4-4BF5-BD15-CCDF9E87613B}" type="pres">
      <dgm:prSet presAssocID="{2575F671-D087-42EB-B51C-83774C8B907A}" presName="parTrans" presStyleLbl="bgSibTrans2D1" presStyleIdx="2" presStyleCnt="5"/>
      <dgm:spPr/>
    </dgm:pt>
    <dgm:pt modelId="{8731C49D-9C1B-4303-88C6-630EA921D8AB}" type="pres">
      <dgm:prSet presAssocID="{3B07A6DD-9600-4BF4-99C8-8672B90B76C8}" presName="node" presStyleLbl="node1" presStyleIdx="2" presStyleCnt="5">
        <dgm:presLayoutVars>
          <dgm:bulletEnabled val="1"/>
        </dgm:presLayoutVars>
      </dgm:prSet>
      <dgm:spPr/>
    </dgm:pt>
    <dgm:pt modelId="{AD33D62A-F724-4CD9-A1F6-6E0406F8D9C6}" type="pres">
      <dgm:prSet presAssocID="{F77C45BD-D7A7-4B51-B3A8-1585FE2C5658}" presName="parTrans" presStyleLbl="bgSibTrans2D1" presStyleIdx="3" presStyleCnt="5"/>
      <dgm:spPr/>
    </dgm:pt>
    <dgm:pt modelId="{585E1A52-A3B8-44BA-9F4A-A75CECB2A8ED}" type="pres">
      <dgm:prSet presAssocID="{24F884EA-5AA2-4A03-94EE-F1DDE2BE862F}" presName="node" presStyleLbl="node1" presStyleIdx="3" presStyleCnt="5">
        <dgm:presLayoutVars>
          <dgm:bulletEnabled val="1"/>
        </dgm:presLayoutVars>
      </dgm:prSet>
      <dgm:spPr/>
    </dgm:pt>
    <dgm:pt modelId="{2FCE8134-39DC-4BCF-8627-CCACC622A615}" type="pres">
      <dgm:prSet presAssocID="{7D972DCF-9611-4EC4-925A-8551738CE440}" presName="parTrans" presStyleLbl="bgSibTrans2D1" presStyleIdx="4" presStyleCnt="5"/>
      <dgm:spPr/>
    </dgm:pt>
    <dgm:pt modelId="{97F4FE7F-B8DD-4DF5-A6EB-6341C2D4B155}" type="pres">
      <dgm:prSet presAssocID="{EB60F0C9-39C4-46A6-9A40-8594EE3428AD}" presName="node" presStyleLbl="node1" presStyleIdx="4" presStyleCnt="5">
        <dgm:presLayoutVars>
          <dgm:bulletEnabled val="1"/>
        </dgm:presLayoutVars>
      </dgm:prSet>
      <dgm:spPr/>
    </dgm:pt>
  </dgm:ptLst>
  <dgm:cxnLst>
    <dgm:cxn modelId="{C5656300-05BA-4662-8FCD-2A786016DD26}" srcId="{6CB0795D-AE82-44DC-A406-099E15621720}" destId="{EB60F0C9-39C4-46A6-9A40-8594EE3428AD}" srcOrd="4" destOrd="0" parTransId="{7D972DCF-9611-4EC4-925A-8551738CE440}" sibTransId="{4FEEE772-E35F-4A48-8357-0D7D80ECE2A7}"/>
    <dgm:cxn modelId="{4815650A-C250-4168-8FAE-422A266DE85A}" srcId="{6CB0795D-AE82-44DC-A406-099E15621720}" destId="{3B07A6DD-9600-4BF4-99C8-8672B90B76C8}" srcOrd="2" destOrd="0" parTransId="{2575F671-D087-42EB-B51C-83774C8B907A}" sibTransId="{9FF32779-E9E3-42A4-A7F0-2C44544BA2B1}"/>
    <dgm:cxn modelId="{F91EF50C-9262-4313-89E6-258D5DF12E71}" type="presOf" srcId="{55ABC64C-CD58-41CC-937A-976CA326C4BF}" destId="{086B34BA-8A96-4372-81A9-2F7AF1AC848B}" srcOrd="0" destOrd="0" presId="urn:microsoft.com/office/officeart/2005/8/layout/radial4"/>
    <dgm:cxn modelId="{FC7BE20D-7709-4DD4-A07F-B91C8A48B592}" type="presOf" srcId="{F77C45BD-D7A7-4B51-B3A8-1585FE2C5658}" destId="{AD33D62A-F724-4CD9-A1F6-6E0406F8D9C6}" srcOrd="0" destOrd="0" presId="urn:microsoft.com/office/officeart/2005/8/layout/radial4"/>
    <dgm:cxn modelId="{1A832126-DA4B-4207-B822-6F955227A39A}" type="presOf" srcId="{7D972DCF-9611-4EC4-925A-8551738CE440}" destId="{2FCE8134-39DC-4BCF-8627-CCACC622A615}" srcOrd="0" destOrd="0" presId="urn:microsoft.com/office/officeart/2005/8/layout/radial4"/>
    <dgm:cxn modelId="{F571383C-BE54-4961-8008-48669B1BC287}" type="presOf" srcId="{2575F671-D087-42EB-B51C-83774C8B907A}" destId="{1C22005A-16A4-4BF5-BD15-CCDF9E87613B}" srcOrd="0" destOrd="0" presId="urn:microsoft.com/office/officeart/2005/8/layout/radial4"/>
    <dgm:cxn modelId="{55C1625E-88EA-4E26-9B71-9981E5E94D95}" type="presOf" srcId="{477EDD0E-71D6-457B-A084-5A3C1767BE1E}" destId="{B46ABBF5-CE1E-4422-8608-DA6043F7B80A}" srcOrd="0" destOrd="0" presId="urn:microsoft.com/office/officeart/2005/8/layout/radial4"/>
    <dgm:cxn modelId="{CA870B41-65E9-4F46-9DFD-A883A26D2261}" type="presOf" srcId="{EB60F0C9-39C4-46A6-9A40-8594EE3428AD}" destId="{97F4FE7F-B8DD-4DF5-A6EB-6341C2D4B155}" srcOrd="0" destOrd="0" presId="urn:microsoft.com/office/officeart/2005/8/layout/radial4"/>
    <dgm:cxn modelId="{39E1A468-7138-4DAE-8FF7-DB728EDF83F5}" srcId="{BC508B9C-2EDC-40DA-A4F7-F151D906D900}" destId="{6CB0795D-AE82-44DC-A406-099E15621720}" srcOrd="0" destOrd="0" parTransId="{B2B92F22-C1BC-4294-9A4B-E94CBC76D940}" sibTransId="{2D844376-7767-4A8C-814E-2CC4F07C3607}"/>
    <dgm:cxn modelId="{8E1B6954-FE2D-40F0-88F4-87854C18F5DA}" type="presOf" srcId="{BC508B9C-2EDC-40DA-A4F7-F151D906D900}" destId="{E17A4541-77F0-4347-AFA8-7A90A258C567}" srcOrd="0" destOrd="0" presId="urn:microsoft.com/office/officeart/2005/8/layout/radial4"/>
    <dgm:cxn modelId="{8DAD7A76-0511-4D31-94E3-A782242A2FE5}" type="presOf" srcId="{6CB0795D-AE82-44DC-A406-099E15621720}" destId="{745F317A-EC2C-4BBD-A97D-B0669A966366}" srcOrd="0" destOrd="0" presId="urn:microsoft.com/office/officeart/2005/8/layout/radial4"/>
    <dgm:cxn modelId="{4632ED83-3121-4E0A-9B4B-AC3587D8E1D2}" srcId="{6CB0795D-AE82-44DC-A406-099E15621720}" destId="{24F884EA-5AA2-4A03-94EE-F1DDE2BE862F}" srcOrd="3" destOrd="0" parTransId="{F77C45BD-D7A7-4B51-B3A8-1585FE2C5658}" sibTransId="{34239CE0-7BF2-4B01-B953-CBD4A27DB410}"/>
    <dgm:cxn modelId="{02D5C6AE-07A0-4DA7-B954-5BC4BF75503E}" type="presOf" srcId="{3E161586-020A-4302-939D-40BA522DC4FB}" destId="{E227B2BB-D94C-4398-989C-7F3ED9A86CF4}" srcOrd="0" destOrd="0" presId="urn:microsoft.com/office/officeart/2005/8/layout/radial4"/>
    <dgm:cxn modelId="{5BA702B2-02F0-424E-A379-203A01A011FD}" srcId="{6CB0795D-AE82-44DC-A406-099E15621720}" destId="{3E161586-020A-4302-939D-40BA522DC4FB}" srcOrd="1" destOrd="0" parTransId="{898BB542-F03D-4F6A-A6CF-93D5B105E850}" sibTransId="{3CA9C26F-DBBF-4BB3-ABDB-250033B793D3}"/>
    <dgm:cxn modelId="{2BDEA0B7-2068-43F0-A8CA-9176C0A7AE9C}" type="presOf" srcId="{3B07A6DD-9600-4BF4-99C8-8672B90B76C8}" destId="{8731C49D-9C1B-4303-88C6-630EA921D8AB}" srcOrd="0" destOrd="0" presId="urn:microsoft.com/office/officeart/2005/8/layout/radial4"/>
    <dgm:cxn modelId="{ED97C0C3-BE52-433A-9C05-AC214AB92DA8}" type="presOf" srcId="{898BB542-F03D-4F6A-A6CF-93D5B105E850}" destId="{9D42425C-2B88-4960-A1B9-169AE53B085E}" srcOrd="0" destOrd="0" presId="urn:microsoft.com/office/officeart/2005/8/layout/radial4"/>
    <dgm:cxn modelId="{D521A7DE-02E7-4CBE-909E-D50E1B8674E4}" srcId="{6CB0795D-AE82-44DC-A406-099E15621720}" destId="{55ABC64C-CD58-41CC-937A-976CA326C4BF}" srcOrd="0" destOrd="0" parTransId="{477EDD0E-71D6-457B-A084-5A3C1767BE1E}" sibTransId="{2E256FC3-6439-4A98-8F0E-B552988BE7B6}"/>
    <dgm:cxn modelId="{07B167EA-2A57-4865-9746-B21501F2822A}" type="presOf" srcId="{24F884EA-5AA2-4A03-94EE-F1DDE2BE862F}" destId="{585E1A52-A3B8-44BA-9F4A-A75CECB2A8ED}" srcOrd="0" destOrd="0" presId="urn:microsoft.com/office/officeart/2005/8/layout/radial4"/>
    <dgm:cxn modelId="{9C0E50EA-FFF3-4B77-901F-1DD85127CB72}" type="presParOf" srcId="{E17A4541-77F0-4347-AFA8-7A90A258C567}" destId="{745F317A-EC2C-4BBD-A97D-B0669A966366}" srcOrd="0" destOrd="0" presId="urn:microsoft.com/office/officeart/2005/8/layout/radial4"/>
    <dgm:cxn modelId="{DEB86B99-F547-4332-9534-074724683A50}" type="presParOf" srcId="{E17A4541-77F0-4347-AFA8-7A90A258C567}" destId="{B46ABBF5-CE1E-4422-8608-DA6043F7B80A}" srcOrd="1" destOrd="0" presId="urn:microsoft.com/office/officeart/2005/8/layout/radial4"/>
    <dgm:cxn modelId="{7C61CD06-053E-4057-8C01-899C25E13009}" type="presParOf" srcId="{E17A4541-77F0-4347-AFA8-7A90A258C567}" destId="{086B34BA-8A96-4372-81A9-2F7AF1AC848B}" srcOrd="2" destOrd="0" presId="urn:microsoft.com/office/officeart/2005/8/layout/radial4"/>
    <dgm:cxn modelId="{1471FF82-7D57-4A44-A45D-2ACC05606EC1}" type="presParOf" srcId="{E17A4541-77F0-4347-AFA8-7A90A258C567}" destId="{9D42425C-2B88-4960-A1B9-169AE53B085E}" srcOrd="3" destOrd="0" presId="urn:microsoft.com/office/officeart/2005/8/layout/radial4"/>
    <dgm:cxn modelId="{DB2FE511-5661-4EB8-ABC5-6E0420C294D4}" type="presParOf" srcId="{E17A4541-77F0-4347-AFA8-7A90A258C567}" destId="{E227B2BB-D94C-4398-989C-7F3ED9A86CF4}" srcOrd="4" destOrd="0" presId="urn:microsoft.com/office/officeart/2005/8/layout/radial4"/>
    <dgm:cxn modelId="{19BCE7A4-D608-4C39-95A7-44B264993D24}" type="presParOf" srcId="{E17A4541-77F0-4347-AFA8-7A90A258C567}" destId="{1C22005A-16A4-4BF5-BD15-CCDF9E87613B}" srcOrd="5" destOrd="0" presId="urn:microsoft.com/office/officeart/2005/8/layout/radial4"/>
    <dgm:cxn modelId="{E20CE625-5356-4BF2-898B-CE7D64D53C0C}" type="presParOf" srcId="{E17A4541-77F0-4347-AFA8-7A90A258C567}" destId="{8731C49D-9C1B-4303-88C6-630EA921D8AB}" srcOrd="6" destOrd="0" presId="urn:microsoft.com/office/officeart/2005/8/layout/radial4"/>
    <dgm:cxn modelId="{AA7CA64C-1C71-4C1B-ACDA-43A6F5D3294D}" type="presParOf" srcId="{E17A4541-77F0-4347-AFA8-7A90A258C567}" destId="{AD33D62A-F724-4CD9-A1F6-6E0406F8D9C6}" srcOrd="7" destOrd="0" presId="urn:microsoft.com/office/officeart/2005/8/layout/radial4"/>
    <dgm:cxn modelId="{18189ECE-6342-4683-B20D-0C25F4A5754A}" type="presParOf" srcId="{E17A4541-77F0-4347-AFA8-7A90A258C567}" destId="{585E1A52-A3B8-44BA-9F4A-A75CECB2A8ED}" srcOrd="8" destOrd="0" presId="urn:microsoft.com/office/officeart/2005/8/layout/radial4"/>
    <dgm:cxn modelId="{E93BB2E4-4E5F-45B9-BE57-56A87F56FD1E}" type="presParOf" srcId="{E17A4541-77F0-4347-AFA8-7A90A258C567}" destId="{2FCE8134-39DC-4BCF-8627-CCACC622A615}" srcOrd="9" destOrd="0" presId="urn:microsoft.com/office/officeart/2005/8/layout/radial4"/>
    <dgm:cxn modelId="{640BAA17-D040-4677-A348-3A779333B70C}" type="presParOf" srcId="{E17A4541-77F0-4347-AFA8-7A90A258C567}" destId="{97F4FE7F-B8DD-4DF5-A6EB-6341C2D4B155}"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F317A-EC2C-4BBD-A97D-B0669A966366}">
      <dsp:nvSpPr>
        <dsp:cNvPr id="0" name=""/>
        <dsp:cNvSpPr/>
      </dsp:nvSpPr>
      <dsp:spPr>
        <a:xfrm>
          <a:off x="1633842" y="1853333"/>
          <a:ext cx="1132311" cy="113231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Priorities</a:t>
          </a:r>
        </a:p>
      </dsp:txBody>
      <dsp:txXfrm>
        <a:off x="1799665" y="2019156"/>
        <a:ext cx="800665" cy="800665"/>
      </dsp:txXfrm>
    </dsp:sp>
    <dsp:sp modelId="{B46ABBF5-CE1E-4422-8608-DA6043F7B80A}">
      <dsp:nvSpPr>
        <dsp:cNvPr id="0" name=""/>
        <dsp:cNvSpPr/>
      </dsp:nvSpPr>
      <dsp:spPr>
        <a:xfrm rot="10800000">
          <a:off x="538184" y="2258134"/>
          <a:ext cx="1035396" cy="322708"/>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6B34BA-8A96-4372-81A9-2F7AF1AC848B}">
      <dsp:nvSpPr>
        <dsp:cNvPr id="0" name=""/>
        <dsp:cNvSpPr/>
      </dsp:nvSpPr>
      <dsp:spPr>
        <a:xfrm>
          <a:off x="336" y="1989210"/>
          <a:ext cx="1075695" cy="86055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a:t>Survey</a:t>
          </a:r>
        </a:p>
      </dsp:txBody>
      <dsp:txXfrm>
        <a:off x="25541" y="2014415"/>
        <a:ext cx="1025285" cy="810146"/>
      </dsp:txXfrm>
    </dsp:sp>
    <dsp:sp modelId="{9D42425C-2B88-4960-A1B9-169AE53B085E}">
      <dsp:nvSpPr>
        <dsp:cNvPr id="0" name=""/>
        <dsp:cNvSpPr/>
      </dsp:nvSpPr>
      <dsp:spPr>
        <a:xfrm rot="13500000">
          <a:off x="873288" y="1449123"/>
          <a:ext cx="1035396" cy="322708"/>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27B2BB-D94C-4398-989C-7F3ED9A86CF4}">
      <dsp:nvSpPr>
        <dsp:cNvPr id="0" name=""/>
        <dsp:cNvSpPr/>
      </dsp:nvSpPr>
      <dsp:spPr>
        <a:xfrm>
          <a:off x="487070" y="814131"/>
          <a:ext cx="1075695" cy="86055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a:t>Focus Groups</a:t>
          </a:r>
        </a:p>
      </dsp:txBody>
      <dsp:txXfrm>
        <a:off x="512275" y="839336"/>
        <a:ext cx="1025285" cy="810146"/>
      </dsp:txXfrm>
    </dsp:sp>
    <dsp:sp modelId="{1C22005A-16A4-4BF5-BD15-CCDF9E87613B}">
      <dsp:nvSpPr>
        <dsp:cNvPr id="0" name=""/>
        <dsp:cNvSpPr/>
      </dsp:nvSpPr>
      <dsp:spPr>
        <a:xfrm rot="16200000">
          <a:off x="1682299" y="1114019"/>
          <a:ext cx="1035396" cy="322708"/>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31C49D-9C1B-4303-88C6-630EA921D8AB}">
      <dsp:nvSpPr>
        <dsp:cNvPr id="0" name=""/>
        <dsp:cNvSpPr/>
      </dsp:nvSpPr>
      <dsp:spPr>
        <a:xfrm>
          <a:off x="1662150" y="327397"/>
          <a:ext cx="1075695" cy="86055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a:t>Secondary Data</a:t>
          </a:r>
        </a:p>
      </dsp:txBody>
      <dsp:txXfrm>
        <a:off x="1687355" y="352602"/>
        <a:ext cx="1025285" cy="810146"/>
      </dsp:txXfrm>
    </dsp:sp>
    <dsp:sp modelId="{AD33D62A-F724-4CD9-A1F6-6E0406F8D9C6}">
      <dsp:nvSpPr>
        <dsp:cNvPr id="0" name=""/>
        <dsp:cNvSpPr/>
      </dsp:nvSpPr>
      <dsp:spPr>
        <a:xfrm rot="18900000">
          <a:off x="2491311" y="1449123"/>
          <a:ext cx="1035396" cy="322708"/>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5E1A52-A3B8-44BA-9F4A-A75CECB2A8ED}">
      <dsp:nvSpPr>
        <dsp:cNvPr id="0" name=""/>
        <dsp:cNvSpPr/>
      </dsp:nvSpPr>
      <dsp:spPr>
        <a:xfrm>
          <a:off x="2837229" y="814131"/>
          <a:ext cx="1075695" cy="86055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a:t>MCH Landscape</a:t>
          </a:r>
        </a:p>
      </dsp:txBody>
      <dsp:txXfrm>
        <a:off x="2862434" y="839336"/>
        <a:ext cx="1025285" cy="810146"/>
      </dsp:txXfrm>
    </dsp:sp>
    <dsp:sp modelId="{2FCE8134-39DC-4BCF-8627-CCACC622A615}">
      <dsp:nvSpPr>
        <dsp:cNvPr id="0" name=""/>
        <dsp:cNvSpPr/>
      </dsp:nvSpPr>
      <dsp:spPr>
        <a:xfrm>
          <a:off x="2826414" y="2258134"/>
          <a:ext cx="1035396" cy="322708"/>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F4FE7F-B8DD-4DF5-A6EB-6341C2D4B155}">
      <dsp:nvSpPr>
        <dsp:cNvPr id="0" name=""/>
        <dsp:cNvSpPr/>
      </dsp:nvSpPr>
      <dsp:spPr>
        <a:xfrm>
          <a:off x="3323963" y="1989210"/>
          <a:ext cx="1075695" cy="86055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a:t>IDOH Role and Capacity</a:t>
          </a:r>
        </a:p>
      </dsp:txBody>
      <dsp:txXfrm>
        <a:off x="3349168" y="2014415"/>
        <a:ext cx="1025285" cy="81014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0.91884</cdr:x>
      <cdr:y>0.84489</cdr:y>
    </cdr:from>
    <cdr:to>
      <cdr:x>1</cdr:x>
      <cdr:y>0.91542</cdr:y>
    </cdr:to>
    <cdr:sp macro="" textlink="">
      <cdr:nvSpPr>
        <cdr:cNvPr id="2" name="TextBox 1">
          <a:extLst xmlns:a="http://schemas.openxmlformats.org/drawingml/2006/main">
            <a:ext uri="{FF2B5EF4-FFF2-40B4-BE49-F238E27FC236}">
              <a16:creationId xmlns:a16="http://schemas.microsoft.com/office/drawing/2014/main" id="{CD38B209-7385-6B1B-51DE-111C85B13BFD}"/>
            </a:ext>
          </a:extLst>
        </cdr:cNvPr>
        <cdr:cNvSpPr txBox="1"/>
      </cdr:nvSpPr>
      <cdr:spPr>
        <a:xfrm xmlns:a="http://schemas.openxmlformats.org/drawingml/2006/main">
          <a:off x="10155575" y="3859214"/>
          <a:ext cx="897029" cy="3221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l" defTabSz="914400" rtl="0" eaLnBrk="1" latinLnBrk="0" hangingPunct="1"/>
          <a:r>
            <a:rPr lang="en-US" sz="1200" b="1" kern="1200" dirty="0">
              <a:solidFill>
                <a:srgbClr val="06A3C9"/>
              </a:solidFill>
              <a:latin typeface="Segoe UI" panose="020B0502040204020203" pitchFamily="34" charset="0"/>
              <a:ea typeface="+mn-ea"/>
              <a:cs typeface="Segoe UI" panose="020B0502040204020203" pitchFamily="34" charset="0"/>
            </a:rPr>
            <a:t>N </a:t>
          </a:r>
          <a:r>
            <a:rPr lang="en-US" sz="1200" b="1" kern="1200" dirty="0">
              <a:solidFill>
                <a:srgbClr val="06A3C9"/>
              </a:solidFill>
              <a:latin typeface="Segoe UI" panose="020B0502040204020203" pitchFamily="34" charset="0"/>
              <a:cs typeface="Segoe UI" panose="020B0502040204020203" pitchFamily="34" charset="0"/>
            </a:rPr>
            <a:t>= 271</a:t>
          </a:r>
        </a:p>
      </cdr:txBody>
    </cdr:sp>
  </cdr:relSizeAnchor>
  <cdr:relSizeAnchor xmlns:cdr="http://schemas.openxmlformats.org/drawingml/2006/chartDrawing">
    <cdr:from>
      <cdr:x>0.54753</cdr:x>
      <cdr:y>0.34747</cdr:y>
    </cdr:from>
    <cdr:to>
      <cdr:x>0.72962</cdr:x>
      <cdr:y>0.40811</cdr:y>
    </cdr:to>
    <cdr:sp macro="" textlink="">
      <cdr:nvSpPr>
        <cdr:cNvPr id="3" name="TextBox 10">
          <a:extLst xmlns:a="http://schemas.openxmlformats.org/drawingml/2006/main">
            <a:ext uri="{FF2B5EF4-FFF2-40B4-BE49-F238E27FC236}">
              <a16:creationId xmlns:a16="http://schemas.microsoft.com/office/drawing/2014/main" id="{CE7CDD20-148A-C7B3-D45F-13DA7B855360}"/>
            </a:ext>
          </a:extLst>
        </cdr:cNvPr>
        <cdr:cNvSpPr txBox="1"/>
      </cdr:nvSpPr>
      <cdr:spPr>
        <a:xfrm xmlns:a="http://schemas.openxmlformats.org/drawingml/2006/main">
          <a:off x="6051612" y="1587152"/>
          <a:ext cx="2012569" cy="276986"/>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l" defTabSz="914400" rtl="0" eaLnBrk="1" latinLnBrk="0" hangingPunct="1"/>
          <a:r>
            <a:rPr lang="en-US" sz="1200" b="1" kern="1200" dirty="0">
              <a:solidFill>
                <a:srgbClr val="253E8E"/>
              </a:solidFill>
              <a:latin typeface="Segoe UI" panose="020B0502040204020203" pitchFamily="34" charset="0"/>
              <a:ea typeface="+mn-ea"/>
              <a:cs typeface="Segoe UI" panose="020B0502040204020203" pitchFamily="34" charset="0"/>
            </a:rPr>
            <a:t>N </a:t>
          </a:r>
          <a:r>
            <a:rPr lang="en-US" sz="1200" b="1" kern="1200" dirty="0">
              <a:solidFill>
                <a:srgbClr val="253E8E"/>
              </a:solidFill>
              <a:latin typeface="Segoe UI" panose="020B0502040204020203" pitchFamily="34" charset="0"/>
              <a:cs typeface="Segoe UI" panose="020B0502040204020203" pitchFamily="34" charset="0"/>
            </a:rPr>
            <a:t>= </a:t>
          </a:r>
          <a:r>
            <a:rPr lang="en-US" sz="1200" b="1" dirty="0">
              <a:solidFill>
                <a:srgbClr val="253E8E"/>
              </a:solidFill>
              <a:latin typeface="Segoe UI" panose="020B0502040204020203" pitchFamily="34" charset="0"/>
              <a:cs typeface="Segoe UI" panose="020B0502040204020203" pitchFamily="34" charset="0"/>
            </a:rPr>
            <a:t>118</a:t>
          </a:r>
          <a:endParaRPr lang="en-US" sz="1200" b="1" kern="1200" dirty="0">
            <a:solidFill>
              <a:srgbClr val="253E8E"/>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0.73916</cdr:x>
      <cdr:y>0.31919</cdr:y>
    </cdr:from>
    <cdr:to>
      <cdr:x>0.92125</cdr:x>
      <cdr:y>0.37983</cdr:y>
    </cdr:to>
    <cdr:sp macro="" textlink="">
      <cdr:nvSpPr>
        <cdr:cNvPr id="4" name="TextBox 10">
          <a:extLst xmlns:a="http://schemas.openxmlformats.org/drawingml/2006/main">
            <a:ext uri="{FF2B5EF4-FFF2-40B4-BE49-F238E27FC236}">
              <a16:creationId xmlns:a16="http://schemas.microsoft.com/office/drawing/2014/main" id="{47862EBF-5433-8B8A-FAEE-7A35F9781EAC}"/>
            </a:ext>
          </a:extLst>
        </cdr:cNvPr>
        <cdr:cNvSpPr txBox="1"/>
      </cdr:nvSpPr>
      <cdr:spPr>
        <a:xfrm xmlns:a="http://schemas.openxmlformats.org/drawingml/2006/main">
          <a:off x="8169662" y="1457960"/>
          <a:ext cx="2012569" cy="276985"/>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l" defTabSz="914400" rtl="0" eaLnBrk="1" latinLnBrk="0" hangingPunct="1"/>
          <a:r>
            <a:rPr lang="en-US" sz="1200" b="1" kern="1200" dirty="0">
              <a:solidFill>
                <a:srgbClr val="253E8E"/>
              </a:solidFill>
              <a:latin typeface="Segoe UI" panose="020B0502040204020203" pitchFamily="34" charset="0"/>
              <a:ea typeface="+mn-ea"/>
              <a:cs typeface="Segoe UI" panose="020B0502040204020203" pitchFamily="34" charset="0"/>
            </a:rPr>
            <a:t>N </a:t>
          </a:r>
          <a:r>
            <a:rPr lang="en-US" sz="1200" b="1" kern="1200" dirty="0">
              <a:solidFill>
                <a:srgbClr val="253E8E"/>
              </a:solidFill>
              <a:latin typeface="Segoe UI" panose="020B0502040204020203" pitchFamily="34" charset="0"/>
              <a:cs typeface="Segoe UI" panose="020B0502040204020203" pitchFamily="34" charset="0"/>
            </a:rPr>
            <a:t>= </a:t>
          </a:r>
          <a:r>
            <a:rPr lang="en-US" sz="1200" b="1" dirty="0">
              <a:solidFill>
                <a:srgbClr val="253E8E"/>
              </a:solidFill>
              <a:latin typeface="Segoe UI" panose="020B0502040204020203" pitchFamily="34" charset="0"/>
              <a:cs typeface="Segoe UI" panose="020B0502040204020203" pitchFamily="34" charset="0"/>
            </a:rPr>
            <a:t>144</a:t>
          </a:r>
          <a:endParaRPr lang="en-US" sz="1200" b="1" kern="1200" dirty="0">
            <a:solidFill>
              <a:srgbClr val="253E8E"/>
            </a:solidFill>
            <a:latin typeface="Segoe UI" panose="020B0502040204020203" pitchFamily="34" charset="0"/>
            <a:cs typeface="Segoe UI" panose="020B0502040204020203"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0.12785</cdr:x>
      <cdr:y>0.4663</cdr:y>
    </cdr:from>
    <cdr:to>
      <cdr:x>0.68966</cdr:x>
      <cdr:y>0.54706</cdr:y>
    </cdr:to>
    <cdr:sp macro="" textlink="">
      <cdr:nvSpPr>
        <cdr:cNvPr id="4" name="TextBox 3"/>
        <cdr:cNvSpPr txBox="1"/>
      </cdr:nvSpPr>
      <cdr:spPr>
        <a:xfrm xmlns:a="http://schemas.openxmlformats.org/drawingml/2006/main">
          <a:off x="654316" y="1930595"/>
          <a:ext cx="2875256" cy="33436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800" b="1" baseline="0" dirty="0">
              <a:latin typeface="Segoe UI" panose="020B0502040204020203" pitchFamily="34" charset="0"/>
              <a:cs typeface="Segoe UI" panose="020B0502040204020203" pitchFamily="34" charset="0"/>
            </a:rPr>
            <a:t>% No Early Prenatal</a:t>
          </a:r>
          <a:r>
            <a:rPr lang="en-US" sz="1800" b="1" dirty="0">
              <a:latin typeface="Segoe UI" panose="020B0502040204020203" pitchFamily="34" charset="0"/>
              <a:cs typeface="Segoe UI" panose="020B0502040204020203" pitchFamily="34" charset="0"/>
            </a:rPr>
            <a:t> Care</a:t>
          </a:r>
        </a:p>
      </cdr:txBody>
    </cdr:sp>
  </cdr:relSizeAnchor>
  <cdr:relSizeAnchor xmlns:cdr="http://schemas.openxmlformats.org/drawingml/2006/chartDrawing">
    <cdr:from>
      <cdr:x>0.48179</cdr:x>
      <cdr:y>0.03036</cdr:y>
    </cdr:from>
    <cdr:to>
      <cdr:x>0.96855</cdr:x>
      <cdr:y>0.24013</cdr:y>
    </cdr:to>
    <cdr:sp macro="" textlink="">
      <cdr:nvSpPr>
        <cdr:cNvPr id="7" name="TextBox 6"/>
        <cdr:cNvSpPr txBox="1"/>
      </cdr:nvSpPr>
      <cdr:spPr>
        <a:xfrm xmlns:a="http://schemas.openxmlformats.org/drawingml/2006/main">
          <a:off x="2465726" y="125698"/>
          <a:ext cx="2491162" cy="8684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solidFill>
                <a:srgbClr val="243E8D"/>
              </a:solidFill>
              <a:latin typeface="Segoe UI" panose="020B0502040204020203" pitchFamily="34" charset="0"/>
              <a:cs typeface="Segoe UI" panose="020B0502040204020203" pitchFamily="34" charset="0"/>
            </a:rPr>
            <a:t>Non-Hispanic White</a:t>
          </a:r>
        </a:p>
        <a:p xmlns:a="http://schemas.openxmlformats.org/drawingml/2006/main">
          <a:pPr algn="r"/>
          <a:r>
            <a:rPr lang="en-US" sz="1600" b="1" dirty="0">
              <a:solidFill>
                <a:srgbClr val="F7C327"/>
              </a:solidFill>
              <a:latin typeface="Segoe UI" panose="020B0502040204020203" pitchFamily="34" charset="0"/>
              <a:cs typeface="Segoe UI" panose="020B0502040204020203" pitchFamily="34" charset="0"/>
            </a:rPr>
            <a:t>Non-Hispanic Black</a:t>
          </a:r>
        </a:p>
        <a:p xmlns:a="http://schemas.openxmlformats.org/drawingml/2006/main">
          <a:pPr algn="r"/>
          <a:r>
            <a:rPr lang="en-US" sz="1600" b="1" dirty="0">
              <a:solidFill>
                <a:srgbClr val="06A3C9"/>
              </a:solidFill>
              <a:latin typeface="Segoe UI" panose="020B0502040204020203" pitchFamily="34" charset="0"/>
              <a:cs typeface="Segoe UI" panose="020B0502040204020203" pitchFamily="34" charset="0"/>
            </a:rPr>
            <a:t>Hispanic</a:t>
          </a:r>
        </a:p>
      </cdr:txBody>
    </cdr:sp>
  </cdr:relSizeAnchor>
  <cdr:relSizeAnchor xmlns:cdr="http://schemas.openxmlformats.org/drawingml/2006/chartDrawing">
    <cdr:from>
      <cdr:x>0</cdr:x>
      <cdr:y>0.18194</cdr:y>
    </cdr:from>
    <cdr:to>
      <cdr:x>0.47424</cdr:x>
      <cdr:y>0.37819</cdr:y>
    </cdr:to>
    <cdr:sp macro="" textlink="">
      <cdr:nvSpPr>
        <cdr:cNvPr id="3" name="TextBox 1">
          <a:extLst xmlns:a="http://schemas.openxmlformats.org/drawingml/2006/main">
            <a:ext uri="{FF2B5EF4-FFF2-40B4-BE49-F238E27FC236}">
              <a16:creationId xmlns:a16="http://schemas.microsoft.com/office/drawing/2014/main" id="{94B54783-6E61-A098-0612-E9875D07AA10}"/>
            </a:ext>
          </a:extLst>
        </cdr:cNvPr>
        <cdr:cNvSpPr txBox="1"/>
      </cdr:nvSpPr>
      <cdr:spPr>
        <a:xfrm xmlns:a="http://schemas.openxmlformats.org/drawingml/2006/main" rot="5400000">
          <a:off x="-5576200" y="-54006"/>
          <a:ext cx="812521" cy="2427065"/>
        </a:xfrm>
        <a:prstGeom xmlns:a="http://schemas.openxmlformats.org/drawingml/2006/main" prst="rect">
          <a:avLst/>
        </a:prstGeom>
      </cdr:spPr>
      <cdr:txBody>
        <a:bodyPr xmlns:a="http://schemas.openxmlformats.org/drawingml/2006/main" vert="vert270"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Segoe UI" panose="020B0502040204020203" pitchFamily="34" charset="0"/>
              <a:cs typeface="Segoe UI" panose="020B0502040204020203" pitchFamily="34" charset="0"/>
            </a:rPr>
            <a:t>Births</a:t>
          </a:r>
        </a:p>
      </cdr:txBody>
    </cdr:sp>
  </cdr:relSizeAnchor>
  <cdr:relSizeAnchor xmlns:cdr="http://schemas.openxmlformats.org/drawingml/2006/chartDrawing">
    <cdr:from>
      <cdr:x>0</cdr:x>
      <cdr:y>0.68608</cdr:y>
    </cdr:from>
    <cdr:to>
      <cdr:x>0.49506</cdr:x>
      <cdr:y>0.88233</cdr:y>
    </cdr:to>
    <cdr:sp macro="" textlink="">
      <cdr:nvSpPr>
        <cdr:cNvPr id="5" name="TextBox 1">
          <a:extLst xmlns:a="http://schemas.openxmlformats.org/drawingml/2006/main">
            <a:ext uri="{FF2B5EF4-FFF2-40B4-BE49-F238E27FC236}">
              <a16:creationId xmlns:a16="http://schemas.microsoft.com/office/drawing/2014/main" id="{7A6E410C-2C94-F074-1F1B-DB0D32F18C2A}"/>
            </a:ext>
          </a:extLst>
        </cdr:cNvPr>
        <cdr:cNvSpPr txBox="1"/>
      </cdr:nvSpPr>
      <cdr:spPr>
        <a:xfrm xmlns:a="http://schemas.openxmlformats.org/drawingml/2006/main" rot="5400000">
          <a:off x="-5522906" y="1979974"/>
          <a:ext cx="812521" cy="2533653"/>
        </a:xfrm>
        <a:prstGeom xmlns:a="http://schemas.openxmlformats.org/drawingml/2006/main" prst="rect">
          <a:avLst/>
        </a:prstGeom>
      </cdr:spPr>
      <cdr:txBody>
        <a:bodyPr xmlns:a="http://schemas.openxmlformats.org/drawingml/2006/main" vert="vert270"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Segoe UI" panose="020B0502040204020203" pitchFamily="34" charset="0"/>
              <a:cs typeface="Segoe UI" panose="020B0502040204020203" pitchFamily="34" charset="0"/>
            </a:rPr>
            <a:t>  Infant</a:t>
          </a:r>
        </a:p>
        <a:p xmlns:a="http://schemas.openxmlformats.org/drawingml/2006/main">
          <a:r>
            <a:rPr lang="en-US" sz="1800" b="1" dirty="0">
              <a:latin typeface="Segoe UI" panose="020B0502040204020203" pitchFamily="34" charset="0"/>
              <a:cs typeface="Segoe UI" panose="020B0502040204020203" pitchFamily="34" charset="0"/>
            </a:rPr>
            <a:t> Deaths</a:t>
          </a:r>
        </a:p>
      </cdr:txBody>
    </cdr:sp>
  </cdr:relSizeAnchor>
</c:userShapes>
</file>

<file path=ppt/drawings/drawing11.xml><?xml version="1.0" encoding="utf-8"?>
<c:userShapes xmlns:c="http://schemas.openxmlformats.org/drawingml/2006/chart">
  <cdr:relSizeAnchor xmlns:cdr="http://schemas.openxmlformats.org/drawingml/2006/chartDrawing">
    <cdr:from>
      <cdr:x>0.03921</cdr:x>
      <cdr:y>0.19509</cdr:y>
    </cdr:from>
    <cdr:to>
      <cdr:x>0.5</cdr:x>
      <cdr:y>0.35931</cdr:y>
    </cdr:to>
    <cdr:sp macro="" textlink="">
      <cdr:nvSpPr>
        <cdr:cNvPr id="2" name="TextBox 1"/>
        <cdr:cNvSpPr txBox="1"/>
      </cdr:nvSpPr>
      <cdr:spPr>
        <a:xfrm xmlns:a="http://schemas.openxmlformats.org/drawingml/2006/main" rot="5400000">
          <a:off x="1013816" y="158035"/>
          <a:ext cx="812521" cy="2427065"/>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800" b="1" dirty="0">
              <a:latin typeface="Segoe UI" panose="020B0502040204020203" pitchFamily="34" charset="0"/>
              <a:cs typeface="Segoe UI" panose="020B0502040204020203" pitchFamily="34" charset="0"/>
            </a:rPr>
            <a:t>Births</a:t>
          </a:r>
        </a:p>
      </cdr:txBody>
    </cdr:sp>
  </cdr:relSizeAnchor>
  <cdr:relSizeAnchor xmlns:cdr="http://schemas.openxmlformats.org/drawingml/2006/chartDrawing">
    <cdr:from>
      <cdr:x>0.16169</cdr:x>
      <cdr:y>0.49518</cdr:y>
    </cdr:from>
    <cdr:to>
      <cdr:x>0.85304</cdr:x>
      <cdr:y>0.54194</cdr:y>
    </cdr:to>
    <cdr:sp macro="" textlink="">
      <cdr:nvSpPr>
        <cdr:cNvPr id="4" name="TextBox 3"/>
        <cdr:cNvSpPr txBox="1"/>
      </cdr:nvSpPr>
      <cdr:spPr>
        <a:xfrm xmlns:a="http://schemas.openxmlformats.org/drawingml/2006/main">
          <a:off x="851656" y="2450132"/>
          <a:ext cx="3641482" cy="23136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800" b="1" baseline="0" dirty="0">
              <a:latin typeface="Segoe UI" panose="020B0502040204020203" pitchFamily="34" charset="0"/>
              <a:cs typeface="Segoe UI" panose="020B0502040204020203" pitchFamily="34" charset="0"/>
            </a:rPr>
            <a:t>% Medicaid at the time of</a:t>
          </a:r>
          <a:r>
            <a:rPr lang="en-US" sz="1800" b="1" dirty="0">
              <a:latin typeface="Segoe UI" panose="020B0502040204020203" pitchFamily="34" charset="0"/>
              <a:cs typeface="Segoe UI" panose="020B0502040204020203" pitchFamily="34" charset="0"/>
            </a:rPr>
            <a:t> birth</a:t>
          </a:r>
        </a:p>
      </cdr:txBody>
    </cdr:sp>
  </cdr:relSizeAnchor>
  <cdr:relSizeAnchor xmlns:cdr="http://schemas.openxmlformats.org/drawingml/2006/chartDrawing">
    <cdr:from>
      <cdr:x>0.41687</cdr:x>
      <cdr:y>0.06218</cdr:y>
    </cdr:from>
    <cdr:to>
      <cdr:x>0.96269</cdr:x>
      <cdr:y>0.25115</cdr:y>
    </cdr:to>
    <cdr:sp macro="" textlink="">
      <cdr:nvSpPr>
        <cdr:cNvPr id="7" name="TextBox 6"/>
        <cdr:cNvSpPr txBox="1"/>
      </cdr:nvSpPr>
      <cdr:spPr>
        <a:xfrm xmlns:a="http://schemas.openxmlformats.org/drawingml/2006/main">
          <a:off x="2051145" y="304821"/>
          <a:ext cx="2685625" cy="9263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solidFill>
                <a:srgbClr val="243E8D"/>
              </a:solidFill>
              <a:latin typeface="Segoe UI" panose="020B0502040204020203" pitchFamily="34" charset="0"/>
              <a:cs typeface="Segoe UI" panose="020B0502040204020203" pitchFamily="34" charset="0"/>
            </a:rPr>
            <a:t>Non-Hispanic White</a:t>
          </a:r>
        </a:p>
        <a:p xmlns:a="http://schemas.openxmlformats.org/drawingml/2006/main">
          <a:pPr algn="r"/>
          <a:r>
            <a:rPr lang="en-US" sz="1600" b="1" dirty="0">
              <a:solidFill>
                <a:srgbClr val="F7C327"/>
              </a:solidFill>
              <a:latin typeface="Segoe UI" panose="020B0502040204020203" pitchFamily="34" charset="0"/>
              <a:cs typeface="Segoe UI" panose="020B0502040204020203" pitchFamily="34" charset="0"/>
            </a:rPr>
            <a:t>Non-Hispanic Black</a:t>
          </a:r>
        </a:p>
        <a:p xmlns:a="http://schemas.openxmlformats.org/drawingml/2006/main">
          <a:pPr algn="r"/>
          <a:r>
            <a:rPr lang="en-US" sz="1600" b="1" dirty="0">
              <a:solidFill>
                <a:srgbClr val="06A3C9"/>
              </a:solidFill>
              <a:latin typeface="Segoe UI" panose="020B0502040204020203" pitchFamily="34" charset="0"/>
              <a:cs typeface="Segoe UI" panose="020B0502040204020203" pitchFamily="34" charset="0"/>
            </a:rPr>
            <a:t>Hispanic</a:t>
          </a:r>
        </a:p>
      </cdr:txBody>
    </cdr:sp>
  </cdr:relSizeAnchor>
  <cdr:relSizeAnchor xmlns:cdr="http://schemas.openxmlformats.org/drawingml/2006/chartDrawing">
    <cdr:from>
      <cdr:x>0</cdr:x>
      <cdr:y>0.69206</cdr:y>
    </cdr:from>
    <cdr:to>
      <cdr:x>0.48102</cdr:x>
      <cdr:y>0.85627</cdr:y>
    </cdr:to>
    <cdr:sp macro="" textlink="">
      <cdr:nvSpPr>
        <cdr:cNvPr id="3" name="TextBox 1">
          <a:extLst xmlns:a="http://schemas.openxmlformats.org/drawingml/2006/main">
            <a:ext uri="{FF2B5EF4-FFF2-40B4-BE49-F238E27FC236}">
              <a16:creationId xmlns:a16="http://schemas.microsoft.com/office/drawing/2014/main" id="{E235D51A-A4EB-9AAC-ED09-6D303378B6EE}"/>
            </a:ext>
          </a:extLst>
        </cdr:cNvPr>
        <cdr:cNvSpPr txBox="1"/>
      </cdr:nvSpPr>
      <cdr:spPr>
        <a:xfrm xmlns:a="http://schemas.openxmlformats.org/drawingml/2006/main" rot="5400000">
          <a:off x="860566" y="2563725"/>
          <a:ext cx="812521" cy="2533653"/>
        </a:xfrm>
        <a:prstGeom xmlns:a="http://schemas.openxmlformats.org/drawingml/2006/main" prst="rect">
          <a:avLst/>
        </a:prstGeom>
      </cdr:spPr>
      <cdr:txBody>
        <a:bodyPr xmlns:a="http://schemas.openxmlformats.org/drawingml/2006/main" vert="vert270"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Segoe UI" panose="020B0502040204020203" pitchFamily="34" charset="0"/>
              <a:cs typeface="Segoe UI" panose="020B0502040204020203" pitchFamily="34" charset="0"/>
            </a:rPr>
            <a:t>  Infant</a:t>
          </a:r>
        </a:p>
        <a:p xmlns:a="http://schemas.openxmlformats.org/drawingml/2006/main">
          <a:r>
            <a:rPr lang="en-US" sz="1800" b="1" dirty="0">
              <a:latin typeface="Segoe UI" panose="020B0502040204020203" pitchFamily="34" charset="0"/>
              <a:cs typeface="Segoe UI" panose="020B0502040204020203" pitchFamily="34" charset="0"/>
            </a:rPr>
            <a:t> Deaths</a:t>
          </a:r>
        </a:p>
      </cdr:txBody>
    </cdr:sp>
  </cdr:relSizeAnchor>
</c:userShapes>
</file>

<file path=ppt/drawings/drawing12.xml><?xml version="1.0" encoding="utf-8"?>
<c:userShapes xmlns:c="http://schemas.openxmlformats.org/drawingml/2006/chart">
  <cdr:relSizeAnchor xmlns:cdr="http://schemas.openxmlformats.org/drawingml/2006/chartDrawing">
    <cdr:from>
      <cdr:x>0.03196</cdr:x>
      <cdr:y>0.12074</cdr:y>
    </cdr:from>
    <cdr:to>
      <cdr:x>0.18622</cdr:x>
      <cdr:y>0.72723</cdr:y>
    </cdr:to>
    <cdr:sp macro="" textlink="">
      <cdr:nvSpPr>
        <cdr:cNvPr id="2" name="TextBox 1"/>
        <cdr:cNvSpPr txBox="1"/>
      </cdr:nvSpPr>
      <cdr:spPr>
        <a:xfrm xmlns:a="http://schemas.openxmlformats.org/drawingml/2006/main">
          <a:off x="179953" y="514351"/>
          <a:ext cx="868570" cy="2583634"/>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800" b="1" dirty="0">
              <a:latin typeface="Segoe UI" panose="020B0502040204020203" pitchFamily="34" charset="0"/>
              <a:cs typeface="Segoe UI" panose="020B0502040204020203" pitchFamily="34" charset="0"/>
            </a:rPr>
            <a:t>  Infant</a:t>
          </a:r>
        </a:p>
        <a:p xmlns:a="http://schemas.openxmlformats.org/drawingml/2006/main">
          <a:r>
            <a:rPr lang="en-US" sz="1800" b="1" dirty="0">
              <a:latin typeface="Segoe UI" panose="020B0502040204020203" pitchFamily="34" charset="0"/>
              <a:cs typeface="Segoe UI" panose="020B0502040204020203" pitchFamily="34" charset="0"/>
            </a:rPr>
            <a:t> Deaths            Births</a:t>
          </a:r>
        </a:p>
      </cdr:txBody>
    </cdr:sp>
  </cdr:relSizeAnchor>
  <cdr:relSizeAnchor xmlns:cdr="http://schemas.openxmlformats.org/drawingml/2006/chartDrawing">
    <cdr:from>
      <cdr:x>0.2008</cdr:x>
      <cdr:y>0.40955</cdr:y>
    </cdr:from>
    <cdr:to>
      <cdr:x>0.86904</cdr:x>
      <cdr:y>0.59044</cdr:y>
    </cdr:to>
    <cdr:sp macro="" textlink="">
      <cdr:nvSpPr>
        <cdr:cNvPr id="4" name="TextBox 3"/>
        <cdr:cNvSpPr txBox="1"/>
      </cdr:nvSpPr>
      <cdr:spPr>
        <a:xfrm xmlns:a="http://schemas.openxmlformats.org/drawingml/2006/main">
          <a:off x="1130611" y="1744695"/>
          <a:ext cx="3762566" cy="77058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200" b="1" baseline="0" dirty="0">
              <a:latin typeface="Segoe UI" panose="020B0502040204020203" pitchFamily="34" charset="0"/>
              <a:cs typeface="Segoe UI" panose="020B0502040204020203" pitchFamily="34" charset="0"/>
            </a:rPr>
            <a:t>% Hypertension before </a:t>
          </a:r>
          <a:r>
            <a:rPr lang="en-US" sz="1200" b="1" dirty="0">
              <a:latin typeface="Segoe UI" panose="020B0502040204020203" pitchFamily="34" charset="0"/>
              <a:cs typeface="Segoe UI" panose="020B0502040204020203" pitchFamily="34" charset="0"/>
            </a:rPr>
            <a:t>pregnancy</a:t>
          </a:r>
        </a:p>
      </cdr:txBody>
    </cdr:sp>
  </cdr:relSizeAnchor>
  <cdr:relSizeAnchor xmlns:cdr="http://schemas.openxmlformats.org/drawingml/2006/chartDrawing">
    <cdr:from>
      <cdr:x>0.41856</cdr:x>
      <cdr:y>0.07556</cdr:y>
    </cdr:from>
    <cdr:to>
      <cdr:x>0.96438</cdr:x>
      <cdr:y>0.31151</cdr:y>
    </cdr:to>
    <cdr:sp macro="" textlink="">
      <cdr:nvSpPr>
        <cdr:cNvPr id="7" name="TextBox 6"/>
        <cdr:cNvSpPr txBox="1"/>
      </cdr:nvSpPr>
      <cdr:spPr>
        <a:xfrm xmlns:a="http://schemas.openxmlformats.org/drawingml/2006/main">
          <a:off x="2356737" y="321885"/>
          <a:ext cx="3073274" cy="10051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solidFill>
                <a:srgbClr val="243E8D"/>
              </a:solidFill>
              <a:latin typeface="Segoe UI" panose="020B0502040204020203" pitchFamily="34" charset="0"/>
              <a:cs typeface="Segoe UI" panose="020B0502040204020203" pitchFamily="34" charset="0"/>
            </a:rPr>
            <a:t>Non-Hispanic White</a:t>
          </a:r>
        </a:p>
        <a:p xmlns:a="http://schemas.openxmlformats.org/drawingml/2006/main">
          <a:pPr algn="r"/>
          <a:r>
            <a:rPr lang="en-US" sz="1600" b="1" dirty="0">
              <a:solidFill>
                <a:srgbClr val="F7C327"/>
              </a:solidFill>
              <a:latin typeface="Segoe UI" panose="020B0502040204020203" pitchFamily="34" charset="0"/>
              <a:cs typeface="Segoe UI" panose="020B0502040204020203" pitchFamily="34" charset="0"/>
            </a:rPr>
            <a:t>Non-Hispanic Black</a:t>
          </a:r>
        </a:p>
        <a:p xmlns:a="http://schemas.openxmlformats.org/drawingml/2006/main">
          <a:pPr algn="r"/>
          <a:r>
            <a:rPr lang="en-US" sz="1600" b="1" dirty="0">
              <a:solidFill>
                <a:srgbClr val="06A3C9"/>
              </a:solidFill>
              <a:latin typeface="Segoe UI" panose="020B0502040204020203" pitchFamily="34" charset="0"/>
              <a:cs typeface="Segoe UI" panose="020B0502040204020203" pitchFamily="34" charset="0"/>
            </a:rPr>
            <a:t>Hispanic</a:t>
          </a:r>
        </a:p>
      </cdr:txBody>
    </cdr:sp>
  </cdr:relSizeAnchor>
</c:userShapes>
</file>

<file path=ppt/drawings/drawing13.xml><?xml version="1.0" encoding="utf-8"?>
<c:userShapes xmlns:c="http://schemas.openxmlformats.org/drawingml/2006/chart">
  <cdr:relSizeAnchor xmlns:cdr="http://schemas.openxmlformats.org/drawingml/2006/chartDrawing">
    <cdr:from>
      <cdr:x>0.15381</cdr:x>
      <cdr:y>0.15449</cdr:y>
    </cdr:from>
    <cdr:to>
      <cdr:x>0.30595</cdr:x>
      <cdr:y>0.66851</cdr:y>
    </cdr:to>
    <cdr:sp macro="" textlink="">
      <cdr:nvSpPr>
        <cdr:cNvPr id="2" name="TextBox 1"/>
        <cdr:cNvSpPr txBox="1"/>
      </cdr:nvSpPr>
      <cdr:spPr>
        <a:xfrm xmlns:a="http://schemas.openxmlformats.org/drawingml/2006/main">
          <a:off x="1251527" y="741134"/>
          <a:ext cx="1237938" cy="2465892"/>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800" b="1" dirty="0">
              <a:latin typeface="Segoe UI" panose="020B0502040204020203" pitchFamily="34" charset="0"/>
              <a:cs typeface="Segoe UI" panose="020B0502040204020203" pitchFamily="34" charset="0"/>
            </a:rPr>
            <a:t>  Infant</a:t>
          </a:r>
        </a:p>
        <a:p xmlns:a="http://schemas.openxmlformats.org/drawingml/2006/main">
          <a:r>
            <a:rPr lang="en-US" sz="1800" b="1" dirty="0">
              <a:latin typeface="Segoe UI" panose="020B0502040204020203" pitchFamily="34" charset="0"/>
              <a:cs typeface="Segoe UI" panose="020B0502040204020203" pitchFamily="34" charset="0"/>
            </a:rPr>
            <a:t> Deaths            Births</a:t>
          </a:r>
        </a:p>
      </cdr:txBody>
    </cdr:sp>
  </cdr:relSizeAnchor>
  <cdr:relSizeAnchor xmlns:cdr="http://schemas.openxmlformats.org/drawingml/2006/chartDrawing">
    <cdr:from>
      <cdr:x>0.29872</cdr:x>
      <cdr:y>0.40955</cdr:y>
    </cdr:from>
    <cdr:to>
      <cdr:x>0.83141</cdr:x>
      <cdr:y>0.59044</cdr:y>
    </cdr:to>
    <cdr:sp macro="" textlink="">
      <cdr:nvSpPr>
        <cdr:cNvPr id="4" name="TextBox 3"/>
        <cdr:cNvSpPr txBox="1"/>
      </cdr:nvSpPr>
      <cdr:spPr>
        <a:xfrm xmlns:a="http://schemas.openxmlformats.org/drawingml/2006/main">
          <a:off x="1544936" y="2584157"/>
          <a:ext cx="2755003" cy="114135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baseline="0" dirty="0">
              <a:latin typeface="Segoe UI" panose="020B0502040204020203" pitchFamily="34" charset="0"/>
              <a:cs typeface="Segoe UI" panose="020B0502040204020203" pitchFamily="34" charset="0"/>
            </a:rPr>
            <a:t>% diabetes before </a:t>
          </a:r>
          <a:r>
            <a:rPr lang="en-US" sz="1400" b="1" dirty="0">
              <a:latin typeface="Segoe UI" panose="020B0502040204020203" pitchFamily="34" charset="0"/>
              <a:cs typeface="Segoe UI" panose="020B0502040204020203" pitchFamily="34" charset="0"/>
            </a:rPr>
            <a:t>pregnancy</a:t>
          </a:r>
        </a:p>
      </cdr:txBody>
    </cdr:sp>
  </cdr:relSizeAnchor>
  <cdr:relSizeAnchor xmlns:cdr="http://schemas.openxmlformats.org/drawingml/2006/chartDrawing">
    <cdr:from>
      <cdr:x>0.41556</cdr:x>
      <cdr:y>0.07996</cdr:y>
    </cdr:from>
    <cdr:to>
      <cdr:x>0.94725</cdr:x>
      <cdr:y>0.37729</cdr:y>
    </cdr:to>
    <cdr:sp macro="" textlink="">
      <cdr:nvSpPr>
        <cdr:cNvPr id="7" name="TextBox 6"/>
        <cdr:cNvSpPr txBox="1"/>
      </cdr:nvSpPr>
      <cdr:spPr>
        <a:xfrm xmlns:a="http://schemas.openxmlformats.org/drawingml/2006/main">
          <a:off x="2694651" y="281166"/>
          <a:ext cx="3447674" cy="10455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solidFill>
                <a:srgbClr val="243E8D"/>
              </a:solidFill>
              <a:latin typeface="Segoe UI" panose="020B0502040204020203" pitchFamily="34" charset="0"/>
              <a:cs typeface="Segoe UI" panose="020B0502040204020203" pitchFamily="34" charset="0"/>
            </a:rPr>
            <a:t>Non-Hispanic White</a:t>
          </a:r>
        </a:p>
        <a:p xmlns:a="http://schemas.openxmlformats.org/drawingml/2006/main">
          <a:pPr algn="r"/>
          <a:r>
            <a:rPr lang="en-US" sz="1600" b="1" dirty="0">
              <a:solidFill>
                <a:srgbClr val="F7C327"/>
              </a:solidFill>
              <a:latin typeface="Segoe UI" panose="020B0502040204020203" pitchFamily="34" charset="0"/>
              <a:cs typeface="Segoe UI" panose="020B0502040204020203" pitchFamily="34" charset="0"/>
            </a:rPr>
            <a:t>Non-Hispanic Black</a:t>
          </a:r>
        </a:p>
        <a:p xmlns:a="http://schemas.openxmlformats.org/drawingml/2006/main">
          <a:pPr algn="r"/>
          <a:r>
            <a:rPr lang="en-US" sz="1600" b="1" dirty="0">
              <a:solidFill>
                <a:srgbClr val="06A3C9"/>
              </a:solidFill>
              <a:latin typeface="Segoe UI" panose="020B0502040204020203" pitchFamily="34" charset="0"/>
              <a:cs typeface="Segoe UI" panose="020B0502040204020203" pitchFamily="34" charset="0"/>
            </a:rPr>
            <a:t>Hispanic</a:t>
          </a:r>
        </a:p>
      </cdr:txBody>
    </cdr:sp>
  </cdr:relSizeAnchor>
</c:userShapes>
</file>

<file path=ppt/drawings/drawing14.xml><?xml version="1.0" encoding="utf-8"?>
<c:userShapes xmlns:c="http://schemas.openxmlformats.org/drawingml/2006/chart">
  <cdr:relSizeAnchor xmlns:cdr="http://schemas.openxmlformats.org/drawingml/2006/chartDrawing">
    <cdr:from>
      <cdr:x>0.74867</cdr:x>
      <cdr:y>0</cdr:y>
    </cdr:from>
    <cdr:to>
      <cdr:x>0.99138</cdr:x>
      <cdr:y>0.30089</cdr:y>
    </cdr:to>
    <cdr:sp macro="" textlink="">
      <cdr:nvSpPr>
        <cdr:cNvPr id="2" name="TextBox 1"/>
        <cdr:cNvSpPr txBox="1"/>
      </cdr:nvSpPr>
      <cdr:spPr>
        <a:xfrm xmlns:a="http://schemas.openxmlformats.org/drawingml/2006/main">
          <a:off x="7863235" y="-1478249"/>
          <a:ext cx="2549162" cy="12564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2400" b="1" dirty="0">
              <a:solidFill>
                <a:srgbClr val="F7C327"/>
              </a:solidFill>
              <a:latin typeface="Segoe UI" panose="020B0502040204020203" pitchFamily="34" charset="0"/>
              <a:cs typeface="Segoe UI" panose="020B0502040204020203" pitchFamily="34" charset="0"/>
            </a:rPr>
            <a:t>Younger than 20</a:t>
          </a:r>
        </a:p>
        <a:p xmlns:a="http://schemas.openxmlformats.org/drawingml/2006/main">
          <a:pPr algn="r"/>
          <a:r>
            <a:rPr lang="en-US" sz="2400" b="1" dirty="0">
              <a:solidFill>
                <a:srgbClr val="243E8D"/>
              </a:solidFill>
              <a:latin typeface="Segoe UI" panose="020B0502040204020203" pitchFamily="34" charset="0"/>
              <a:cs typeface="Segoe UI" panose="020B0502040204020203" pitchFamily="34" charset="0"/>
            </a:rPr>
            <a:t>20-34</a:t>
          </a:r>
        </a:p>
        <a:p xmlns:a="http://schemas.openxmlformats.org/drawingml/2006/main">
          <a:pPr algn="r"/>
          <a:r>
            <a:rPr lang="en-US" sz="2400" b="1" dirty="0">
              <a:solidFill>
                <a:srgbClr val="06A3C9"/>
              </a:solidFill>
              <a:latin typeface="Segoe UI" panose="020B0502040204020203" pitchFamily="34" charset="0"/>
              <a:cs typeface="Segoe UI" panose="020B0502040204020203" pitchFamily="34" charset="0"/>
            </a:rPr>
            <a:t>35 and Older</a:t>
          </a:r>
        </a:p>
      </cdr:txBody>
    </cdr:sp>
  </cdr:relSizeAnchor>
</c:userShapes>
</file>

<file path=ppt/drawings/drawing15.xml><?xml version="1.0" encoding="utf-8"?>
<c:userShapes xmlns:c="http://schemas.openxmlformats.org/drawingml/2006/chart">
  <cdr:relSizeAnchor xmlns:cdr="http://schemas.openxmlformats.org/drawingml/2006/chartDrawing">
    <cdr:from>
      <cdr:x>0.17802</cdr:x>
      <cdr:y>0.78788</cdr:y>
    </cdr:from>
    <cdr:to>
      <cdr:x>1</cdr:x>
      <cdr:y>0.92052</cdr:y>
    </cdr:to>
    <cdr:sp macro="" textlink="">
      <cdr:nvSpPr>
        <cdr:cNvPr id="2" name="TextBox 1"/>
        <cdr:cNvSpPr txBox="1"/>
      </cdr:nvSpPr>
      <cdr:spPr>
        <a:xfrm xmlns:a="http://schemas.openxmlformats.org/drawingml/2006/main">
          <a:off x="1948031" y="3050895"/>
          <a:ext cx="8994903" cy="51362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800" b="1" dirty="0">
              <a:solidFill>
                <a:srgbClr val="F7C327"/>
              </a:solidFill>
              <a:latin typeface="Segoe UI" panose="020B0502040204020203" pitchFamily="34" charset="0"/>
              <a:cs typeface="Segoe UI" panose="020B0502040204020203" pitchFamily="34" charset="0"/>
            </a:rPr>
            <a:t>Non-Hispanic Black         </a:t>
          </a:r>
          <a:r>
            <a:rPr lang="en-US" sz="1800" b="1" dirty="0">
              <a:solidFill>
                <a:schemeClr val="accent5"/>
              </a:solidFill>
              <a:latin typeface="Segoe UI" panose="020B0502040204020203" pitchFamily="34" charset="0"/>
              <a:cs typeface="Segoe UI" panose="020B0502040204020203" pitchFamily="34" charset="0"/>
            </a:rPr>
            <a:t>		</a:t>
          </a:r>
          <a:r>
            <a:rPr lang="en-US" sz="1800" b="1" dirty="0">
              <a:solidFill>
                <a:srgbClr val="243E8D"/>
              </a:solidFill>
              <a:latin typeface="Segoe UI" panose="020B0502040204020203" pitchFamily="34" charset="0"/>
              <a:cs typeface="Segoe UI" panose="020B0502040204020203" pitchFamily="34" charset="0"/>
            </a:rPr>
            <a:t>Non-Hispanic White </a:t>
          </a:r>
          <a:r>
            <a:rPr lang="en-US" sz="1800" b="1" dirty="0">
              <a:solidFill>
                <a:schemeClr val="tx1">
                  <a:lumMod val="50000"/>
                  <a:lumOff val="50000"/>
                </a:schemeClr>
              </a:solidFill>
              <a:latin typeface="Segoe UI" panose="020B0502040204020203" pitchFamily="34" charset="0"/>
              <a:cs typeface="Segoe UI" panose="020B0502040204020203" pitchFamily="34" charset="0"/>
            </a:rPr>
            <a:t>		        </a:t>
          </a:r>
          <a:r>
            <a:rPr lang="en-US" sz="1800" b="1" dirty="0">
              <a:solidFill>
                <a:srgbClr val="06A3C9"/>
              </a:solidFill>
              <a:latin typeface="Segoe UI" panose="020B0502040204020203" pitchFamily="34" charset="0"/>
              <a:cs typeface="Segoe UI" panose="020B0502040204020203" pitchFamily="34" charset="0"/>
            </a:rPr>
            <a:t>Hispanic</a:t>
          </a:r>
        </a:p>
      </cdr:txBody>
    </cdr:sp>
  </cdr:relSizeAnchor>
  <cdr:relSizeAnchor xmlns:cdr="http://schemas.openxmlformats.org/drawingml/2006/chartDrawing">
    <cdr:from>
      <cdr:x>0.00274</cdr:x>
      <cdr:y>0.23274</cdr:y>
    </cdr:from>
    <cdr:to>
      <cdr:x>0.70028</cdr:x>
      <cdr:y>0.39016</cdr:y>
    </cdr:to>
    <cdr:sp macro="" textlink="">
      <cdr:nvSpPr>
        <cdr:cNvPr id="3" name="Rectangle 2"/>
        <cdr:cNvSpPr>
          <a:spLocks xmlns:a="http://schemas.openxmlformats.org/drawingml/2006/main" noGrp="1" noChangeArrowheads="1"/>
        </cdr:cNvSpPr>
      </cdr:nvSpPr>
      <cdr:spPr bwMode="auto">
        <a:xfrm xmlns:a="http://schemas.openxmlformats.org/drawingml/2006/main">
          <a:off x="23235" y="901227"/>
          <a:ext cx="5908769" cy="60960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08" charset="-128"/>
            </a:defRPr>
          </a:lvl2pPr>
          <a:lvl3pPr algn="ctr" rtl="0" fontAlgn="base">
            <a:spcBef>
              <a:spcPct val="0"/>
            </a:spcBef>
            <a:spcAft>
              <a:spcPct val="0"/>
            </a:spcAft>
            <a:defRPr sz="4400">
              <a:solidFill>
                <a:schemeClr val="tx2"/>
              </a:solidFill>
              <a:latin typeface="Arial" charset="0"/>
              <a:ea typeface="ＭＳ Ｐゴシック" pitchFamily="-108" charset="-128"/>
            </a:defRPr>
          </a:lvl3pPr>
          <a:lvl4pPr algn="ctr" rtl="0" fontAlgn="base">
            <a:spcBef>
              <a:spcPct val="0"/>
            </a:spcBef>
            <a:spcAft>
              <a:spcPct val="0"/>
            </a:spcAft>
            <a:defRPr sz="4400">
              <a:solidFill>
                <a:schemeClr val="tx2"/>
              </a:solidFill>
              <a:latin typeface="Arial" charset="0"/>
              <a:ea typeface="ＭＳ Ｐゴシック" pitchFamily="-108" charset="-128"/>
            </a:defRPr>
          </a:lvl4pPr>
          <a:lvl5pPr algn="ctr" rtl="0" fontAlgn="base">
            <a:spcBef>
              <a:spcPct val="0"/>
            </a:spcBef>
            <a:spcAft>
              <a:spcPct val="0"/>
            </a:spcAft>
            <a:defRPr sz="4400">
              <a:solidFill>
                <a:schemeClr val="tx2"/>
              </a:solidFill>
              <a:latin typeface="Arial" charset="0"/>
              <a:ea typeface="ＭＳ Ｐゴシック" pitchFamily="-108" charset="-128"/>
            </a:defRPr>
          </a:lvl5pPr>
          <a:lvl6pPr marL="457200" algn="ctr" rtl="0" fontAlgn="base">
            <a:spcBef>
              <a:spcPct val="0"/>
            </a:spcBef>
            <a:spcAft>
              <a:spcPct val="0"/>
            </a:spcAft>
            <a:defRPr sz="4400">
              <a:solidFill>
                <a:schemeClr val="tx2"/>
              </a:solidFill>
              <a:latin typeface="Arial" charset="0"/>
              <a:ea typeface="ＭＳ Ｐゴシック" pitchFamily="-108" charset="-128"/>
            </a:defRPr>
          </a:lvl6pPr>
          <a:lvl7pPr marL="914400" algn="ctr" rtl="0" fontAlgn="base">
            <a:spcBef>
              <a:spcPct val="0"/>
            </a:spcBef>
            <a:spcAft>
              <a:spcPct val="0"/>
            </a:spcAft>
            <a:defRPr sz="4400">
              <a:solidFill>
                <a:schemeClr val="tx2"/>
              </a:solidFill>
              <a:latin typeface="Arial" charset="0"/>
              <a:ea typeface="ＭＳ Ｐゴシック" pitchFamily="-108" charset="-128"/>
            </a:defRPr>
          </a:lvl7pPr>
          <a:lvl8pPr marL="1371600" algn="ctr" rtl="0" fontAlgn="base">
            <a:spcBef>
              <a:spcPct val="0"/>
            </a:spcBef>
            <a:spcAft>
              <a:spcPct val="0"/>
            </a:spcAft>
            <a:defRPr sz="4400">
              <a:solidFill>
                <a:schemeClr val="tx2"/>
              </a:solidFill>
              <a:latin typeface="Arial" charset="0"/>
              <a:ea typeface="ＭＳ Ｐゴシック" pitchFamily="-108" charset="-128"/>
            </a:defRPr>
          </a:lvl8pPr>
          <a:lvl9pPr marL="1828800" algn="ctr" rtl="0" fontAlgn="base">
            <a:spcBef>
              <a:spcPct val="0"/>
            </a:spcBef>
            <a:spcAft>
              <a:spcPct val="0"/>
            </a:spcAft>
            <a:defRPr sz="4400">
              <a:solidFill>
                <a:schemeClr val="tx2"/>
              </a:solidFill>
              <a:latin typeface="Arial" charset="0"/>
              <a:ea typeface="ＭＳ Ｐゴシック" pitchFamily="-108" charset="-128"/>
            </a:defRPr>
          </a:lvl9pPr>
        </a:lstStyle>
        <a:p xmlns:a="http://schemas.openxmlformats.org/drawingml/2006/main">
          <a:r>
            <a:rPr lang="en-US" sz="2800" b="1" u="sng" dirty="0">
              <a:solidFill>
                <a:srgbClr val="243E8D"/>
              </a:solidFill>
              <a:latin typeface="Segoe UI" panose="020B0502040204020203" pitchFamily="34" charset="0"/>
              <a:cs typeface="Segoe UI" panose="020B0502040204020203" pitchFamily="34" charset="0"/>
            </a:rPr>
            <a:t>Births and SUIDs by Race and Ethnicity</a:t>
          </a:r>
        </a:p>
      </cdr:txBody>
    </cdr:sp>
  </cdr:relSizeAnchor>
</c:userShapes>
</file>

<file path=ppt/drawings/drawing16.xml><?xml version="1.0" encoding="utf-8"?>
<c:userShapes xmlns:c="http://schemas.openxmlformats.org/drawingml/2006/chart">
  <cdr:relSizeAnchor xmlns:cdr="http://schemas.openxmlformats.org/drawingml/2006/chartDrawing">
    <cdr:from>
      <cdr:x>0.5336</cdr:x>
      <cdr:y>0.39724</cdr:y>
    </cdr:from>
    <cdr:to>
      <cdr:x>0.5336</cdr:x>
      <cdr:y>0.83678</cdr:y>
    </cdr:to>
    <cdr:cxnSp macro="">
      <cdr:nvCxnSpPr>
        <cdr:cNvPr id="2" name="Straight Connector 1">
          <a:extLst xmlns:a="http://schemas.openxmlformats.org/drawingml/2006/main">
            <a:ext uri="{FF2B5EF4-FFF2-40B4-BE49-F238E27FC236}">
              <a16:creationId xmlns:a16="http://schemas.microsoft.com/office/drawing/2014/main" id="{A6CFF2E4-FF2C-DB61-A7D8-C43D80CEE3A3}"/>
            </a:ext>
          </a:extLst>
        </cdr:cNvPr>
        <cdr:cNvCxnSpPr>
          <a:cxnSpLocks xmlns:a="http://schemas.openxmlformats.org/drawingml/2006/main"/>
        </cdr:cNvCxnSpPr>
      </cdr:nvCxnSpPr>
      <cdr:spPr>
        <a:xfrm xmlns:a="http://schemas.openxmlformats.org/drawingml/2006/main">
          <a:off x="5946932" y="1858487"/>
          <a:ext cx="0" cy="2056403"/>
        </a:xfrm>
        <a:prstGeom xmlns:a="http://schemas.openxmlformats.org/drawingml/2006/main" prst="line">
          <a:avLst/>
        </a:prstGeom>
        <a:ln xmlns:a="http://schemas.openxmlformats.org/drawingml/2006/main" w="25400">
          <a:solidFill>
            <a:schemeClr val="accent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0.49409</cdr:x>
      <cdr:y>0.04625</cdr:y>
    </cdr:from>
    <cdr:to>
      <cdr:x>0.57399</cdr:x>
      <cdr:y>0.1369</cdr:y>
    </cdr:to>
    <cdr:sp macro="" textlink="">
      <cdr:nvSpPr>
        <cdr:cNvPr id="2" name="TextBox 19">
          <a:extLst xmlns:a="http://schemas.openxmlformats.org/drawingml/2006/main">
            <a:ext uri="{FF2B5EF4-FFF2-40B4-BE49-F238E27FC236}">
              <a16:creationId xmlns:a16="http://schemas.microsoft.com/office/drawing/2014/main" id="{E21EB4C4-97DF-8978-10EB-2ECF80A7E763}"/>
            </a:ext>
          </a:extLst>
        </cdr:cNvPr>
        <cdr:cNvSpPr txBox="1"/>
      </cdr:nvSpPr>
      <cdr:spPr>
        <a:xfrm xmlns:a="http://schemas.openxmlformats.org/drawingml/2006/main">
          <a:off x="4952993" y="235504"/>
          <a:ext cx="800960"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algn="l" defTabSz="914400" rtl="0" eaLnBrk="1" latinLnBrk="0" hangingPunct="1"/>
          <a:r>
            <a:rPr lang="en-US" sz="2400" b="1" dirty="0">
              <a:solidFill>
                <a:schemeClr val="accent6">
                  <a:lumMod val="50000"/>
                </a:schemeClr>
              </a:solidFill>
              <a:latin typeface="Segoe UI" panose="020B0502040204020203" pitchFamily="34" charset="0"/>
              <a:cs typeface="Segoe UI" panose="020B0502040204020203" pitchFamily="34" charset="0"/>
            </a:rPr>
            <a:t>7.2</a:t>
          </a:r>
          <a:endParaRPr lang="en-US" sz="2400" b="1" kern="1200" dirty="0">
            <a:solidFill>
              <a:schemeClr val="accent6">
                <a:lumMod val="50000"/>
              </a:schemeClr>
            </a:solidFill>
            <a:latin typeface="Segoe UI" panose="020B0502040204020203" pitchFamily="34" charset="0"/>
            <a:ea typeface="+mn-ea"/>
            <a:cs typeface="Segoe UI" panose="020B0502040204020203"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0.11439</cdr:x>
      <cdr:y>0.79881</cdr:y>
    </cdr:from>
    <cdr:to>
      <cdr:x>1</cdr:x>
      <cdr:y>0.9115</cdr:y>
    </cdr:to>
    <cdr:sp macro="" textlink="">
      <cdr:nvSpPr>
        <cdr:cNvPr id="2" name="TextBox 1"/>
        <cdr:cNvSpPr txBox="1"/>
      </cdr:nvSpPr>
      <cdr:spPr>
        <a:xfrm xmlns:a="http://schemas.openxmlformats.org/drawingml/2006/main">
          <a:off x="1235027" y="3991355"/>
          <a:ext cx="9561656" cy="5630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rgbClr val="F7C327"/>
              </a:solidFill>
              <a:latin typeface="Segoe UI" panose="020B0502040204020203" pitchFamily="34" charset="0"/>
              <a:cs typeface="Segoe UI" panose="020B0502040204020203" pitchFamily="34" charset="0"/>
            </a:rPr>
            <a:t>Non-Hispanic Black     	</a:t>
          </a:r>
          <a:r>
            <a:rPr lang="en-US" sz="2000" b="1" dirty="0">
              <a:solidFill>
                <a:srgbClr val="7030A0"/>
              </a:solidFill>
              <a:latin typeface="Segoe UI" panose="020B0502040204020203" pitchFamily="34" charset="0"/>
              <a:cs typeface="Segoe UI" panose="020B0502040204020203" pitchFamily="34" charset="0"/>
            </a:rPr>
            <a:t>	   </a:t>
          </a:r>
          <a:r>
            <a:rPr lang="en-US" sz="2000" b="1" dirty="0">
              <a:solidFill>
                <a:srgbClr val="001848"/>
              </a:solidFill>
              <a:latin typeface="Segoe UI" panose="020B0502040204020203" pitchFamily="34" charset="0"/>
              <a:cs typeface="Segoe UI" panose="020B0502040204020203" pitchFamily="34" charset="0"/>
            </a:rPr>
            <a:t> </a:t>
          </a:r>
          <a:r>
            <a:rPr lang="en-US" sz="2000" b="1" dirty="0">
              <a:solidFill>
                <a:srgbClr val="243E8D"/>
              </a:solidFill>
              <a:latin typeface="Segoe UI" panose="020B0502040204020203" pitchFamily="34" charset="0"/>
              <a:cs typeface="Segoe UI" panose="020B0502040204020203" pitchFamily="34" charset="0"/>
            </a:rPr>
            <a:t>Non-Hispanic White   	</a:t>
          </a:r>
          <a:r>
            <a:rPr lang="en-US" sz="2000" b="1" dirty="0">
              <a:solidFill>
                <a:schemeClr val="tx1">
                  <a:lumMod val="50000"/>
                  <a:lumOff val="50000"/>
                </a:schemeClr>
              </a:solidFill>
              <a:latin typeface="Segoe UI" panose="020B0502040204020203" pitchFamily="34" charset="0"/>
              <a:cs typeface="Segoe UI" panose="020B0502040204020203" pitchFamily="34" charset="0"/>
            </a:rPr>
            <a:t>           </a:t>
          </a:r>
          <a:r>
            <a:rPr lang="en-US" sz="2000" b="1" dirty="0">
              <a:solidFill>
                <a:srgbClr val="06A3C9"/>
              </a:solidFill>
              <a:latin typeface="Segoe UI" panose="020B0502040204020203" pitchFamily="34" charset="0"/>
              <a:cs typeface="Segoe UI" panose="020B0502040204020203" pitchFamily="34" charset="0"/>
            </a:rPr>
            <a:t>Hispanic</a:t>
          </a:r>
        </a:p>
      </cdr:txBody>
    </cdr:sp>
  </cdr:relSizeAnchor>
</c:userShapes>
</file>

<file path=ppt/drawings/drawing4.xml><?xml version="1.0" encoding="utf-8"?>
<c:userShapes xmlns:c="http://schemas.openxmlformats.org/drawingml/2006/chart">
  <cdr:relSizeAnchor xmlns:cdr="http://schemas.openxmlformats.org/drawingml/2006/chartDrawing">
    <cdr:from>
      <cdr:x>0.8223</cdr:x>
      <cdr:y>0.0597</cdr:y>
    </cdr:from>
    <cdr:to>
      <cdr:x>0.98319</cdr:x>
      <cdr:y>0.30597</cdr:y>
    </cdr:to>
    <cdr:sp macro="" textlink="">
      <cdr:nvSpPr>
        <cdr:cNvPr id="2" name="TextBox 1"/>
        <cdr:cNvSpPr txBox="1"/>
      </cdr:nvSpPr>
      <cdr:spPr>
        <a:xfrm xmlns:a="http://schemas.openxmlformats.org/drawingml/2006/main">
          <a:off x="7010365" y="243841"/>
          <a:ext cx="1371635" cy="10058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solidFill>
                <a:srgbClr val="F7C327"/>
              </a:solidFill>
              <a:latin typeface="Segoe UI" panose="020B0502040204020203" pitchFamily="34" charset="0"/>
              <a:cs typeface="Segoe UI" panose="020B0502040204020203" pitchFamily="34" charset="0"/>
            </a:rPr>
            <a:t>Births</a:t>
          </a:r>
        </a:p>
        <a:p xmlns:a="http://schemas.openxmlformats.org/drawingml/2006/main">
          <a:r>
            <a:rPr lang="en-US" sz="2400" b="1" dirty="0">
              <a:solidFill>
                <a:srgbClr val="243E8D"/>
              </a:solidFill>
              <a:latin typeface="Segoe UI" panose="020B0502040204020203" pitchFamily="34" charset="0"/>
              <a:cs typeface="Segoe UI" panose="020B0502040204020203" pitchFamily="34" charset="0"/>
            </a:rPr>
            <a:t>Deaths</a:t>
          </a:r>
        </a:p>
      </cdr:txBody>
    </cdr:sp>
  </cdr:relSizeAnchor>
</c:userShapes>
</file>

<file path=ppt/drawings/drawing5.xml><?xml version="1.0" encoding="utf-8"?>
<c:userShapes xmlns:c="http://schemas.openxmlformats.org/drawingml/2006/chart">
  <cdr:relSizeAnchor xmlns:cdr="http://schemas.openxmlformats.org/drawingml/2006/chartDrawing">
    <cdr:from>
      <cdr:x>0.09846</cdr:x>
      <cdr:y>0.74219</cdr:y>
    </cdr:from>
    <cdr:to>
      <cdr:x>0.98407</cdr:x>
      <cdr:y>0.99847</cdr:y>
    </cdr:to>
    <cdr:sp macro="" textlink="">
      <cdr:nvSpPr>
        <cdr:cNvPr id="2" name="TextBox 1"/>
        <cdr:cNvSpPr txBox="1"/>
      </cdr:nvSpPr>
      <cdr:spPr>
        <a:xfrm xmlns:a="http://schemas.openxmlformats.org/drawingml/2006/main">
          <a:off x="1308367" y="2685204"/>
          <a:ext cx="11768835" cy="9272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rgbClr val="243E8D"/>
              </a:solidFill>
              <a:latin typeface="Segoe UI" panose="020B0502040204020203" pitchFamily="34" charset="0"/>
              <a:cs typeface="Segoe UI" panose="020B0502040204020203" pitchFamily="34" charset="0"/>
            </a:rPr>
            <a:t>       		            Urban            </a:t>
          </a:r>
          <a:r>
            <a:rPr lang="en-US" sz="1800" b="1" dirty="0">
              <a:solidFill>
                <a:srgbClr val="F7C327"/>
              </a:solidFill>
              <a:latin typeface="Segoe UI" panose="020B0502040204020203" pitchFamily="34" charset="0"/>
              <a:cs typeface="Segoe UI" panose="020B0502040204020203" pitchFamily="34" charset="0"/>
            </a:rPr>
            <a:t>		          	          </a:t>
          </a:r>
          <a:r>
            <a:rPr lang="en-US" sz="1800" b="1" dirty="0">
              <a:solidFill>
                <a:srgbClr val="06A3C9"/>
              </a:solidFill>
              <a:latin typeface="Segoe UI" panose="020B0502040204020203" pitchFamily="34" charset="0"/>
              <a:cs typeface="Segoe UI" panose="020B0502040204020203" pitchFamily="34" charset="0"/>
            </a:rPr>
            <a:t>Rural</a:t>
          </a:r>
        </a:p>
      </cdr:txBody>
    </cdr:sp>
  </cdr:relSizeAnchor>
</c:userShapes>
</file>

<file path=ppt/drawings/drawing6.xml><?xml version="1.0" encoding="utf-8"?>
<c:userShapes xmlns:c="http://schemas.openxmlformats.org/drawingml/2006/chart">
  <cdr:relSizeAnchor xmlns:cdr="http://schemas.openxmlformats.org/drawingml/2006/chartDrawing">
    <cdr:from>
      <cdr:x>0.11439</cdr:x>
      <cdr:y>0.72112</cdr:y>
    </cdr:from>
    <cdr:to>
      <cdr:x>1</cdr:x>
      <cdr:y>0.97739</cdr:y>
    </cdr:to>
    <cdr:sp macro="" textlink="">
      <cdr:nvSpPr>
        <cdr:cNvPr id="2" name="TextBox 1"/>
        <cdr:cNvSpPr txBox="1"/>
      </cdr:nvSpPr>
      <cdr:spPr>
        <a:xfrm xmlns:a="http://schemas.openxmlformats.org/drawingml/2006/main">
          <a:off x="1042950" y="1319201"/>
          <a:ext cx="8074545" cy="4688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solidFill>
                <a:srgbClr val="F7C327"/>
              </a:solidFill>
              <a:latin typeface="Segoe UI" panose="020B0502040204020203" pitchFamily="34" charset="0"/>
              <a:cs typeface="Segoe UI" panose="020B0502040204020203" pitchFamily="34" charset="0"/>
            </a:rPr>
            <a:t>    OB Services Available                             </a:t>
          </a:r>
          <a:r>
            <a:rPr lang="en-US" sz="1200" b="1" dirty="0">
              <a:solidFill>
                <a:schemeClr val="bg2">
                  <a:lumMod val="50000"/>
                </a:schemeClr>
              </a:solidFill>
              <a:latin typeface="Segoe UI" panose="020B0502040204020203" pitchFamily="34" charset="0"/>
              <a:cs typeface="Segoe UI" panose="020B0502040204020203" pitchFamily="34" charset="0"/>
            </a:rPr>
            <a:t>No Inpatient Services                   </a:t>
          </a:r>
          <a:r>
            <a:rPr lang="en-US" sz="1200" b="1" dirty="0">
              <a:solidFill>
                <a:schemeClr val="bg2">
                  <a:lumMod val="75000"/>
                </a:schemeClr>
              </a:solidFill>
              <a:latin typeface="Segoe UI" panose="020B0502040204020203" pitchFamily="34" charset="0"/>
              <a:cs typeface="Segoe UI" panose="020B0502040204020203" pitchFamily="34" charset="0"/>
            </a:rPr>
            <a:t>No Hospital</a:t>
          </a:r>
        </a:p>
      </cdr:txBody>
    </cdr:sp>
  </cdr:relSizeAnchor>
</c:userShapes>
</file>

<file path=ppt/drawings/drawing7.xml><?xml version="1.0" encoding="utf-8"?>
<c:userShapes xmlns:c="http://schemas.openxmlformats.org/drawingml/2006/chart">
  <cdr:relSizeAnchor xmlns:cdr="http://schemas.openxmlformats.org/drawingml/2006/chartDrawing">
    <cdr:from>
      <cdr:x>0.114</cdr:x>
      <cdr:y>0.06869</cdr:y>
    </cdr:from>
    <cdr:to>
      <cdr:x>0.18572</cdr:x>
      <cdr:y>0.86054</cdr:y>
    </cdr:to>
    <cdr:sp macro="" textlink="">
      <cdr:nvSpPr>
        <cdr:cNvPr id="2" name="TextBox 1"/>
        <cdr:cNvSpPr txBox="1"/>
      </cdr:nvSpPr>
      <cdr:spPr>
        <a:xfrm xmlns:a="http://schemas.openxmlformats.org/drawingml/2006/main">
          <a:off x="699756" y="341337"/>
          <a:ext cx="440235" cy="3934973"/>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800" b="1" dirty="0">
              <a:latin typeface="Segoe UI" panose="020B0502040204020203" pitchFamily="34" charset="0"/>
              <a:cs typeface="Segoe UI" panose="020B0502040204020203" pitchFamily="34" charset="0"/>
            </a:rPr>
            <a:t>Infant Deaths             Births</a:t>
          </a:r>
        </a:p>
      </cdr:txBody>
    </cdr:sp>
  </cdr:relSizeAnchor>
  <cdr:relSizeAnchor xmlns:cdr="http://schemas.openxmlformats.org/drawingml/2006/chartDrawing">
    <cdr:from>
      <cdr:x>0.11955</cdr:x>
      <cdr:y>0.39526</cdr:y>
    </cdr:from>
    <cdr:to>
      <cdr:x>0.82327</cdr:x>
      <cdr:y>0.53396</cdr:y>
    </cdr:to>
    <cdr:sp macro="" textlink="">
      <cdr:nvSpPr>
        <cdr:cNvPr id="4" name="TextBox 3"/>
        <cdr:cNvSpPr txBox="1"/>
      </cdr:nvSpPr>
      <cdr:spPr>
        <a:xfrm xmlns:a="http://schemas.openxmlformats.org/drawingml/2006/main">
          <a:off x="733841" y="1964199"/>
          <a:ext cx="4319600" cy="68924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600" b="1" dirty="0">
              <a:latin typeface="+mn-lt"/>
            </a:rPr>
            <a:t> </a:t>
          </a:r>
          <a:r>
            <a:rPr lang="en-US" sz="1600" b="1"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Low Birthweight</a:t>
          </a:r>
          <a:endParaRPr lang="en-US" sz="1600" b="1"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0.31129</cdr:x>
      <cdr:y>0.19006</cdr:y>
    </cdr:from>
    <cdr:to>
      <cdr:x>0.90653</cdr:x>
      <cdr:y>0.41092</cdr:y>
    </cdr:to>
    <cdr:sp macro="" textlink="">
      <cdr:nvSpPr>
        <cdr:cNvPr id="7" name="TextBox 6"/>
        <cdr:cNvSpPr txBox="1"/>
      </cdr:nvSpPr>
      <cdr:spPr>
        <a:xfrm xmlns:a="http://schemas.openxmlformats.org/drawingml/2006/main">
          <a:off x="1910801" y="944464"/>
          <a:ext cx="3653723" cy="10975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solidFill>
                <a:srgbClr val="243E8D"/>
              </a:solidFill>
              <a:latin typeface="Segoe UI" panose="020B0502040204020203" pitchFamily="34" charset="0"/>
              <a:cs typeface="Segoe UI" panose="020B0502040204020203" pitchFamily="34" charset="0"/>
            </a:rPr>
            <a:t>Non-Hispanic White</a:t>
          </a:r>
        </a:p>
        <a:p xmlns:a="http://schemas.openxmlformats.org/drawingml/2006/main">
          <a:pPr algn="r"/>
          <a:r>
            <a:rPr lang="en-US" sz="1600" b="1" dirty="0">
              <a:solidFill>
                <a:srgbClr val="F7C327"/>
              </a:solidFill>
              <a:latin typeface="Segoe UI" panose="020B0502040204020203" pitchFamily="34" charset="0"/>
              <a:cs typeface="Segoe UI" panose="020B0502040204020203" pitchFamily="34" charset="0"/>
            </a:rPr>
            <a:t>Non-Hispanic Black</a:t>
          </a:r>
        </a:p>
        <a:p xmlns:a="http://schemas.openxmlformats.org/drawingml/2006/main">
          <a:pPr algn="r"/>
          <a:r>
            <a:rPr lang="en-US" sz="1600" b="1" dirty="0">
              <a:solidFill>
                <a:srgbClr val="06A3C9"/>
              </a:solidFill>
              <a:latin typeface="Segoe UI" panose="020B0502040204020203" pitchFamily="34" charset="0"/>
              <a:cs typeface="Segoe UI" panose="020B0502040204020203" pitchFamily="34" charset="0"/>
            </a:rPr>
            <a:t>Hispanic</a:t>
          </a:r>
        </a:p>
      </cdr:txBody>
    </cdr:sp>
  </cdr:relSizeAnchor>
</c:userShapes>
</file>

<file path=ppt/drawings/drawing8.xml><?xml version="1.0" encoding="utf-8"?>
<c:userShapes xmlns:c="http://schemas.openxmlformats.org/drawingml/2006/chart">
  <cdr:relSizeAnchor xmlns:cdr="http://schemas.openxmlformats.org/drawingml/2006/chartDrawing">
    <cdr:from>
      <cdr:x>0.05263</cdr:x>
      <cdr:y>0.20573</cdr:y>
    </cdr:from>
    <cdr:to>
      <cdr:x>0.18806</cdr:x>
      <cdr:y>0.85297</cdr:y>
    </cdr:to>
    <cdr:sp macro="" textlink="">
      <cdr:nvSpPr>
        <cdr:cNvPr id="2" name="TextBox 1"/>
        <cdr:cNvSpPr txBox="1"/>
      </cdr:nvSpPr>
      <cdr:spPr>
        <a:xfrm xmlns:a="http://schemas.openxmlformats.org/drawingml/2006/main">
          <a:off x="228593" y="961497"/>
          <a:ext cx="588227" cy="3024968"/>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2000" b="1" dirty="0">
              <a:latin typeface="Segoe UI" panose="020B0502040204020203" pitchFamily="34" charset="0"/>
              <a:cs typeface="Segoe UI" panose="020B0502040204020203" pitchFamily="34" charset="0"/>
            </a:rPr>
            <a:t>Infant Deaths       Births</a:t>
          </a:r>
        </a:p>
      </cdr:txBody>
    </cdr:sp>
  </cdr:relSizeAnchor>
  <cdr:relSizeAnchor xmlns:cdr="http://schemas.openxmlformats.org/drawingml/2006/chartDrawing">
    <cdr:from>
      <cdr:x>0.1222</cdr:x>
      <cdr:y>0.41524</cdr:y>
    </cdr:from>
    <cdr:to>
      <cdr:x>0.81434</cdr:x>
      <cdr:y>0.48558</cdr:y>
    </cdr:to>
    <cdr:sp macro="" textlink="">
      <cdr:nvSpPr>
        <cdr:cNvPr id="4" name="TextBox 3"/>
        <cdr:cNvSpPr txBox="1"/>
      </cdr:nvSpPr>
      <cdr:spPr>
        <a:xfrm xmlns:a="http://schemas.openxmlformats.org/drawingml/2006/main">
          <a:off x="530772" y="1940679"/>
          <a:ext cx="3006240" cy="328752"/>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000" b="1" baseline="0" dirty="0">
              <a:latin typeface="Segoe UI" panose="020B0502040204020203" pitchFamily="34" charset="0"/>
              <a:cs typeface="Segoe UI" panose="020B0502040204020203" pitchFamily="34" charset="0"/>
            </a:rPr>
            <a:t>% Preterm</a:t>
          </a:r>
          <a:endParaRPr lang="en-US" sz="2000" b="1"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0.45097</cdr:x>
      <cdr:y>0.15073</cdr:y>
    </cdr:from>
    <cdr:to>
      <cdr:x>1</cdr:x>
      <cdr:y>0.35158</cdr:y>
    </cdr:to>
    <cdr:sp macro="" textlink="">
      <cdr:nvSpPr>
        <cdr:cNvPr id="7" name="TextBox 6"/>
        <cdr:cNvSpPr txBox="1"/>
      </cdr:nvSpPr>
      <cdr:spPr>
        <a:xfrm xmlns:a="http://schemas.openxmlformats.org/drawingml/2006/main">
          <a:off x="1958743" y="704448"/>
          <a:ext cx="2384657" cy="9387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solidFill>
                <a:srgbClr val="243E8D"/>
              </a:solidFill>
              <a:latin typeface="Segoe UI" panose="020B0502040204020203" pitchFamily="34" charset="0"/>
              <a:cs typeface="Segoe UI" panose="020B0502040204020203" pitchFamily="34" charset="0"/>
            </a:rPr>
            <a:t>Non-Hispanic White</a:t>
          </a:r>
        </a:p>
        <a:p xmlns:a="http://schemas.openxmlformats.org/drawingml/2006/main">
          <a:pPr algn="r"/>
          <a:r>
            <a:rPr lang="en-US" sz="1600" b="1" dirty="0">
              <a:solidFill>
                <a:srgbClr val="F7C327"/>
              </a:solidFill>
              <a:latin typeface="Segoe UI" panose="020B0502040204020203" pitchFamily="34" charset="0"/>
              <a:cs typeface="Segoe UI" panose="020B0502040204020203" pitchFamily="34" charset="0"/>
            </a:rPr>
            <a:t>Non-Hispanic Black</a:t>
          </a:r>
        </a:p>
        <a:p xmlns:a="http://schemas.openxmlformats.org/drawingml/2006/main">
          <a:pPr algn="r"/>
          <a:r>
            <a:rPr lang="en-US" sz="1600" b="1" dirty="0">
              <a:solidFill>
                <a:srgbClr val="06A3C9"/>
              </a:solidFill>
              <a:latin typeface="Segoe UI" panose="020B0502040204020203" pitchFamily="34" charset="0"/>
              <a:cs typeface="Segoe UI" panose="020B0502040204020203" pitchFamily="34" charset="0"/>
            </a:rPr>
            <a:t>Hispanic</a:t>
          </a:r>
        </a:p>
      </cdr:txBody>
    </cdr:sp>
  </cdr:relSizeAnchor>
</c:userShapes>
</file>

<file path=ppt/drawings/drawing9.xml><?xml version="1.0" encoding="utf-8"?>
<c:userShapes xmlns:c="http://schemas.openxmlformats.org/drawingml/2006/chart">
  <cdr:relSizeAnchor xmlns:cdr="http://schemas.openxmlformats.org/drawingml/2006/chartDrawing">
    <cdr:from>
      <cdr:x>0.09768</cdr:x>
      <cdr:y>0.20262</cdr:y>
    </cdr:from>
    <cdr:to>
      <cdr:x>0.22798</cdr:x>
      <cdr:y>0.74791</cdr:y>
    </cdr:to>
    <cdr:sp macro="" textlink="">
      <cdr:nvSpPr>
        <cdr:cNvPr id="2" name="TextBox 1"/>
        <cdr:cNvSpPr txBox="1"/>
      </cdr:nvSpPr>
      <cdr:spPr>
        <a:xfrm xmlns:a="http://schemas.openxmlformats.org/drawingml/2006/main">
          <a:off x="650676" y="873801"/>
          <a:ext cx="867969" cy="2351598"/>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2000" b="1" dirty="0">
              <a:latin typeface="Segoe UI" panose="020B0502040204020203" pitchFamily="34" charset="0"/>
              <a:cs typeface="Segoe UI" panose="020B0502040204020203" pitchFamily="34" charset="0"/>
            </a:rPr>
            <a:t>  Infant</a:t>
          </a:r>
        </a:p>
        <a:p xmlns:a="http://schemas.openxmlformats.org/drawingml/2006/main">
          <a:r>
            <a:rPr lang="en-US" sz="2000" b="1" dirty="0">
              <a:latin typeface="Segoe UI" panose="020B0502040204020203" pitchFamily="34" charset="0"/>
              <a:cs typeface="Segoe UI" panose="020B0502040204020203" pitchFamily="34" charset="0"/>
            </a:rPr>
            <a:t> Deaths         Births</a:t>
          </a:r>
        </a:p>
      </cdr:txBody>
    </cdr:sp>
  </cdr:relSizeAnchor>
  <cdr:relSizeAnchor xmlns:cdr="http://schemas.openxmlformats.org/drawingml/2006/chartDrawing">
    <cdr:from>
      <cdr:x>0.2302</cdr:x>
      <cdr:y>0.42498</cdr:y>
    </cdr:from>
    <cdr:to>
      <cdr:x>0.67409</cdr:x>
      <cdr:y>0.51896</cdr:y>
    </cdr:to>
    <cdr:sp macro="" textlink="">
      <cdr:nvSpPr>
        <cdr:cNvPr id="4" name="TextBox 3"/>
        <cdr:cNvSpPr txBox="1"/>
      </cdr:nvSpPr>
      <cdr:spPr>
        <a:xfrm xmlns:a="http://schemas.openxmlformats.org/drawingml/2006/main">
          <a:off x="1533456" y="1832754"/>
          <a:ext cx="2956876" cy="40528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800" b="1" baseline="0" dirty="0">
              <a:latin typeface="Segoe UI" panose="020B0502040204020203" pitchFamily="34" charset="0"/>
              <a:cs typeface="Segoe UI" panose="020B0502040204020203" pitchFamily="34" charset="0"/>
            </a:rPr>
            <a:t>% Smoking</a:t>
          </a:r>
          <a:endParaRPr lang="en-US" sz="1800" b="1"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0.53777</cdr:x>
      <cdr:y>0.20495</cdr:y>
    </cdr:from>
    <cdr:to>
      <cdr:x>0.97102</cdr:x>
      <cdr:y>0.39645</cdr:y>
    </cdr:to>
    <cdr:sp macro="" textlink="">
      <cdr:nvSpPr>
        <cdr:cNvPr id="7" name="TextBox 6"/>
        <cdr:cNvSpPr txBox="1"/>
      </cdr:nvSpPr>
      <cdr:spPr>
        <a:xfrm xmlns:a="http://schemas.openxmlformats.org/drawingml/2006/main">
          <a:off x="3582265" y="883869"/>
          <a:ext cx="2886011" cy="8258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600" b="1" dirty="0">
              <a:solidFill>
                <a:srgbClr val="243E8D"/>
              </a:solidFill>
              <a:latin typeface="Segoe UI" panose="020B0502040204020203" pitchFamily="34" charset="0"/>
              <a:cs typeface="Segoe UI" panose="020B0502040204020203" pitchFamily="34" charset="0"/>
            </a:rPr>
            <a:t>Non-Hispanic White</a:t>
          </a:r>
        </a:p>
        <a:p xmlns:a="http://schemas.openxmlformats.org/drawingml/2006/main">
          <a:pPr algn="r"/>
          <a:r>
            <a:rPr lang="en-US" sz="1600" b="1" dirty="0">
              <a:solidFill>
                <a:srgbClr val="F7C327"/>
              </a:solidFill>
              <a:latin typeface="Segoe UI" panose="020B0502040204020203" pitchFamily="34" charset="0"/>
              <a:cs typeface="Segoe UI" panose="020B0502040204020203" pitchFamily="34" charset="0"/>
            </a:rPr>
            <a:t>Non-Hispanic Black</a:t>
          </a:r>
        </a:p>
        <a:p xmlns:a="http://schemas.openxmlformats.org/drawingml/2006/main">
          <a:pPr algn="r"/>
          <a:r>
            <a:rPr lang="en-US" sz="1600" b="1" dirty="0">
              <a:solidFill>
                <a:srgbClr val="06A3C9"/>
              </a:solidFill>
              <a:latin typeface="Segoe UI" panose="020B0502040204020203" pitchFamily="34" charset="0"/>
              <a:cs typeface="Segoe UI" panose="020B0502040204020203" pitchFamily="34" charset="0"/>
            </a:rPr>
            <a:t>Hispanic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FE461-3E82-42C6-9CEC-B1A3B016EF6C}" type="datetimeFigureOut">
              <a:rPr lang="en-US" smtClean="0"/>
              <a:t>7/7/2025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02019-36A5-4602-9621-5A33C10F012E}" type="slidenum">
              <a:rPr lang="en-US" smtClean="0"/>
              <a:t>‹#›</a:t>
            </a:fld>
            <a:endParaRPr lang="en-US"/>
          </a:p>
        </p:txBody>
      </p:sp>
    </p:spTree>
    <p:extLst>
      <p:ext uri="{BB962C8B-B14F-4D97-AF65-F5344CB8AC3E}">
        <p14:creationId xmlns:p14="http://schemas.microsoft.com/office/powerpoint/2010/main" val="204136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ohesler@health.in.gov"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2</a:t>
            </a:fld>
            <a:endParaRPr lang="en-US"/>
          </a:p>
        </p:txBody>
      </p:sp>
    </p:spTree>
    <p:extLst>
      <p:ext uri="{BB962C8B-B14F-4D97-AF65-F5344CB8AC3E}">
        <p14:creationId xmlns:p14="http://schemas.microsoft.com/office/powerpoint/2010/main" val="1117914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13</a:t>
            </a:fld>
            <a:endParaRPr lang="en-US"/>
          </a:p>
        </p:txBody>
      </p:sp>
    </p:spTree>
    <p:extLst>
      <p:ext uri="{BB962C8B-B14F-4D97-AF65-F5344CB8AC3E}">
        <p14:creationId xmlns:p14="http://schemas.microsoft.com/office/powerpoint/2010/main" val="4238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288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10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14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954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02019-36A5-4602-9621-5A33C10F012E}" type="slidenum">
              <a:rPr lang="en-US" smtClean="0"/>
              <a:t>19</a:t>
            </a:fld>
            <a:endParaRPr lang="en-US"/>
          </a:p>
        </p:txBody>
      </p:sp>
    </p:spTree>
    <p:extLst>
      <p:ext uri="{BB962C8B-B14F-4D97-AF65-F5344CB8AC3E}">
        <p14:creationId xmlns:p14="http://schemas.microsoft.com/office/powerpoint/2010/main" val="264907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4.9% of low birthweight births resulted in an infant death.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362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3.9% of preterm births resulted in an infant death.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73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109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not get an appointment when I needed one</a:t>
            </a:r>
          </a:p>
          <a:p>
            <a:r>
              <a:rPr lang="en-US"/>
              <a:t>Doctor/health plan would not start care as early as I wanted</a:t>
            </a:r>
          </a:p>
          <a:p>
            <a:r>
              <a:rPr lang="en-US"/>
              <a:t>Didn't know that I was pregnant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90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The cost of infant mortality in the U.S. </a:t>
            </a:r>
            <a:br>
              <a:rPr kumimoji="0" lang="en-US" sz="32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br>
            <a:r>
              <a:rPr kumimoji="0" lang="en-US" sz="32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is</a:t>
            </a:r>
            <a:r>
              <a:rPr lang="en-US" sz="3200" dirty="0">
                <a:solidFill>
                  <a:srgbClr val="243E8E"/>
                </a:solidFill>
              </a:rPr>
              <a:t> </a:t>
            </a:r>
            <a:r>
              <a:rPr kumimoji="0" lang="en-US" sz="32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estimated to be around $12 </a:t>
            </a:r>
            <a:r>
              <a:rPr lang="en-US" sz="3200" dirty="0">
                <a:solidFill>
                  <a:srgbClr val="243E8E"/>
                </a:solidFill>
              </a:rPr>
              <a:t>billion </a:t>
            </a:r>
            <a:br>
              <a:rPr lang="en-US" sz="3200" dirty="0">
                <a:solidFill>
                  <a:srgbClr val="243E8E"/>
                </a:solidFill>
              </a:rPr>
            </a:br>
            <a:r>
              <a:rPr kumimoji="0" lang="en-US" sz="32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annually</a:t>
            </a:r>
          </a:p>
          <a:p>
            <a:pPr marL="687388" marR="0" lvl="1" indent="-457200" algn="l" defTabSz="914400" rtl="0" eaLnBrk="1" fontAlgn="auto" latinLnBrk="0" hangingPunct="1">
              <a:lnSpc>
                <a:spcPct val="100000"/>
              </a:lnSpc>
              <a:spcBef>
                <a:spcPts val="500"/>
              </a:spcBef>
              <a:spcAft>
                <a:spcPts val="0"/>
              </a:spcAft>
              <a:buClrTx/>
              <a:buSzPct val="60000"/>
              <a:buFont typeface="Courier New" panose="02070309020205020404" pitchFamily="49" charset="0"/>
              <a:buChar char="o"/>
              <a:tabLst/>
              <a:defRPr/>
            </a:pPr>
            <a:r>
              <a:rPr kumimoji="0" lang="en-US" sz="28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$7.4 billion in medical costs</a:t>
            </a:r>
          </a:p>
          <a:p>
            <a:pPr marL="687388" marR="0" lvl="1" indent="-457200" algn="l" defTabSz="914400" rtl="0" eaLnBrk="1" fontAlgn="auto" latinLnBrk="0" hangingPunct="1">
              <a:lnSpc>
                <a:spcPct val="100000"/>
              </a:lnSpc>
              <a:spcBef>
                <a:spcPts val="500"/>
              </a:spcBef>
              <a:spcAft>
                <a:spcPts val="0"/>
              </a:spcAft>
              <a:buClrTx/>
              <a:buSzPct val="60000"/>
              <a:buFont typeface="Courier New" panose="02070309020205020404" pitchFamily="49" charset="0"/>
              <a:buChar char="o"/>
              <a:tabLst/>
              <a:defRPr/>
            </a:pPr>
            <a:r>
              <a:rPr kumimoji="0" lang="en-US" sz="28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$4.8 billion in lost productivity due to associated disabilities in survivors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Infant mortality is the </a:t>
            </a:r>
            <a:r>
              <a:rPr kumimoji="0" lang="en-US" sz="3200" b="1"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No. 1 indicator </a:t>
            </a:r>
            <a:r>
              <a:rPr kumimoji="0" lang="en-US" sz="3200" b="0"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of health in the world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3200" dirty="0">
                <a:solidFill>
                  <a:srgbClr val="243E8E"/>
                </a:solidFill>
              </a:rPr>
              <a:t>10.9% are preterm, medical care ~$44,000 = $383.7 million</a:t>
            </a:r>
            <a:endParaRPr lang="en-US" dirty="0"/>
          </a:p>
          <a:p>
            <a:endParaRPr lang="en-US" dirty="0"/>
          </a:p>
        </p:txBody>
      </p:sp>
      <p:sp>
        <p:nvSpPr>
          <p:cNvPr id="4" name="Slide Number Placeholder 3"/>
          <p:cNvSpPr>
            <a:spLocks noGrp="1"/>
          </p:cNvSpPr>
          <p:nvPr>
            <p:ph type="sldNum" sz="quarter" idx="5"/>
          </p:nvPr>
        </p:nvSpPr>
        <p:spPr/>
        <p:txBody>
          <a:bodyPr/>
          <a:lstStyle/>
          <a:p>
            <a:fld id="{E5731CD6-7082-7749-BD99-0B0117ADFFDC}" type="slidenum">
              <a:rPr lang="en-US" smtClean="0"/>
              <a:t>5</a:t>
            </a:fld>
            <a:endParaRPr lang="en-US"/>
          </a:p>
        </p:txBody>
      </p:sp>
    </p:spTree>
    <p:extLst>
      <p:ext uri="{BB962C8B-B14F-4D97-AF65-F5344CB8AC3E}">
        <p14:creationId xmlns:p14="http://schemas.microsoft.com/office/powerpoint/2010/main" val="2518888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Medicaid at the time of birth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07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403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6D535-C72A-6764-AA5C-742C722F3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61026-D54D-8985-FDD2-A85307351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0A17A-A0A0-C02D-11B7-A2041FF6B20D}"/>
              </a:ext>
            </a:extLst>
          </p:cNvPr>
          <p:cNvSpPr>
            <a:spLocks noGrp="1"/>
          </p:cNvSpPr>
          <p:nvPr>
            <p:ph type="body" idx="1"/>
          </p:nvPr>
        </p:nvSpPr>
        <p:spPr/>
        <p:txBody>
          <a:bodyPr/>
          <a:lstStyle/>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Segoe UI" panose="020B0502040204020203" pitchFamily="34" charset="0"/>
                <a:ea typeface="ＭＳ Ｐゴシック" pitchFamily="-108" charset="-128"/>
                <a:cs typeface="Segoe UI" panose="020B0502040204020203" pitchFamily="34" charset="0"/>
              </a:rPr>
              <a:t>	</a:t>
            </a:r>
            <a:endParaRPr lang="en-US" sz="900" b="0">
              <a:latin typeface="Segoe UI" panose="020B0502040204020203" pitchFamily="34" charset="0"/>
              <a:cs typeface="Segoe UI" panose="020B0502040204020203" pitchFamily="34" charset="0"/>
            </a:endParaRPr>
          </a:p>
          <a:p>
            <a:pPr algn="l"/>
            <a:r>
              <a:rPr lang="en-US" sz="900" b="0">
                <a:latin typeface="Segoe UI" panose="020B0502040204020203" pitchFamily="34" charset="0"/>
                <a:cs typeface="Segoe UI" panose="020B0502040204020203" pitchFamily="34" charset="0"/>
              </a:rPr>
              <a:t>10.3% of infants who died were born to a mother suffered from hypertension during the pregnancy.</a:t>
            </a:r>
          </a:p>
        </p:txBody>
      </p:sp>
      <p:sp>
        <p:nvSpPr>
          <p:cNvPr id="4" name="Slide Number Placeholder 3">
            <a:extLst>
              <a:ext uri="{FF2B5EF4-FFF2-40B4-BE49-F238E27FC236}">
                <a16:creationId xmlns:a16="http://schemas.microsoft.com/office/drawing/2014/main" id="{2484712F-360E-1E1F-C34C-4755A79DED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86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19231-FD53-747A-7B71-FBEF4D9A6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9C910-27F4-7F7F-8F94-B5CBA61C8C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F4E26-84DB-748F-880A-DEEE36504C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0062E1-05F6-FB90-3123-73DBAFB13B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631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buNone/>
            </a:pPr>
            <a:r>
              <a:rPr lang="en-US" sz="800" b="0" i="0" u="none" strike="noStrike" kern="1200">
                <a:solidFill>
                  <a:srgbClr val="FFFFFF"/>
                </a:solidFill>
                <a:effectLst/>
                <a:latin typeface="+mn-lt"/>
                <a:cs typeface="Calibri" panose="020F0502020204030204" pitchFamily="34" charset="0"/>
              </a:rPr>
              <a:t>Cause of Death </a:t>
            </a:r>
            <a:r>
              <a:rPr lang="en-US" sz="800" b="0" i="0" u="none" strike="noStrike" kern="1200">
                <a:solidFill>
                  <a:schemeClr val="tx1"/>
                </a:solidFill>
                <a:effectLst/>
                <a:latin typeface="+mn-lt"/>
                <a:cs typeface="+mn-cs"/>
              </a:rPr>
              <a:t>:</a:t>
            </a:r>
            <a:r>
              <a:rPr lang="en-US" sz="800" b="0" i="0" u="none" strike="noStrike" kern="1200">
                <a:solidFill>
                  <a:srgbClr val="000000"/>
                </a:solidFill>
                <a:effectLst/>
                <a:latin typeface="+mn-lt"/>
                <a:cs typeface="Calibri" panose="020F0502020204030204" pitchFamily="34" charset="0"/>
              </a:rPr>
              <a:t>EXTREME PREMATURITY</a:t>
            </a:r>
            <a:r>
              <a:rPr lang="en-US" sz="800" b="0" i="0" u="none" strike="noStrike" kern="1200">
                <a:solidFill>
                  <a:schemeClr val="tx1"/>
                </a:solidFill>
                <a:effectLst/>
                <a:latin typeface="+mn-lt"/>
                <a:cs typeface="+mn-cs"/>
              </a:rPr>
              <a:t>, </a:t>
            </a:r>
            <a:r>
              <a:rPr lang="en-US" sz="800" b="0" i="0" u="none" strike="noStrike" kern="1200">
                <a:solidFill>
                  <a:srgbClr val="000000"/>
                </a:solidFill>
                <a:effectLst/>
                <a:latin typeface="+mn-lt"/>
                <a:cs typeface="Calibri" panose="020F0502020204030204" pitchFamily="34" charset="0"/>
              </a:rPr>
              <a:t>RESPIRATORY FAILURE</a:t>
            </a:r>
            <a:r>
              <a:rPr lang="en-US" sz="800" b="0" i="0" u="none" strike="noStrike" kern="1200">
                <a:solidFill>
                  <a:schemeClr val="tx1"/>
                </a:solidFill>
                <a:effectLst/>
                <a:latin typeface="+mn-lt"/>
                <a:cs typeface="+mn-cs"/>
              </a:rPr>
              <a:t>, </a:t>
            </a:r>
            <a:r>
              <a:rPr lang="en-US" sz="800" b="0" i="0" u="none" strike="noStrike" kern="1200">
                <a:solidFill>
                  <a:srgbClr val="000000"/>
                </a:solidFill>
                <a:effectLst/>
                <a:latin typeface="+mn-lt"/>
                <a:cs typeface="Calibri" panose="020F0502020204030204" pitchFamily="34" charset="0"/>
              </a:rPr>
              <a:t>PREMATURITY, </a:t>
            </a:r>
            <a:endParaRPr lang="en-US" sz="800" b="0" i="0" u="none" strike="noStrike">
              <a:effectLst/>
              <a:latin typeface="+mn-lt"/>
            </a:endParaRPr>
          </a:p>
          <a:p>
            <a:pPr marL="0" algn="l" rtl="0" eaLnBrk="1" fontAlgn="t" latinLnBrk="0" hangingPunct="1">
              <a:buNone/>
            </a:pPr>
            <a:r>
              <a:rPr lang="en-US" sz="800" b="0" i="0" u="none" strike="noStrike" kern="1200">
                <a:solidFill>
                  <a:srgbClr val="000000"/>
                </a:solidFill>
                <a:effectLst/>
                <a:latin typeface="+mn-lt"/>
                <a:cs typeface="Calibri" panose="020F0502020204030204" pitchFamily="34" charset="0"/>
              </a:rPr>
              <a:t>UNDETERMINED</a:t>
            </a:r>
            <a:r>
              <a:rPr lang="en-US" sz="800" b="0" i="0" u="none" strike="noStrike" kern="1200">
                <a:solidFill>
                  <a:schemeClr val="tx1"/>
                </a:solidFill>
                <a:effectLst/>
                <a:latin typeface="+mn-lt"/>
                <a:cs typeface="+mn-cs"/>
              </a:rPr>
              <a:t> AND </a:t>
            </a:r>
            <a:r>
              <a:rPr lang="en-US" sz="800" b="0" i="0" u="none" strike="noStrike" kern="1200">
                <a:solidFill>
                  <a:srgbClr val="000000"/>
                </a:solidFill>
                <a:effectLst/>
                <a:latin typeface="+mn-lt"/>
                <a:cs typeface="Calibri" panose="020F0502020204030204" pitchFamily="34" charset="0"/>
              </a:rPr>
              <a:t>POSITIONAL ASPHYXIA</a:t>
            </a:r>
            <a:endParaRPr lang="en-US" sz="800" b="0" i="0" u="none" strike="noStrike">
              <a:effectLst/>
              <a:latin typeface="+mn-lt"/>
            </a:endParaRPr>
          </a:p>
          <a:p>
            <a:endParaRPr lang="en-US" sz="1000" baseline="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325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4FC1-FD4D-33D3-2168-85EE2699A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F2DFC-5F64-A1C0-9FB3-943AA964C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5B8AA-AA4A-0161-7A74-0803353B50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9DC20FD-C350-32BF-91C9-204307E46F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084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35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46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02019-36A5-4602-9621-5A33C10F012E}" type="slidenum">
              <a:rPr lang="en-US" smtClean="0"/>
              <a:t>34</a:t>
            </a:fld>
            <a:endParaRPr lang="en-US"/>
          </a:p>
        </p:txBody>
      </p:sp>
    </p:spTree>
    <p:extLst>
      <p:ext uri="{BB962C8B-B14F-4D97-AF65-F5344CB8AC3E}">
        <p14:creationId xmlns:p14="http://schemas.microsoft.com/office/powerpoint/2010/main" val="749378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Recreate graphics? Make snips similar in size?  </a:t>
            </a:r>
          </a:p>
        </p:txBody>
      </p:sp>
      <p:sp>
        <p:nvSpPr>
          <p:cNvPr id="4" name="Slide Number Placeholder 3"/>
          <p:cNvSpPr>
            <a:spLocks noGrp="1"/>
          </p:cNvSpPr>
          <p:nvPr>
            <p:ph type="sldNum" sz="quarter" idx="5"/>
          </p:nvPr>
        </p:nvSpPr>
        <p:spPr/>
        <p:txBody>
          <a:bodyPr/>
          <a:lstStyle/>
          <a:p>
            <a:fld id="{E5731CD6-7082-7749-BD99-0B0117ADFFDC}" type="slidenum">
              <a:rPr lang="en-US" smtClean="0"/>
              <a:t>36</a:t>
            </a:fld>
            <a:endParaRPr lang="en-US"/>
          </a:p>
        </p:txBody>
      </p:sp>
    </p:spTree>
    <p:extLst>
      <p:ext uri="{BB962C8B-B14F-4D97-AF65-F5344CB8AC3E}">
        <p14:creationId xmlns:p14="http://schemas.microsoft.com/office/powerpoint/2010/main" val="57256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6</a:t>
            </a:fld>
            <a:endParaRPr lang="en-US"/>
          </a:p>
        </p:txBody>
      </p:sp>
    </p:spTree>
    <p:extLst>
      <p:ext uri="{BB962C8B-B14F-4D97-AF65-F5344CB8AC3E}">
        <p14:creationId xmlns:p14="http://schemas.microsoft.com/office/powerpoint/2010/main" val="531486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38</a:t>
            </a:fld>
            <a:endParaRPr lang="en-US"/>
          </a:p>
        </p:txBody>
      </p:sp>
    </p:spTree>
    <p:extLst>
      <p:ext uri="{BB962C8B-B14F-4D97-AF65-F5344CB8AC3E}">
        <p14:creationId xmlns:p14="http://schemas.microsoft.com/office/powerpoint/2010/main" val="1184068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2024 we see a decrease in e-cigarette Use among high school students </a:t>
            </a:r>
            <a:r>
              <a:rPr lang="en-US" b="1"/>
              <a:t>(STATISTICALLY SIGNIFICANT) </a:t>
            </a:r>
            <a:r>
              <a:rPr lang="en-US"/>
              <a:t>and a slight increase in e-cigarette use among middle school students. </a:t>
            </a:r>
          </a:p>
          <a:p>
            <a:endParaRPr lang="en-US"/>
          </a:p>
          <a:p>
            <a:r>
              <a:rPr lang="en-US"/>
              <a:t>This measure is another of TPC’s Strategic Plan Long-Term Objectives, specifically for High School students. The objective is to reduce vaping/e-cigarette use among HS students to 10% in 2025.</a:t>
            </a:r>
          </a:p>
        </p:txBody>
      </p:sp>
      <p:sp>
        <p:nvSpPr>
          <p:cNvPr id="4" name="Slide Number Placeholder 3"/>
          <p:cNvSpPr>
            <a:spLocks noGrp="1"/>
          </p:cNvSpPr>
          <p:nvPr>
            <p:ph type="sldNum" sz="quarter" idx="5"/>
          </p:nvPr>
        </p:nvSpPr>
        <p:spPr/>
        <p:txBody>
          <a:bodyPr/>
          <a:lstStyle/>
          <a:p>
            <a:pPr defTabSz="931774">
              <a:defRPr/>
            </a:pPr>
            <a:fld id="{E5731CD6-7082-7749-BD99-0B0117ADFFDC}"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314991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45</a:t>
            </a:fld>
            <a:endParaRPr lang="en-US"/>
          </a:p>
        </p:txBody>
      </p:sp>
    </p:spTree>
    <p:extLst>
      <p:ext uri="{BB962C8B-B14F-4D97-AF65-F5344CB8AC3E}">
        <p14:creationId xmlns:p14="http://schemas.microsoft.com/office/powerpoint/2010/main" val="419423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800">
              <a:solidFill>
                <a:srgbClr val="008000"/>
              </a:solidFill>
              <a:latin typeface="Courier New" panose="02070309020205020404" pitchFamily="49" charset="0"/>
            </a:endParaRPr>
          </a:p>
        </p:txBody>
      </p:sp>
      <p:sp>
        <p:nvSpPr>
          <p:cNvPr id="4" name="Slide Number Placeholder 3"/>
          <p:cNvSpPr>
            <a:spLocks noGrp="1"/>
          </p:cNvSpPr>
          <p:nvPr>
            <p:ph type="sldNum" sz="quarter" idx="5"/>
          </p:nvPr>
        </p:nvSpPr>
        <p:spPr/>
        <p:txBody>
          <a:bodyPr/>
          <a:lstStyle/>
          <a:p>
            <a:fld id="{E5731CD6-7082-7749-BD99-0B0117ADFFDC}" type="slidenum">
              <a:rPr lang="en-US" smtClean="0"/>
              <a:t>48</a:t>
            </a:fld>
            <a:endParaRPr lang="en-US"/>
          </a:p>
        </p:txBody>
      </p:sp>
    </p:spTree>
    <p:extLst>
      <p:ext uri="{BB962C8B-B14F-4D97-AF65-F5344CB8AC3E}">
        <p14:creationId xmlns:p14="http://schemas.microsoft.com/office/powerpoint/2010/main" val="3016439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49</a:t>
            </a:fld>
            <a:endParaRPr lang="en-US"/>
          </a:p>
        </p:txBody>
      </p:sp>
    </p:spTree>
    <p:extLst>
      <p:ext uri="{BB962C8B-B14F-4D97-AF65-F5344CB8AC3E}">
        <p14:creationId xmlns:p14="http://schemas.microsoft.com/office/powerpoint/2010/main" val="2303859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50</a:t>
            </a:fld>
            <a:endParaRPr lang="en-US"/>
          </a:p>
        </p:txBody>
      </p:sp>
    </p:spTree>
    <p:extLst>
      <p:ext uri="{BB962C8B-B14F-4D97-AF65-F5344CB8AC3E}">
        <p14:creationId xmlns:p14="http://schemas.microsoft.com/office/powerpoint/2010/main" val="692000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*Cardiovascular conditions include cardiomyopathy</a:t>
            </a:r>
          </a:p>
          <a:p>
            <a:r>
              <a:rPr lang="en-US">
                <a:cs typeface="Calibri"/>
              </a:rPr>
              <a:t>*Hemorrhage includes ruptured ectopic </a:t>
            </a:r>
          </a:p>
        </p:txBody>
      </p:sp>
      <p:sp>
        <p:nvSpPr>
          <p:cNvPr id="4" name="Slide Number Placeholder 3"/>
          <p:cNvSpPr>
            <a:spLocks noGrp="1"/>
          </p:cNvSpPr>
          <p:nvPr>
            <p:ph type="sldNum" sz="quarter" idx="5"/>
          </p:nvPr>
        </p:nvSpPr>
        <p:spPr/>
        <p:txBody>
          <a:bodyPr/>
          <a:lstStyle/>
          <a:p>
            <a:fld id="{E5731CD6-7082-7749-BD99-0B0117ADFFDC}" type="slidenum">
              <a:rPr lang="en-US" smtClean="0"/>
              <a:t>51</a:t>
            </a:fld>
            <a:endParaRPr lang="en-US"/>
          </a:p>
        </p:txBody>
      </p:sp>
    </p:spTree>
    <p:extLst>
      <p:ext uri="{BB962C8B-B14F-4D97-AF65-F5344CB8AC3E}">
        <p14:creationId xmlns:p14="http://schemas.microsoft.com/office/powerpoint/2010/main" val="4264631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77DC9-E1CA-9C09-B0E1-1185B3225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DE349-993C-778D-9D30-87DF45644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B621D-4B8F-4958-5C9E-546009D48E80}"/>
              </a:ext>
            </a:extLst>
          </p:cNvPr>
          <p:cNvSpPr>
            <a:spLocks noGrp="1"/>
          </p:cNvSpPr>
          <p:nvPr>
            <p:ph type="body" idx="1"/>
          </p:nvPr>
        </p:nvSpPr>
        <p:spPr/>
        <p:txBody>
          <a:bodyPr/>
          <a:lstStyle/>
          <a:p>
            <a:pPr defTabSz="931774"/>
            <a:r>
              <a:rPr lang="en-US"/>
              <a:t>Current Funded programs:  across the state through IDOH, other state agencies, &amp; local partners</a:t>
            </a:r>
          </a:p>
          <a:p>
            <a:endParaRPr lang="en-US"/>
          </a:p>
        </p:txBody>
      </p:sp>
      <p:sp>
        <p:nvSpPr>
          <p:cNvPr id="4" name="Slide Number Placeholder 3">
            <a:extLst>
              <a:ext uri="{FF2B5EF4-FFF2-40B4-BE49-F238E27FC236}">
                <a16:creationId xmlns:a16="http://schemas.microsoft.com/office/drawing/2014/main" id="{A534D306-0B9C-0881-8377-FF097A402A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518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64</a:t>
            </a:fld>
            <a:endParaRPr lang="en-US"/>
          </a:p>
        </p:txBody>
      </p:sp>
    </p:spTree>
    <p:extLst>
      <p:ext uri="{BB962C8B-B14F-4D97-AF65-F5344CB8AC3E}">
        <p14:creationId xmlns:p14="http://schemas.microsoft.com/office/powerpoint/2010/main" val="268751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912F3-4E6D-5BDC-EC4E-A37375965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4236E-96B0-C5BE-B933-F68C1D6C9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01168-57B7-C5E8-51CE-673F57A7C6CC}"/>
              </a:ext>
            </a:extLst>
          </p:cNvPr>
          <p:cNvSpPr>
            <a:spLocks noGrp="1"/>
          </p:cNvSpPr>
          <p:nvPr>
            <p:ph type="body" idx="1"/>
          </p:nvPr>
        </p:nvSpPr>
        <p:spPr/>
        <p:txBody>
          <a:bodyPr/>
          <a:lstStyle/>
          <a:p>
            <a:r>
              <a:rPr lang="en-US"/>
              <a:t>Naima Gardner</a:t>
            </a:r>
          </a:p>
        </p:txBody>
      </p:sp>
      <p:sp>
        <p:nvSpPr>
          <p:cNvPr id="4" name="Slide Number Placeholder 3">
            <a:extLst>
              <a:ext uri="{FF2B5EF4-FFF2-40B4-BE49-F238E27FC236}">
                <a16:creationId xmlns:a16="http://schemas.microsoft.com/office/drawing/2014/main" id="{666B5F12-01A9-65F6-5699-C53A32E557AB}"/>
              </a:ext>
            </a:extLst>
          </p:cNvPr>
          <p:cNvSpPr>
            <a:spLocks noGrp="1"/>
          </p:cNvSpPr>
          <p:nvPr>
            <p:ph type="sldNum" sz="quarter" idx="5"/>
          </p:nvPr>
        </p:nvSpPr>
        <p:spPr/>
        <p:txBody>
          <a:bodyPr/>
          <a:lstStyle/>
          <a:p>
            <a:pPr defTabSz="931774">
              <a:defRPr/>
            </a:pPr>
            <a:fld id="{E5731CD6-7082-7749-BD99-0B0117ADFFDC}" type="slidenum">
              <a:rPr lang="en-US">
                <a:solidFill>
                  <a:prstClr val="black"/>
                </a:solidFill>
                <a:latin typeface="Calibri" panose="020F0502020204030204"/>
              </a:rPr>
              <a:pPr defTabSz="931774">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23894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67FF3-9C72-D96E-3C89-D61AA352D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37329-D896-DF82-567E-4D01896A8D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84C93-75A5-2E7D-45B3-CBF0D3CB3F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088505-AC99-D9C0-4A80-685D04CCB2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826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how we think of HFI and what it has meant for the county health departments, but it also includes transformative changes for child health. IDOH is working to put health first for all Hoosiers.</a:t>
            </a:r>
          </a:p>
        </p:txBody>
      </p:sp>
      <p:sp>
        <p:nvSpPr>
          <p:cNvPr id="4" name="Slide Number Placeholder 3"/>
          <p:cNvSpPr>
            <a:spLocks noGrp="1"/>
          </p:cNvSpPr>
          <p:nvPr>
            <p:ph type="sldNum" sz="quarter" idx="5"/>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965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I’ve set the stage and explained the WHY – let’s get to the exciting part, which is where we are going and how it will benefit not just individuals, but families, communities, businesses and the state as a whole.</a:t>
            </a: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553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900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22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76</a:t>
            </a:fld>
            <a:endParaRPr lang="en-US"/>
          </a:p>
        </p:txBody>
      </p:sp>
    </p:spTree>
    <p:extLst>
      <p:ext uri="{BB962C8B-B14F-4D97-AF65-F5344CB8AC3E}">
        <p14:creationId xmlns:p14="http://schemas.microsoft.com/office/powerpoint/2010/main" val="3937826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321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C81BD-2E38-46BC-9736-8377091C8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785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image on the left, the two top rows of pictures show the suit on the surface of the water. The second row of pictures are the suits submerged 18 inches below the surface with water agitation</a:t>
            </a:r>
            <a:endParaRPr lang="en-US">
              <a:ea typeface="Calibri"/>
              <a:cs typeface="Calibri"/>
            </a:endParaRPr>
          </a:p>
          <a:p>
            <a:r>
              <a:rPr lang="en-US"/>
              <a:t>•Swimsuit colors, like blues and greens, are difficult to see when under water.</a:t>
            </a:r>
          </a:p>
          <a:p>
            <a:r>
              <a:rPr lang="en-US"/>
              <a:t>•White swimsuits can look like clouds reflecting on the water.</a:t>
            </a:r>
          </a:p>
          <a:p>
            <a:r>
              <a:rPr lang="en-US"/>
              <a:t>•Dark colored swimsuits can disappear in lakes or pools with dark bottoms.</a:t>
            </a:r>
          </a:p>
          <a:p>
            <a:r>
              <a:rPr lang="en-US"/>
              <a:t>•Neon colored swimsuits, like bright orange and yellow, make it easier to spot a child in different bodies of water.</a:t>
            </a:r>
          </a:p>
          <a:p>
            <a:endParaRPr lang="en-US">
              <a:cs typeface="Calibri"/>
            </a:endParaRPr>
          </a:p>
          <a:p>
            <a:r>
              <a:rPr lang="en-US">
                <a:cs typeface="Calibri"/>
              </a:rPr>
              <a:t>The image on the right shows swimsuit colors in a lake. The first row of pictures show the suit on the surface of the water. The second row shows a shore-level perspective. The third row of pictures are from a slightly elevated perspective.</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Just this simple messaging can help parents make decisions about what color swim wear to purchase for their children. This seemingly small decision can make the difference between finding a child in the water quickly or not. </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595C6-5440-4705-B8B6-32B68293BF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79333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200">
                <a:solidFill>
                  <a:srgbClr val="000000"/>
                </a:solidFill>
                <a:effectLst/>
                <a:ea typeface="Times New Roman" panose="02020603050405020304" pitchFamily="18" charset="0"/>
              </a:rPr>
              <a:t>First is the toolkit from the  that includes the compelling “the clothes they wore” campaign we saw on the previous slide. </a:t>
            </a:r>
            <a:r>
              <a:rPr lang="en-US" b="0" i="0">
                <a:solidFill>
                  <a:srgbClr val="FFFFFF"/>
                </a:solidFill>
                <a:effectLst/>
                <a:latin typeface="lato" panose="020F0502020204030203" pitchFamily="34" charset="0"/>
              </a:rPr>
              <a:t>It also includes a full campaign schedule compiled of National Drowning Prevention Alliance’s top social posts, Video PSA’s, sharable blogs, press release templates, printable documents and so many more resources to help you advocate for water safety and drowning prevention from May through August.</a:t>
            </a:r>
          </a:p>
          <a:p>
            <a:pPr marL="0" marR="0">
              <a:buNone/>
            </a:pPr>
            <a:endParaRPr lang="en-US" sz="1200" b="0">
              <a:solidFill>
                <a:srgbClr val="000000"/>
              </a:solidFill>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60AF"/>
                </a:solidFill>
                <a:effectLst/>
                <a:latin typeface="Cachet"/>
              </a:rPr>
              <a:t>Second is the Water safety campaign Phone Down, Eyes Up, rom the YMCA. </a:t>
            </a:r>
            <a:r>
              <a:rPr lang="en-US" b="0" i="0">
                <a:solidFill>
                  <a:srgbClr val="636466"/>
                </a:solidFill>
                <a:effectLst/>
                <a:latin typeface="Verdana" panose="020B0604030504040204" pitchFamily="34" charset="0"/>
              </a:rPr>
              <a:t>Responding to a text, answering an email, listening to a podcast, or making a grocery list—these tasks may seem quick and harmless, but those few seconds of distraction can add up. And distractions around water can lead to serious, even fatal, consequences. That’s why families must designate a Water Watcher—an adult who stays focused and free from distractions like phones, conversations, or alcohol who can maintain constant visual contact with all children in or near the water. </a:t>
            </a:r>
          </a:p>
          <a:p>
            <a:endParaRPr lang="en-US"/>
          </a:p>
          <a:p>
            <a:r>
              <a:rPr lang="en-US"/>
              <a:t>And third, the IDOH Division of Family Health Data and Fatality Prevention offers a free training for local partners to learn more about how to promote water safety in their communities.</a:t>
            </a:r>
          </a:p>
          <a:p>
            <a:pPr marL="285750" indent="-285750">
              <a:buFont typeface="Arial" panose="020B0604020202020204" pitchFamily="34" charset="0"/>
              <a:buChar char="•"/>
            </a:pPr>
            <a:r>
              <a:rPr lang="en-US"/>
              <a:t>Water Awareness in Residential Neighborhoods</a:t>
            </a:r>
          </a:p>
          <a:p>
            <a:pPr marL="285750" indent="-285750">
              <a:buFont typeface="Arial" panose="020B0604020202020204" pitchFamily="34" charset="0"/>
              <a:buChar char="•"/>
            </a:pPr>
            <a:r>
              <a:rPr lang="en-US"/>
              <a:t>This training is typically 30 minutes with time for conversation and questions at the end.</a:t>
            </a:r>
          </a:p>
          <a:p>
            <a:pPr marL="285750" indent="-285750">
              <a:buFont typeface="Arial" panose="020B0604020202020204" pitchFamily="34" charset="0"/>
              <a:buChar char="•"/>
            </a:pPr>
            <a:r>
              <a:rPr lang="en-US"/>
              <a:t>Certificates are sent to all participants for proof of completion following all trainings.</a:t>
            </a:r>
          </a:p>
          <a:p>
            <a:pPr marL="285750" indent="-285750">
              <a:buFont typeface="Arial" panose="020B0604020202020204" pitchFamily="34" charset="0"/>
              <a:buChar char="•"/>
            </a:pPr>
            <a:endParaRPr lang="en-US"/>
          </a:p>
          <a:p>
            <a:r>
              <a:rPr lang="en-US" b="1"/>
              <a:t>Interested in being trained in WARN?</a:t>
            </a:r>
          </a:p>
          <a:p>
            <a:r>
              <a:rPr lang="en-US"/>
              <a:t>Email Olivia Hesler at </a:t>
            </a:r>
            <a:r>
              <a:rPr lang="en-US">
                <a:hlinkClick r:id="rId3"/>
              </a:rPr>
              <a:t>ohesler@health.in.gov</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595C6-5440-4705-B8B6-32B68293BF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45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E5731CD6-7082-7749-BD99-0B0117ADFFDC}"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173098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23">
              <a:defRPr/>
            </a:pPr>
            <a:fld id="{E5731CD6-7082-7749-BD99-0B0117ADFFDC}" type="slidenum">
              <a:rPr lang="en-US">
                <a:solidFill>
                  <a:prstClr val="black"/>
                </a:solidFill>
                <a:latin typeface="Calibri" panose="020F0502020204030204"/>
              </a:rPr>
              <a:pPr defTabSz="931723">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3492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fld id="{2A85BE4D-B6B8-449D-82BE-29F64D184BB8}"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3321377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1CD6-7082-7749-BD99-0B0117ADFFDC}" type="slidenum">
              <a:rPr lang="en-US" smtClean="0"/>
              <a:t>11</a:t>
            </a:fld>
            <a:endParaRPr lang="en-US"/>
          </a:p>
        </p:txBody>
      </p:sp>
    </p:spTree>
    <p:extLst>
      <p:ext uri="{BB962C8B-B14F-4D97-AF65-F5344CB8AC3E}">
        <p14:creationId xmlns:p14="http://schemas.microsoft.com/office/powerpoint/2010/main" val="2256483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31CD6-7082-7749-BD99-0B0117ADFF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38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AD0F42-13BB-4629-99BC-2BD962B70EE1}"/>
              </a:ext>
            </a:extLst>
          </p:cNvPr>
          <p:cNvPicPr>
            <a:picLocks noChangeAspect="1"/>
          </p:cNvPicPr>
          <p:nvPr userDrawn="1"/>
        </p:nvPicPr>
        <p:blipFill>
          <a:blip r:embed="rId2"/>
          <a:stretch>
            <a:fillRect/>
          </a:stretch>
        </p:blipFill>
        <p:spPr>
          <a:xfrm>
            <a:off x="1204775" y="1171054"/>
            <a:ext cx="2413441" cy="4423558"/>
          </a:xfrm>
          <a:prstGeom prst="rect">
            <a:avLst/>
          </a:prstGeom>
        </p:spPr>
      </p:pic>
      <p:cxnSp>
        <p:nvCxnSpPr>
          <p:cNvPr id="10" name="Straight Connector 9">
            <a:extLst>
              <a:ext uri="{FF2B5EF4-FFF2-40B4-BE49-F238E27FC236}">
                <a16:creationId xmlns:a16="http://schemas.microsoft.com/office/drawing/2014/main" id="{46CF6EEB-D08C-40C7-8EA4-629FD05011FA}"/>
              </a:ext>
            </a:extLst>
          </p:cNvPr>
          <p:cNvCxnSpPr>
            <a:cxnSpLocks/>
          </p:cNvCxnSpPr>
          <p:nvPr userDrawn="1"/>
        </p:nvCxnSpPr>
        <p:spPr>
          <a:xfrm>
            <a:off x="4745621" y="451413"/>
            <a:ext cx="0" cy="5615733"/>
          </a:xfrm>
          <a:prstGeom prst="line">
            <a:avLst/>
          </a:prstGeom>
          <a:ln w="76200">
            <a:solidFill>
              <a:srgbClr val="F7C32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C359431-F97F-4DA6-A79A-3D6025AD7CB3}"/>
              </a:ext>
            </a:extLst>
          </p:cNvPr>
          <p:cNvSpPr>
            <a:spLocks noGrp="1"/>
          </p:cNvSpPr>
          <p:nvPr>
            <p:ph type="body" sz="quarter" idx="10" hasCustomPrompt="1"/>
          </p:nvPr>
        </p:nvSpPr>
        <p:spPr>
          <a:xfrm>
            <a:off x="5613399" y="2257143"/>
            <a:ext cx="5197353" cy="613378"/>
          </a:xfrm>
        </p:spPr>
        <p:txBody>
          <a:bodyPr/>
          <a:lstStyle>
            <a:lvl1pPr>
              <a:defRPr sz="3600">
                <a:solidFill>
                  <a:schemeClr val="bg1"/>
                </a:solidFill>
                <a:latin typeface="+mj-lt"/>
              </a:defRPr>
            </a:lvl1pPr>
            <a:lvl2pPr>
              <a:defRPr>
                <a:solidFill>
                  <a:schemeClr val="bg1"/>
                </a:solidFill>
                <a:latin typeface="Raleway" pitchFamily="2" charset="0"/>
              </a:defRPr>
            </a:lvl2pPr>
            <a:lvl3pPr>
              <a:defRPr>
                <a:solidFill>
                  <a:schemeClr val="bg1"/>
                </a:solidFill>
                <a:latin typeface="Raleway" pitchFamily="2" charset="0"/>
              </a:defRPr>
            </a:lvl3pPr>
            <a:lvl4pPr>
              <a:defRPr>
                <a:solidFill>
                  <a:schemeClr val="bg1"/>
                </a:solidFill>
                <a:latin typeface="Raleway" pitchFamily="2" charset="0"/>
              </a:defRPr>
            </a:lvl4pPr>
            <a:lvl5pPr>
              <a:defRPr>
                <a:solidFill>
                  <a:schemeClr val="bg1"/>
                </a:solidFill>
                <a:latin typeface="Raleway" pitchFamily="2" charset="0"/>
              </a:defRPr>
            </a:lvl5pPr>
          </a:lstStyle>
          <a:p>
            <a:pPr lvl="0"/>
            <a:r>
              <a:rPr lang="en-US"/>
              <a:t>PRESENTATION NAME</a:t>
            </a:r>
          </a:p>
        </p:txBody>
      </p:sp>
      <p:sp>
        <p:nvSpPr>
          <p:cNvPr id="15" name="Text Placeholder 14">
            <a:extLst>
              <a:ext uri="{FF2B5EF4-FFF2-40B4-BE49-F238E27FC236}">
                <a16:creationId xmlns:a16="http://schemas.microsoft.com/office/drawing/2014/main" id="{3CEE5C4D-59ED-443B-B003-85A0F9826001}"/>
              </a:ext>
            </a:extLst>
          </p:cNvPr>
          <p:cNvSpPr>
            <a:spLocks noGrp="1"/>
          </p:cNvSpPr>
          <p:nvPr>
            <p:ph type="body" sz="quarter" idx="11" hasCustomPrompt="1"/>
          </p:nvPr>
        </p:nvSpPr>
        <p:spPr>
          <a:xfrm>
            <a:off x="5613399" y="3253895"/>
            <a:ext cx="5195887" cy="461578"/>
          </a:xfrm>
        </p:spPr>
        <p:txBody>
          <a:bodyPr/>
          <a:lstStyle>
            <a:lvl1pPr>
              <a:defRPr sz="2400">
                <a:solidFill>
                  <a:schemeClr val="bg1"/>
                </a:solidFill>
                <a:latin typeface="Raleway Light" pitchFamily="2" charset="0"/>
              </a:defRPr>
            </a:lvl1pPr>
          </a:lstStyle>
          <a:p>
            <a:pPr lvl="0"/>
            <a:r>
              <a:rPr lang="en-US"/>
              <a:t>PRESENTER NAME</a:t>
            </a:r>
          </a:p>
        </p:txBody>
      </p:sp>
      <p:sp>
        <p:nvSpPr>
          <p:cNvPr id="17" name="Text Placeholder 16">
            <a:extLst>
              <a:ext uri="{FF2B5EF4-FFF2-40B4-BE49-F238E27FC236}">
                <a16:creationId xmlns:a16="http://schemas.microsoft.com/office/drawing/2014/main" id="{09189D13-57C9-496B-957C-3CEEC74A8275}"/>
              </a:ext>
            </a:extLst>
          </p:cNvPr>
          <p:cNvSpPr>
            <a:spLocks noGrp="1"/>
          </p:cNvSpPr>
          <p:nvPr>
            <p:ph type="body" sz="quarter" idx="12" hasCustomPrompt="1"/>
          </p:nvPr>
        </p:nvSpPr>
        <p:spPr>
          <a:xfrm>
            <a:off x="5613399" y="4030809"/>
            <a:ext cx="1295599" cy="417452"/>
          </a:xfrm>
        </p:spPr>
        <p:txBody>
          <a:bodyPr/>
          <a:lstStyle>
            <a:lvl1pPr>
              <a:defRPr sz="2400">
                <a:solidFill>
                  <a:schemeClr val="bg1"/>
                </a:solidFill>
                <a:latin typeface="Raleway" pitchFamily="2" charset="0"/>
              </a:defRPr>
            </a:lvl1pPr>
          </a:lstStyle>
          <a:p>
            <a:pPr lvl="0"/>
            <a:r>
              <a:rPr lang="en-US"/>
              <a:t>DATE</a:t>
            </a:r>
          </a:p>
        </p:txBody>
      </p:sp>
    </p:spTree>
    <p:extLst>
      <p:ext uri="{BB962C8B-B14F-4D97-AF65-F5344CB8AC3E}">
        <p14:creationId xmlns:p14="http://schemas.microsoft.com/office/powerpoint/2010/main" val="2473826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541D-C931-4F85-BCE4-34317E1CF44F}"/>
              </a:ext>
            </a:extLst>
          </p:cNvPr>
          <p:cNvSpPr>
            <a:spLocks noGrp="1"/>
          </p:cNvSpPr>
          <p:nvPr>
            <p:ph type="title" hasCustomPrompt="1"/>
          </p:nvPr>
        </p:nvSpPr>
        <p:spPr>
          <a:xfrm>
            <a:off x="839788" y="249539"/>
            <a:ext cx="3932237" cy="737886"/>
          </a:xfrm>
        </p:spPr>
        <p:txBody>
          <a:bodyPr anchor="b"/>
          <a:lstStyle>
            <a:lvl1pPr>
              <a:defRPr sz="4400"/>
            </a:lvl1pPr>
          </a:lstStyle>
          <a:p>
            <a:r>
              <a:rPr lang="en-US"/>
              <a:t>Chart Title</a:t>
            </a:r>
          </a:p>
        </p:txBody>
      </p:sp>
      <p:sp>
        <p:nvSpPr>
          <p:cNvPr id="7" name="Slide Number Placeholder 6">
            <a:extLst>
              <a:ext uri="{FF2B5EF4-FFF2-40B4-BE49-F238E27FC236}">
                <a16:creationId xmlns:a16="http://schemas.microsoft.com/office/drawing/2014/main" id="{E5A32E18-E933-4F74-B0B1-0C32599E4758}"/>
              </a:ext>
            </a:extLst>
          </p:cNvPr>
          <p:cNvSpPr>
            <a:spLocks noGrp="1"/>
          </p:cNvSpPr>
          <p:nvPr>
            <p:ph type="sldNum" sz="quarter" idx="12"/>
          </p:nvPr>
        </p:nvSpPr>
        <p:spPr>
          <a:xfrm>
            <a:off x="10872004" y="6093931"/>
            <a:ext cx="492080" cy="365125"/>
          </a:xfrm>
        </p:spPr>
        <p:txBody>
          <a:bodyPr/>
          <a:lstStyle/>
          <a:p>
            <a:fld id="{5D96652D-A424-46EE-8E8A-BA494523C828}" type="slidenum">
              <a:rPr lang="en-US" smtClean="0"/>
              <a:t>‹#›</a:t>
            </a:fld>
            <a:endParaRPr lang="en-US"/>
          </a:p>
        </p:txBody>
      </p:sp>
      <p:pic>
        <p:nvPicPr>
          <p:cNvPr id="9" name="Picture 8">
            <a:extLst>
              <a:ext uri="{FF2B5EF4-FFF2-40B4-BE49-F238E27FC236}">
                <a16:creationId xmlns:a16="http://schemas.microsoft.com/office/drawing/2014/main" id="{4091E60E-AAA8-43DB-9AC0-ECDF37AC91F5}"/>
              </a:ext>
            </a:extLst>
          </p:cNvPr>
          <p:cNvPicPr>
            <a:picLocks noChangeAspect="1"/>
          </p:cNvPicPr>
          <p:nvPr userDrawn="1"/>
        </p:nvPicPr>
        <p:blipFill>
          <a:blip r:embed="rId2"/>
          <a:stretch>
            <a:fillRect/>
          </a:stretch>
        </p:blipFill>
        <p:spPr>
          <a:xfrm>
            <a:off x="318859" y="5867784"/>
            <a:ext cx="1623999" cy="817420"/>
          </a:xfrm>
          <a:prstGeom prst="rect">
            <a:avLst/>
          </a:prstGeom>
        </p:spPr>
      </p:pic>
      <p:cxnSp>
        <p:nvCxnSpPr>
          <p:cNvPr id="11" name="Straight Connector 10">
            <a:extLst>
              <a:ext uri="{FF2B5EF4-FFF2-40B4-BE49-F238E27FC236}">
                <a16:creationId xmlns:a16="http://schemas.microsoft.com/office/drawing/2014/main" id="{B060C012-802B-4DA6-BDB1-6EB74BCF6FD2}"/>
              </a:ext>
            </a:extLst>
          </p:cNvPr>
          <p:cNvCxnSpPr/>
          <p:nvPr userDrawn="1"/>
        </p:nvCxnSpPr>
        <p:spPr>
          <a:xfrm>
            <a:off x="2146149" y="6276494"/>
            <a:ext cx="83684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8F7CE2-20FE-44C2-8BD3-E9E907009395}"/>
              </a:ext>
            </a:extLst>
          </p:cNvPr>
          <p:cNvCxnSpPr/>
          <p:nvPr userDrawn="1"/>
        </p:nvCxnSpPr>
        <p:spPr>
          <a:xfrm>
            <a:off x="-173620" y="1145894"/>
            <a:ext cx="87041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2D3AEBF2-F9BA-406B-9728-37945F376EC6}"/>
              </a:ext>
            </a:extLst>
          </p:cNvPr>
          <p:cNvSpPr>
            <a:spLocks noGrp="1"/>
          </p:cNvSpPr>
          <p:nvPr>
            <p:ph type="body" sz="quarter" idx="13"/>
          </p:nvPr>
        </p:nvSpPr>
        <p:spPr>
          <a:xfrm>
            <a:off x="839788" y="1343024"/>
            <a:ext cx="3932237" cy="4366281"/>
          </a:xfrm>
        </p:spPr>
        <p:txBody>
          <a:bodyPr/>
          <a:lstStyle>
            <a:lvl2pPr>
              <a:defRPr/>
            </a:lvl2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
        <p:nvSpPr>
          <p:cNvPr id="17" name="Chart Placeholder 16">
            <a:extLst>
              <a:ext uri="{FF2B5EF4-FFF2-40B4-BE49-F238E27FC236}">
                <a16:creationId xmlns:a16="http://schemas.microsoft.com/office/drawing/2014/main" id="{BF26CF76-952E-4B11-8063-A104942E6238}"/>
              </a:ext>
            </a:extLst>
          </p:cNvPr>
          <p:cNvSpPr>
            <a:spLocks noGrp="1"/>
          </p:cNvSpPr>
          <p:nvPr>
            <p:ph type="chart" sz="quarter" idx="14"/>
          </p:nvPr>
        </p:nvSpPr>
        <p:spPr>
          <a:xfrm>
            <a:off x="5764213" y="1343025"/>
            <a:ext cx="4548187" cy="4365625"/>
          </a:xfrm>
        </p:spPr>
        <p:txBody>
          <a:bodyPr/>
          <a:lstStyle/>
          <a:p>
            <a:endParaRPr lang="en-US"/>
          </a:p>
        </p:txBody>
      </p:sp>
    </p:spTree>
    <p:extLst>
      <p:ext uri="{BB962C8B-B14F-4D97-AF65-F5344CB8AC3E}">
        <p14:creationId xmlns:p14="http://schemas.microsoft.com/office/powerpoint/2010/main" val="347683413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D7C2-BFAE-4531-9D60-A1830B0387CE}"/>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8C9F7736-2993-458C-8BE7-8800C5B87A8B}"/>
              </a:ext>
            </a:extLst>
          </p:cNvPr>
          <p:cNvSpPr>
            <a:spLocks noGrp="1"/>
          </p:cNvSpPr>
          <p:nvPr>
            <p:ph type="sldNum" sz="quarter" idx="10"/>
          </p:nvPr>
        </p:nvSpPr>
        <p:spPr/>
        <p:txBody>
          <a:bodyPr/>
          <a:lstStyle/>
          <a:p>
            <a:fld id="{5D96652D-A424-46EE-8E8A-BA494523C828}" type="slidenum">
              <a:rPr lang="en-US" smtClean="0"/>
              <a:pPr/>
              <a:t>‹#›</a:t>
            </a:fld>
            <a:endParaRPr lang="en-US">
              <a:solidFill>
                <a:schemeClr val="tx1"/>
              </a:solidFill>
            </a:endParaRPr>
          </a:p>
        </p:txBody>
      </p:sp>
      <p:sp>
        <p:nvSpPr>
          <p:cNvPr id="11" name="Content Placeholder 10">
            <a:extLst>
              <a:ext uri="{FF2B5EF4-FFF2-40B4-BE49-F238E27FC236}">
                <a16:creationId xmlns:a16="http://schemas.microsoft.com/office/drawing/2014/main" id="{ADBD12C9-87F1-4CDB-9717-0293BF37E98E}"/>
              </a:ext>
            </a:extLst>
          </p:cNvPr>
          <p:cNvSpPr>
            <a:spLocks noGrp="1"/>
          </p:cNvSpPr>
          <p:nvPr>
            <p:ph sz="quarter" idx="11"/>
          </p:nvPr>
        </p:nvSpPr>
        <p:spPr>
          <a:xfrm>
            <a:off x="593725" y="1276350"/>
            <a:ext cx="10426700" cy="4362450"/>
          </a:xfrm>
        </p:spPr>
        <p:txBody>
          <a:bodyPr/>
          <a:lstStyle>
            <a:lvl2pPr marL="347663" indent="-347663">
              <a:defRPr/>
            </a:lvl2pPr>
            <a:lvl3pPr marL="682625" indent="-334963">
              <a:buSzPct val="100000"/>
              <a:buFont typeface="Arial" panose="020B0604020202020204" pitchFamily="34" charset="0"/>
              <a:buChar char="•"/>
              <a:tabLst>
                <a:tab pos="628650" algn="l"/>
              </a:tabLst>
              <a:defRPr/>
            </a:lvl3pPr>
            <a:lvl4pPr marL="1030288" indent="-347663">
              <a:buFont typeface="Arial" panose="020B0604020202020204" pitchFamily="34" charset="0"/>
              <a:buChar char="•"/>
              <a:defRPr/>
            </a:lvl4pPr>
            <a:lvl5pPr marL="1377950" indent="-347663">
              <a:buSzPct val="100000"/>
              <a:buFont typeface="Arial" panose="020B0604020202020204" pitchFamily="34" charset="0"/>
              <a:buChar char="•"/>
              <a:defRPr/>
            </a:lvl5pPr>
            <a:lvl6pPr marL="1712913" indent="-334963">
              <a:buFont typeface="Arial" panose="020B0604020202020204"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26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E9E2-328C-1545-9458-EFA018E98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p:txBody>
          <a:bodyPr/>
          <a:lstStyle>
            <a:lvl1pPr>
              <a:lnSpc>
                <a:spcPct val="100000"/>
              </a:lnSpc>
              <a:defRPr>
                <a:latin typeface="Segoe UI" panose="020B0502040204020203" pitchFamily="34" charset="0"/>
                <a:cs typeface="Segoe UI" panose="020B0502040204020203" pitchFamily="34" charset="0"/>
              </a:defRPr>
            </a:lvl1pPr>
            <a:lvl2pPr>
              <a:lnSpc>
                <a:spcPct val="100000"/>
              </a:lnSpc>
              <a:defRPr>
                <a:latin typeface="Segoe UI" panose="020B0502040204020203" pitchFamily="34" charset="0"/>
                <a:cs typeface="Segoe UI" panose="020B0502040204020203" pitchFamily="34" charset="0"/>
              </a:defRPr>
            </a:lvl2pPr>
            <a:lvl3pPr>
              <a:lnSpc>
                <a:spcPct val="100000"/>
              </a:lnSpc>
              <a:defRPr>
                <a:latin typeface="Segoe UI" panose="020B0502040204020203" pitchFamily="34" charset="0"/>
                <a:cs typeface="Segoe UI" panose="020B0502040204020203" pitchFamily="34" charset="0"/>
              </a:defRPr>
            </a:lvl3pPr>
            <a:lvl4pPr>
              <a:lnSpc>
                <a:spcPct val="100000"/>
              </a:lnSpc>
              <a:defRPr>
                <a:latin typeface="Segoe UI" panose="020B0502040204020203" pitchFamily="34" charset="0"/>
                <a:cs typeface="Segoe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4101387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0A01FC-93F7-BE41-ADE1-034EA44A4165}"/>
              </a:ext>
            </a:extLst>
          </p:cNvPr>
          <p:cNvSpPr>
            <a:spLocks noGrp="1"/>
          </p:cNvSpPr>
          <p:nvPr>
            <p:ph type="body" sz="quarter" idx="10" hasCustomPrompt="1"/>
          </p:nvPr>
        </p:nvSpPr>
        <p:spPr>
          <a:xfrm>
            <a:off x="5430279" y="4814155"/>
            <a:ext cx="3322638" cy="424732"/>
          </a:xfrm>
        </p:spPr>
        <p:txBody>
          <a:bodyPr anchor="ctr">
            <a:spAutoFit/>
          </a:bodyPr>
          <a:lstStyle>
            <a:lvl1pPr>
              <a:defRPr sz="2400">
                <a:solidFill>
                  <a:schemeClr val="bg1"/>
                </a:solidFill>
              </a:defRPr>
            </a:lvl1pPr>
            <a:lvl2pPr>
              <a:defRPr sz="2400">
                <a:solidFill>
                  <a:schemeClr val="bg1"/>
                </a:solidFill>
                <a:latin typeface="Raleway" panose="020B0503030101060003" pitchFamily="34" charset="77"/>
              </a:defRPr>
            </a:lvl2pPr>
            <a:lvl3pPr>
              <a:defRPr sz="2400">
                <a:solidFill>
                  <a:schemeClr val="bg1"/>
                </a:solidFill>
                <a:latin typeface="Raleway" panose="020B0503030101060003" pitchFamily="34" charset="77"/>
              </a:defRPr>
            </a:lvl3pPr>
            <a:lvl4pPr>
              <a:defRPr sz="2400">
                <a:solidFill>
                  <a:schemeClr val="bg1"/>
                </a:solidFill>
                <a:latin typeface="Raleway" panose="020B0503030101060003" pitchFamily="34" charset="77"/>
              </a:defRPr>
            </a:lvl4pPr>
            <a:lvl5pPr>
              <a:defRPr sz="2400">
                <a:solidFill>
                  <a:schemeClr val="bg1"/>
                </a:solidFill>
                <a:latin typeface="Raleway" panose="020B0503030101060003" pitchFamily="34" charset="77"/>
              </a:defRPr>
            </a:lvl5pPr>
          </a:lstStyle>
          <a:p>
            <a:pPr lvl="0"/>
            <a:r>
              <a:rPr lang="en-US"/>
              <a:t>08/04/2020</a:t>
            </a:r>
          </a:p>
        </p:txBody>
      </p:sp>
      <p:sp>
        <p:nvSpPr>
          <p:cNvPr id="2" name="Title 1">
            <a:extLst>
              <a:ext uri="{FF2B5EF4-FFF2-40B4-BE49-F238E27FC236}">
                <a16:creationId xmlns:a16="http://schemas.microsoft.com/office/drawing/2014/main" id="{60166518-E155-EA41-99F6-16C1DA34B61D}"/>
              </a:ext>
            </a:extLst>
          </p:cNvPr>
          <p:cNvSpPr>
            <a:spLocks noGrp="1"/>
          </p:cNvSpPr>
          <p:nvPr>
            <p:ph type="ctrTitle" hasCustomPrompt="1"/>
          </p:nvPr>
        </p:nvSpPr>
        <p:spPr>
          <a:xfrm>
            <a:off x="5430279" y="1189138"/>
            <a:ext cx="6141961" cy="590931"/>
          </a:xfrm>
        </p:spPr>
        <p:txBody>
          <a:bodyPr anchor="b">
            <a:spAutoFit/>
          </a:bodyPr>
          <a:lstStyle>
            <a:lvl1pPr algn="l">
              <a:defRPr sz="3600" b="1" i="0" cap="all" baseline="0">
                <a:solidFill>
                  <a:schemeClr val="bg1"/>
                </a:solidFill>
                <a:latin typeface="Raleway SemiBold" panose="020B0503030101060003"/>
              </a:defRPr>
            </a:lvl1pPr>
          </a:lstStyle>
          <a:p>
            <a:r>
              <a:rPr lang="en-US"/>
              <a:t>Presentation Name</a:t>
            </a:r>
          </a:p>
        </p:txBody>
      </p:sp>
      <p:sp>
        <p:nvSpPr>
          <p:cNvPr id="9" name="Rectangle 8">
            <a:extLst>
              <a:ext uri="{FF2B5EF4-FFF2-40B4-BE49-F238E27FC236}">
                <a16:creationId xmlns:a16="http://schemas.microsoft.com/office/drawing/2014/main" id="{064F9266-EFA5-B84E-8766-D362F4D5E364}"/>
              </a:ext>
            </a:extLst>
          </p:cNvPr>
          <p:cNvSpPr/>
          <p:nvPr userDrawn="1"/>
        </p:nvSpPr>
        <p:spPr>
          <a:xfrm>
            <a:off x="4493232" y="380136"/>
            <a:ext cx="62031" cy="609772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BED99FD-4ABD-9745-A58A-888D466334D9}"/>
              </a:ext>
            </a:extLst>
          </p:cNvPr>
          <p:cNvPicPr>
            <a:picLocks noChangeAspect="1"/>
          </p:cNvPicPr>
          <p:nvPr userDrawn="1"/>
        </p:nvPicPr>
        <p:blipFill>
          <a:blip r:embed="rId2"/>
          <a:stretch>
            <a:fillRect/>
          </a:stretch>
        </p:blipFill>
        <p:spPr>
          <a:xfrm>
            <a:off x="1204775" y="1171054"/>
            <a:ext cx="2413441" cy="4423558"/>
          </a:xfrm>
          <a:prstGeom prst="rect">
            <a:avLst/>
          </a:prstGeom>
        </p:spPr>
      </p:pic>
      <p:sp>
        <p:nvSpPr>
          <p:cNvPr id="7" name="Text Placeholder 2">
            <a:extLst>
              <a:ext uri="{FF2B5EF4-FFF2-40B4-BE49-F238E27FC236}">
                <a16:creationId xmlns:a16="http://schemas.microsoft.com/office/drawing/2014/main" id="{ACDACEB2-BE74-48A9-87B2-A9E3C26F6980}"/>
              </a:ext>
            </a:extLst>
          </p:cNvPr>
          <p:cNvSpPr>
            <a:spLocks noGrp="1"/>
          </p:cNvSpPr>
          <p:nvPr>
            <p:ph type="body" sz="quarter" idx="11" hasCustomPrompt="1"/>
          </p:nvPr>
        </p:nvSpPr>
        <p:spPr>
          <a:xfrm>
            <a:off x="5430279" y="2875547"/>
            <a:ext cx="6432297" cy="1481669"/>
          </a:xfrm>
        </p:spPr>
        <p:txBody>
          <a:bodyPr>
            <a:normAutofit/>
          </a:bodyPr>
          <a:lstStyle>
            <a:lvl1pPr>
              <a:defRPr sz="2800">
                <a:solidFill>
                  <a:schemeClr val="bg1"/>
                </a:solidFill>
              </a:defRPr>
            </a:lvl1pPr>
          </a:lstStyle>
          <a:p>
            <a:r>
              <a:rPr lang="en-US" b="1">
                <a:latin typeface="Raleway" pitchFamily="2" charset="0"/>
              </a:rPr>
              <a:t>PRESENTER NAME</a:t>
            </a:r>
            <a:br>
              <a:rPr lang="en-US" b="1">
                <a:latin typeface="Raleway" pitchFamily="2" charset="0"/>
              </a:rPr>
            </a:br>
            <a:r>
              <a:rPr lang="en-US">
                <a:latin typeface="Raleway" pitchFamily="2" charset="0"/>
              </a:rPr>
              <a:t>PRESENTER TITLE</a:t>
            </a:r>
          </a:p>
        </p:txBody>
      </p:sp>
    </p:spTree>
    <p:extLst>
      <p:ext uri="{BB962C8B-B14F-4D97-AF65-F5344CB8AC3E}">
        <p14:creationId xmlns:p14="http://schemas.microsoft.com/office/powerpoint/2010/main" val="3334203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0E123E-A50F-CF41-806E-C064ABA25857}"/>
              </a:ext>
            </a:extLst>
          </p:cNvPr>
          <p:cNvSpPr>
            <a:spLocks noGrp="1"/>
          </p:cNvSpPr>
          <p:nvPr>
            <p:ph type="sldNum" sz="quarter" idx="12"/>
          </p:nvPr>
        </p:nvSpPr>
        <p:spPr/>
        <p:txBody>
          <a:bodyPr/>
          <a:lstStyle/>
          <a:p>
            <a:fld id="{2C1798A1-548B-2F4F-A949-0B360C421755}" type="slidenum">
              <a:rPr lang="en-US" smtClean="0"/>
              <a:t>‹#›</a:t>
            </a:fld>
            <a:endParaRPr lang="en-US"/>
          </a:p>
        </p:txBody>
      </p:sp>
      <p:cxnSp>
        <p:nvCxnSpPr>
          <p:cNvPr id="4" name="Straight Connector 3">
            <a:extLst>
              <a:ext uri="{FF2B5EF4-FFF2-40B4-BE49-F238E27FC236}">
                <a16:creationId xmlns:a16="http://schemas.microsoft.com/office/drawing/2014/main" id="{704B8754-6230-FF48-BAA3-475B4BD55389}"/>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9090E88-0231-EF47-91D8-BAFEBA3FC2E4}"/>
              </a:ext>
            </a:extLst>
          </p:cNvPr>
          <p:cNvPicPr>
            <a:picLocks noChangeAspect="1"/>
          </p:cNvPicPr>
          <p:nvPr userDrawn="1"/>
        </p:nvPicPr>
        <p:blipFill>
          <a:blip r:embed="rId2"/>
          <a:stretch>
            <a:fillRect/>
          </a:stretch>
        </p:blipFill>
        <p:spPr>
          <a:xfrm>
            <a:off x="363617" y="5802218"/>
            <a:ext cx="1623999" cy="817420"/>
          </a:xfrm>
          <a:prstGeom prst="rect">
            <a:avLst/>
          </a:prstGeom>
        </p:spPr>
      </p:pic>
    </p:spTree>
    <p:extLst>
      <p:ext uri="{BB962C8B-B14F-4D97-AF65-F5344CB8AC3E}">
        <p14:creationId xmlns:p14="http://schemas.microsoft.com/office/powerpoint/2010/main" val="1824436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0A01FC-93F7-BE41-ADE1-034EA44A4165}"/>
              </a:ext>
            </a:extLst>
          </p:cNvPr>
          <p:cNvSpPr>
            <a:spLocks noGrp="1"/>
          </p:cNvSpPr>
          <p:nvPr>
            <p:ph type="body" sz="quarter" idx="10" hasCustomPrompt="1"/>
          </p:nvPr>
        </p:nvSpPr>
        <p:spPr>
          <a:xfrm>
            <a:off x="5430279" y="4814155"/>
            <a:ext cx="3322638" cy="424732"/>
          </a:xfrm>
        </p:spPr>
        <p:txBody>
          <a:bodyPr anchor="ctr">
            <a:spAutoFit/>
          </a:bodyPr>
          <a:lstStyle>
            <a:lvl1pPr>
              <a:defRPr sz="2400">
                <a:solidFill>
                  <a:schemeClr val="bg1"/>
                </a:solidFill>
              </a:defRPr>
            </a:lvl1pPr>
            <a:lvl2pPr>
              <a:defRPr sz="2400">
                <a:solidFill>
                  <a:schemeClr val="bg1"/>
                </a:solidFill>
                <a:latin typeface="Raleway" panose="020B0503030101060003" pitchFamily="34" charset="77"/>
              </a:defRPr>
            </a:lvl2pPr>
            <a:lvl3pPr>
              <a:defRPr sz="2400">
                <a:solidFill>
                  <a:schemeClr val="bg1"/>
                </a:solidFill>
                <a:latin typeface="Raleway" panose="020B0503030101060003" pitchFamily="34" charset="77"/>
              </a:defRPr>
            </a:lvl3pPr>
            <a:lvl4pPr>
              <a:defRPr sz="2400">
                <a:solidFill>
                  <a:schemeClr val="bg1"/>
                </a:solidFill>
                <a:latin typeface="Raleway" panose="020B0503030101060003" pitchFamily="34" charset="77"/>
              </a:defRPr>
            </a:lvl4pPr>
            <a:lvl5pPr>
              <a:defRPr sz="2400">
                <a:solidFill>
                  <a:schemeClr val="bg1"/>
                </a:solidFill>
                <a:latin typeface="Raleway" panose="020B0503030101060003" pitchFamily="34" charset="77"/>
              </a:defRPr>
            </a:lvl5pPr>
          </a:lstStyle>
          <a:p>
            <a:pPr lvl="0"/>
            <a:r>
              <a:rPr lang="en-US"/>
              <a:t>08/04/2020</a:t>
            </a:r>
          </a:p>
        </p:txBody>
      </p:sp>
      <p:sp>
        <p:nvSpPr>
          <p:cNvPr id="2" name="Title 1">
            <a:extLst>
              <a:ext uri="{FF2B5EF4-FFF2-40B4-BE49-F238E27FC236}">
                <a16:creationId xmlns:a16="http://schemas.microsoft.com/office/drawing/2014/main" id="{60166518-E155-EA41-99F6-16C1DA34B61D}"/>
              </a:ext>
            </a:extLst>
          </p:cNvPr>
          <p:cNvSpPr>
            <a:spLocks noGrp="1"/>
          </p:cNvSpPr>
          <p:nvPr>
            <p:ph type="ctrTitle" hasCustomPrompt="1"/>
          </p:nvPr>
        </p:nvSpPr>
        <p:spPr>
          <a:xfrm>
            <a:off x="5430279" y="1189138"/>
            <a:ext cx="6141961" cy="590931"/>
          </a:xfrm>
        </p:spPr>
        <p:txBody>
          <a:bodyPr anchor="b">
            <a:spAutoFit/>
          </a:bodyPr>
          <a:lstStyle>
            <a:lvl1pPr algn="l">
              <a:defRPr sz="3600" b="1" i="0" cap="all" baseline="0">
                <a:solidFill>
                  <a:schemeClr val="bg1"/>
                </a:solidFill>
                <a:latin typeface="Raleway SemiBold" panose="020B0503030101060003"/>
              </a:defRPr>
            </a:lvl1pPr>
          </a:lstStyle>
          <a:p>
            <a:r>
              <a:rPr lang="en-US"/>
              <a:t>Presentation Name</a:t>
            </a:r>
          </a:p>
        </p:txBody>
      </p:sp>
      <p:sp>
        <p:nvSpPr>
          <p:cNvPr id="9" name="Rectangle 8">
            <a:extLst>
              <a:ext uri="{FF2B5EF4-FFF2-40B4-BE49-F238E27FC236}">
                <a16:creationId xmlns:a16="http://schemas.microsoft.com/office/drawing/2014/main" id="{064F9266-EFA5-B84E-8766-D362F4D5E364}"/>
              </a:ext>
            </a:extLst>
          </p:cNvPr>
          <p:cNvSpPr/>
          <p:nvPr userDrawn="1"/>
        </p:nvSpPr>
        <p:spPr>
          <a:xfrm>
            <a:off x="4493232" y="380136"/>
            <a:ext cx="62031" cy="609772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BED99FD-4ABD-9745-A58A-888D466334D9}"/>
              </a:ext>
            </a:extLst>
          </p:cNvPr>
          <p:cNvPicPr>
            <a:picLocks noChangeAspect="1"/>
          </p:cNvPicPr>
          <p:nvPr userDrawn="1"/>
        </p:nvPicPr>
        <p:blipFill>
          <a:blip r:embed="rId2"/>
          <a:stretch>
            <a:fillRect/>
          </a:stretch>
        </p:blipFill>
        <p:spPr>
          <a:xfrm>
            <a:off x="1204775" y="1171054"/>
            <a:ext cx="2413441" cy="4423558"/>
          </a:xfrm>
          <a:prstGeom prst="rect">
            <a:avLst/>
          </a:prstGeom>
        </p:spPr>
      </p:pic>
      <p:sp>
        <p:nvSpPr>
          <p:cNvPr id="7" name="Text Placeholder 2">
            <a:extLst>
              <a:ext uri="{FF2B5EF4-FFF2-40B4-BE49-F238E27FC236}">
                <a16:creationId xmlns:a16="http://schemas.microsoft.com/office/drawing/2014/main" id="{ACDACEB2-BE74-48A9-87B2-A9E3C26F6980}"/>
              </a:ext>
            </a:extLst>
          </p:cNvPr>
          <p:cNvSpPr>
            <a:spLocks noGrp="1"/>
          </p:cNvSpPr>
          <p:nvPr>
            <p:ph type="body" sz="quarter" idx="11" hasCustomPrompt="1"/>
          </p:nvPr>
        </p:nvSpPr>
        <p:spPr>
          <a:xfrm>
            <a:off x="5430279" y="2875547"/>
            <a:ext cx="6432297" cy="1481669"/>
          </a:xfrm>
        </p:spPr>
        <p:txBody>
          <a:bodyPr>
            <a:normAutofit/>
          </a:bodyPr>
          <a:lstStyle>
            <a:lvl1pPr>
              <a:defRPr sz="2800">
                <a:solidFill>
                  <a:schemeClr val="bg1"/>
                </a:solidFill>
              </a:defRPr>
            </a:lvl1pPr>
          </a:lstStyle>
          <a:p>
            <a:r>
              <a:rPr lang="en-US" b="1">
                <a:latin typeface="Raleway" pitchFamily="2" charset="0"/>
              </a:rPr>
              <a:t>PRESENTER NAME</a:t>
            </a:r>
            <a:br>
              <a:rPr lang="en-US" b="1">
                <a:latin typeface="Raleway" pitchFamily="2" charset="0"/>
              </a:rPr>
            </a:br>
            <a:r>
              <a:rPr lang="en-US">
                <a:latin typeface="Raleway" pitchFamily="2" charset="0"/>
              </a:rPr>
              <a:t>PRESENTER TITLE</a:t>
            </a:r>
          </a:p>
        </p:txBody>
      </p:sp>
    </p:spTree>
    <p:extLst>
      <p:ext uri="{BB962C8B-B14F-4D97-AF65-F5344CB8AC3E}">
        <p14:creationId xmlns:p14="http://schemas.microsoft.com/office/powerpoint/2010/main" val="493469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5811A15A-5574-F349-80FF-82E68C175956}"/>
              </a:ext>
            </a:extLst>
          </p:cNvPr>
          <p:cNvSpPr/>
          <p:nvPr userDrawn="1"/>
        </p:nvSpPr>
        <p:spPr>
          <a:xfrm>
            <a:off x="0" y="0"/>
            <a:ext cx="8056368" cy="6858000"/>
          </a:xfrm>
          <a:custGeom>
            <a:avLst/>
            <a:gdLst>
              <a:gd name="connsiteX0" fmla="*/ 0 w 8056368"/>
              <a:gd name="connsiteY0" fmla="*/ 0 h 6858000"/>
              <a:gd name="connsiteX1" fmla="*/ 6687076 w 8056368"/>
              <a:gd name="connsiteY1" fmla="*/ 0 h 6858000"/>
              <a:gd name="connsiteX2" fmla="*/ 8023597 w 8056368"/>
              <a:gd name="connsiteY2" fmla="*/ 3282383 h 6858000"/>
              <a:gd name="connsiteX3" fmla="*/ 8030854 w 8056368"/>
              <a:gd name="connsiteY3" fmla="*/ 3300205 h 6858000"/>
              <a:gd name="connsiteX4" fmla="*/ 8048937 w 8056368"/>
              <a:gd name="connsiteY4" fmla="*/ 3358462 h 6858000"/>
              <a:gd name="connsiteX5" fmla="*/ 8056368 w 8056368"/>
              <a:gd name="connsiteY5" fmla="*/ 3432175 h 6858000"/>
              <a:gd name="connsiteX6" fmla="*/ 8048937 w 8056368"/>
              <a:gd name="connsiteY6" fmla="*/ 3505888 h 6858000"/>
              <a:gd name="connsiteX7" fmla="*/ 8039148 w 8056368"/>
              <a:gd name="connsiteY7" fmla="*/ 3537425 h 6858000"/>
              <a:gd name="connsiteX8" fmla="*/ 8013247 w 8056368"/>
              <a:gd name="connsiteY8" fmla="*/ 3601035 h 6858000"/>
              <a:gd name="connsiteX9" fmla="*/ 6687076 w 8056368"/>
              <a:gd name="connsiteY9" fmla="*/ 6858000 h 6858000"/>
              <a:gd name="connsiteX10" fmla="*/ 0 w 805636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6368" h="6858000">
                <a:moveTo>
                  <a:pt x="0" y="0"/>
                </a:moveTo>
                <a:lnTo>
                  <a:pt x="6687076" y="0"/>
                </a:lnTo>
                <a:lnTo>
                  <a:pt x="8023597" y="3282383"/>
                </a:lnTo>
                <a:lnTo>
                  <a:pt x="8030854" y="3300205"/>
                </a:lnTo>
                <a:lnTo>
                  <a:pt x="8048937" y="3358462"/>
                </a:lnTo>
                <a:cubicBezTo>
                  <a:pt x="8053810" y="3382272"/>
                  <a:pt x="8056368" y="3406925"/>
                  <a:pt x="8056368" y="3432175"/>
                </a:cubicBezTo>
                <a:cubicBezTo>
                  <a:pt x="8056368" y="3457426"/>
                  <a:pt x="8053810" y="3482079"/>
                  <a:pt x="8048937" y="3505888"/>
                </a:cubicBezTo>
                <a:lnTo>
                  <a:pt x="8039148" y="3537425"/>
                </a:lnTo>
                <a:lnTo>
                  <a:pt x="8013247" y="3601035"/>
                </a:lnTo>
                <a:lnTo>
                  <a:pt x="6687076"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object, clock, plate&#10;&#10;Description automatically generated">
            <a:extLst>
              <a:ext uri="{FF2B5EF4-FFF2-40B4-BE49-F238E27FC236}">
                <a16:creationId xmlns:a16="http://schemas.microsoft.com/office/drawing/2014/main" id="{C9F5121A-2387-6E4C-AF0D-FE8CED988356}"/>
              </a:ext>
            </a:extLst>
          </p:cNvPr>
          <p:cNvPicPr>
            <a:picLocks noChangeAspect="1"/>
          </p:cNvPicPr>
          <p:nvPr userDrawn="1"/>
        </p:nvPicPr>
        <p:blipFill>
          <a:blip r:embed="rId2"/>
          <a:stretch>
            <a:fillRect/>
          </a:stretch>
        </p:blipFill>
        <p:spPr>
          <a:xfrm>
            <a:off x="8915846" y="2171700"/>
            <a:ext cx="2392094" cy="2514600"/>
          </a:xfrm>
          <a:prstGeom prst="rect">
            <a:avLst/>
          </a:prstGeom>
        </p:spPr>
      </p:pic>
    </p:spTree>
    <p:extLst>
      <p:ext uri="{BB962C8B-B14F-4D97-AF65-F5344CB8AC3E}">
        <p14:creationId xmlns:p14="http://schemas.microsoft.com/office/powerpoint/2010/main" val="40046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415AE06-AF06-7C4A-901C-10EB3EC08409}"/>
              </a:ext>
            </a:extLst>
          </p:cNvPr>
          <p:cNvSpPr>
            <a:spLocks noGrp="1"/>
          </p:cNvSpPr>
          <p:nvPr>
            <p:ph type="pic" sz="quarter" idx="10" hasCustomPrompt="1"/>
          </p:nvPr>
        </p:nvSpPr>
        <p:spPr>
          <a:xfrm>
            <a:off x="709757" y="-1286616"/>
            <a:ext cx="12008425" cy="6656388"/>
          </a:xfrm>
          <a:prstGeom prst="roundRect">
            <a:avLst/>
          </a:prstGeom>
          <a:pattFill prst="pct5">
            <a:fgClr>
              <a:schemeClr val="bg1">
                <a:lumMod val="75000"/>
              </a:schemeClr>
            </a:fgClr>
            <a:bgClr>
              <a:schemeClr val="bg1"/>
            </a:bgClr>
          </a:pattFill>
        </p:spPr>
        <p:txBody>
          <a:bodyPr anchor="ctr" anchorCtr="0">
            <a:normAutofit/>
          </a:bodyPr>
          <a:lstStyle>
            <a:lvl1pPr algn="ctr">
              <a:defRPr sz="3000" i="1">
                <a:noFill/>
              </a:defRPr>
            </a:lvl1pPr>
          </a:lstStyle>
          <a:p>
            <a:r>
              <a:rPr lang="en-US"/>
              <a:t>Insert Image in shape with pattern</a:t>
            </a:r>
          </a:p>
        </p:txBody>
      </p:sp>
      <p:sp>
        <p:nvSpPr>
          <p:cNvPr id="16" name="Picture Placeholder 11">
            <a:extLst>
              <a:ext uri="{FF2B5EF4-FFF2-40B4-BE49-F238E27FC236}">
                <a16:creationId xmlns:a16="http://schemas.microsoft.com/office/drawing/2014/main" id="{EBF03025-F7CF-E247-83C5-084B91D93139}"/>
              </a:ext>
            </a:extLst>
          </p:cNvPr>
          <p:cNvSpPr>
            <a:spLocks noGrp="1"/>
          </p:cNvSpPr>
          <p:nvPr>
            <p:ph type="pic" sz="quarter" idx="11" hasCustomPrompt="1"/>
          </p:nvPr>
        </p:nvSpPr>
        <p:spPr>
          <a:xfrm>
            <a:off x="1152832" y="-1084881"/>
            <a:ext cx="12386705" cy="6782047"/>
          </a:xfrm>
          <a:prstGeom prst="roundRect">
            <a:avLst/>
          </a:prstGeom>
          <a:noFill/>
          <a:ln w="38100">
            <a:solidFill>
              <a:schemeClr val="tx1"/>
            </a:solidFill>
          </a:ln>
        </p:spPr>
        <p:txBody>
          <a:bodyPr anchor="ctr" anchorCtr="0">
            <a:normAutofit/>
          </a:bodyPr>
          <a:lstStyle>
            <a:lvl1pPr algn="ctr">
              <a:defRPr sz="3000">
                <a:noFill/>
              </a:defRPr>
            </a:lvl1pPr>
          </a:lstStyle>
          <a:p>
            <a:r>
              <a:rPr lang="en-US"/>
              <a:t>Leave blue outlined shape blank</a:t>
            </a:r>
          </a:p>
        </p:txBody>
      </p:sp>
      <p:pic>
        <p:nvPicPr>
          <p:cNvPr id="9" name="Picture 8">
            <a:extLst>
              <a:ext uri="{FF2B5EF4-FFF2-40B4-BE49-F238E27FC236}">
                <a16:creationId xmlns:a16="http://schemas.microsoft.com/office/drawing/2014/main" id="{6D2C52E7-2D52-944F-A93E-2767FD8CB4DF}"/>
              </a:ext>
            </a:extLst>
          </p:cNvPr>
          <p:cNvPicPr>
            <a:picLocks noChangeAspect="1"/>
          </p:cNvPicPr>
          <p:nvPr userDrawn="1"/>
        </p:nvPicPr>
        <p:blipFill>
          <a:blip r:embed="rId2"/>
          <a:stretch>
            <a:fillRect/>
          </a:stretch>
        </p:blipFill>
        <p:spPr>
          <a:xfrm>
            <a:off x="363617" y="5802218"/>
            <a:ext cx="1623999" cy="817420"/>
          </a:xfrm>
          <a:prstGeom prst="rect">
            <a:avLst/>
          </a:prstGeom>
        </p:spPr>
      </p:pic>
      <p:sp>
        <p:nvSpPr>
          <p:cNvPr id="17" name="Picture Placeholder 11">
            <a:extLst>
              <a:ext uri="{FF2B5EF4-FFF2-40B4-BE49-F238E27FC236}">
                <a16:creationId xmlns:a16="http://schemas.microsoft.com/office/drawing/2014/main" id="{9FE6B556-ED36-ED45-935B-E7D8F5FC1C55}"/>
              </a:ext>
            </a:extLst>
          </p:cNvPr>
          <p:cNvSpPr>
            <a:spLocks noGrp="1"/>
          </p:cNvSpPr>
          <p:nvPr>
            <p:ph type="pic" sz="quarter" idx="12"/>
          </p:nvPr>
        </p:nvSpPr>
        <p:spPr>
          <a:xfrm>
            <a:off x="5117433" y="4975738"/>
            <a:ext cx="8422103" cy="1459364"/>
          </a:xfrm>
          <a:prstGeom prst="roundRect">
            <a:avLst/>
          </a:prstGeom>
          <a:solidFill>
            <a:schemeClr val="tx1"/>
          </a:solidFill>
          <a:ln w="38100">
            <a:noFill/>
          </a:ln>
        </p:spPr>
        <p:txBody>
          <a:bodyPr anchor="ctr" anchorCtr="0">
            <a:normAutofit/>
          </a:bodyPr>
          <a:lstStyle>
            <a:lvl1pPr algn="ctr">
              <a:defRPr sz="3000"/>
            </a:lvl1pPr>
          </a:lstStyle>
          <a:p>
            <a:r>
              <a:rPr lang="en-US"/>
              <a:t>Click icon to add picture</a:t>
            </a:r>
          </a:p>
        </p:txBody>
      </p:sp>
      <p:sp>
        <p:nvSpPr>
          <p:cNvPr id="2" name="Title 1">
            <a:extLst>
              <a:ext uri="{FF2B5EF4-FFF2-40B4-BE49-F238E27FC236}">
                <a16:creationId xmlns:a16="http://schemas.microsoft.com/office/drawing/2014/main" id="{9543D0D1-0A0F-A944-A2A2-733544183CC6}"/>
              </a:ext>
            </a:extLst>
          </p:cNvPr>
          <p:cNvSpPr>
            <a:spLocks noGrp="1"/>
          </p:cNvSpPr>
          <p:nvPr>
            <p:ph type="title" hasCustomPrompt="1"/>
          </p:nvPr>
        </p:nvSpPr>
        <p:spPr>
          <a:xfrm>
            <a:off x="5588000" y="4959229"/>
            <a:ext cx="6240383" cy="1475873"/>
          </a:xfrm>
        </p:spPr>
        <p:txBody>
          <a:bodyPr anchor="ctr">
            <a:normAutofit/>
          </a:bodyPr>
          <a:lstStyle>
            <a:lvl1pPr>
              <a:defRPr sz="4000">
                <a:solidFill>
                  <a:schemeClr val="bg1"/>
                </a:solidFill>
              </a:defRPr>
            </a:lvl1pPr>
          </a:lstStyle>
          <a:p>
            <a:r>
              <a:rPr lang="en-US"/>
              <a:t>Headline/Slide Title</a:t>
            </a:r>
          </a:p>
        </p:txBody>
      </p:sp>
    </p:spTree>
    <p:extLst>
      <p:ext uri="{BB962C8B-B14F-4D97-AF65-F5344CB8AC3E}">
        <p14:creationId xmlns:p14="http://schemas.microsoft.com/office/powerpoint/2010/main" val="967115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E9E2-328C-1545-9458-EFA018E98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p:txBody>
          <a:bodyPr/>
          <a:lstStyle>
            <a:lvl1pPr>
              <a:lnSpc>
                <a:spcPct val="100000"/>
              </a:lnSpc>
              <a:defRPr>
                <a:latin typeface="Segoe UI" panose="020B0502040204020203" pitchFamily="34" charset="0"/>
                <a:cs typeface="Segoe UI" panose="020B0502040204020203" pitchFamily="34" charset="0"/>
              </a:defRPr>
            </a:lvl1pPr>
            <a:lvl2pPr>
              <a:lnSpc>
                <a:spcPct val="100000"/>
              </a:lnSpc>
              <a:defRPr>
                <a:latin typeface="Segoe UI" panose="020B0502040204020203" pitchFamily="34" charset="0"/>
                <a:cs typeface="Segoe UI" panose="020B0502040204020203" pitchFamily="34" charset="0"/>
              </a:defRPr>
            </a:lvl2pPr>
            <a:lvl3pPr>
              <a:lnSpc>
                <a:spcPct val="100000"/>
              </a:lnSpc>
              <a:defRPr>
                <a:latin typeface="Segoe UI" panose="020B0502040204020203" pitchFamily="34" charset="0"/>
                <a:cs typeface="Segoe UI" panose="020B0502040204020203" pitchFamily="34" charset="0"/>
              </a:defRPr>
            </a:lvl3pPr>
            <a:lvl4pPr>
              <a:lnSpc>
                <a:spcPct val="100000"/>
              </a:lnSpc>
              <a:defRPr>
                <a:latin typeface="Segoe UI" panose="020B0502040204020203" pitchFamily="34" charset="0"/>
                <a:cs typeface="Segoe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135455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mp; Quote">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AAE26D7-7D96-AD4F-8FAE-E5B63D3331B1}"/>
              </a:ext>
            </a:extLst>
          </p:cNvPr>
          <p:cNvSpPr>
            <a:spLocks noGrp="1"/>
          </p:cNvSpPr>
          <p:nvPr>
            <p:ph type="pic" sz="quarter" idx="10"/>
          </p:nvPr>
        </p:nvSpPr>
        <p:spPr>
          <a:xfrm>
            <a:off x="8866207" y="1221208"/>
            <a:ext cx="3946968" cy="4403485"/>
          </a:xfrm>
          <a:prstGeom prst="roundRect">
            <a:avLst/>
          </a:prstGeom>
          <a:solidFill>
            <a:schemeClr val="accent2"/>
          </a:solidFill>
        </p:spPr>
        <p:txBody>
          <a:bodyPr anchor="ctr" anchorCtr="0">
            <a:normAutofit/>
          </a:bodyPr>
          <a:lstStyle>
            <a:lvl1pPr algn="ctr">
              <a:defRPr sz="3000">
                <a:solidFill>
                  <a:schemeClr val="accent2"/>
                </a:solidFill>
              </a:defRPr>
            </a:lvl1pPr>
          </a:lstStyle>
          <a:p>
            <a:r>
              <a:rPr lang="en-US"/>
              <a:t>Click icon to add picture</a:t>
            </a:r>
          </a:p>
        </p:txBody>
      </p:sp>
      <p:sp>
        <p:nvSpPr>
          <p:cNvPr id="2" name="Title 1">
            <a:extLst>
              <a:ext uri="{FF2B5EF4-FFF2-40B4-BE49-F238E27FC236}">
                <a16:creationId xmlns:a16="http://schemas.microsoft.com/office/drawing/2014/main" id="{107FE9E2-328C-1545-9458-EFA018E98755}"/>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a:xfrm>
            <a:off x="436880" y="1472457"/>
            <a:ext cx="7932420" cy="4152236"/>
          </a:xfrm>
        </p:spPr>
        <p:txBody>
          <a:bodyPr/>
          <a:lstStyle>
            <a:lvl1pPr>
              <a:lnSpc>
                <a:spcPct val="100000"/>
              </a:lnSpc>
              <a:defRPr>
                <a:latin typeface="Segoe UI" panose="020B0502040204020203" pitchFamily="34" charset="0"/>
                <a:cs typeface="Segoe UI" panose="020B0502040204020203" pitchFamily="34" charset="0"/>
              </a:defRPr>
            </a:lvl1pPr>
            <a:lvl2pPr>
              <a:lnSpc>
                <a:spcPct val="100000"/>
              </a:lnSpc>
              <a:defRPr>
                <a:latin typeface="Segoe UI" panose="020B0502040204020203" pitchFamily="34" charset="0"/>
                <a:cs typeface="Segoe UI" panose="020B0502040204020203" pitchFamily="34" charset="0"/>
              </a:defRPr>
            </a:lvl2pPr>
            <a:lvl3pPr>
              <a:lnSpc>
                <a:spcPct val="100000"/>
              </a:lnSpc>
              <a:defRPr>
                <a:latin typeface="Segoe UI" panose="020B0502040204020203" pitchFamily="34" charset="0"/>
                <a:cs typeface="Segoe UI" panose="020B0502040204020203" pitchFamily="34" charset="0"/>
              </a:defRPr>
            </a:lvl3pPr>
            <a:lvl4pPr>
              <a:lnSpc>
                <a:spcPct val="100000"/>
              </a:lnSpc>
              <a:defRPr>
                <a:latin typeface="Segoe UI" panose="020B0502040204020203" pitchFamily="34" charset="0"/>
                <a:cs typeface="Segoe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
        <p:nvSpPr>
          <p:cNvPr id="7" name="Text Placeholder 6">
            <a:extLst>
              <a:ext uri="{FF2B5EF4-FFF2-40B4-BE49-F238E27FC236}">
                <a16:creationId xmlns:a16="http://schemas.microsoft.com/office/drawing/2014/main" id="{44AF7A4B-782F-C94B-BEFD-33103FCA9413}"/>
              </a:ext>
            </a:extLst>
          </p:cNvPr>
          <p:cNvSpPr>
            <a:spLocks noGrp="1"/>
          </p:cNvSpPr>
          <p:nvPr>
            <p:ph type="body" sz="quarter" idx="13" hasCustomPrompt="1"/>
          </p:nvPr>
        </p:nvSpPr>
        <p:spPr>
          <a:xfrm>
            <a:off x="9385300" y="1701800"/>
            <a:ext cx="2565400" cy="3530599"/>
          </a:xfrm>
        </p:spPr>
        <p:txBody>
          <a:bodyPr anchor="ctr" anchorCtr="0">
            <a:normAutofit/>
          </a:bodyPr>
          <a:lstStyle>
            <a:lvl1pPr>
              <a:defRPr sz="3200" b="1" i="0">
                <a:solidFill>
                  <a:schemeClr val="bg1"/>
                </a:solidFill>
                <a:latin typeface="Raleway" panose="020B0503030101060003" pitchFamily="34" charset="77"/>
              </a:defRPr>
            </a:lvl1pPr>
            <a:lvl2pPr>
              <a:defRPr sz="2000"/>
            </a:lvl2pPr>
            <a:lvl3pPr>
              <a:defRPr sz="2000"/>
            </a:lvl3pPr>
            <a:lvl4pPr>
              <a:defRPr sz="2000"/>
            </a:lvl4pPr>
          </a:lstStyle>
          <a:p>
            <a:pPr lvl="0"/>
            <a:r>
              <a:rPr lang="en-US"/>
              <a:t>Quote or Callout</a:t>
            </a:r>
          </a:p>
        </p:txBody>
      </p:sp>
    </p:spTree>
    <p:extLst>
      <p:ext uri="{BB962C8B-B14F-4D97-AF65-F5344CB8AC3E}">
        <p14:creationId xmlns:p14="http://schemas.microsoft.com/office/powerpoint/2010/main" val="205444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5811A15A-5574-F349-80FF-82E68C175956}"/>
              </a:ext>
            </a:extLst>
          </p:cNvPr>
          <p:cNvSpPr/>
          <p:nvPr userDrawn="1"/>
        </p:nvSpPr>
        <p:spPr>
          <a:xfrm>
            <a:off x="0" y="0"/>
            <a:ext cx="8056368" cy="6858000"/>
          </a:xfrm>
          <a:custGeom>
            <a:avLst/>
            <a:gdLst>
              <a:gd name="connsiteX0" fmla="*/ 0 w 8056368"/>
              <a:gd name="connsiteY0" fmla="*/ 0 h 6858000"/>
              <a:gd name="connsiteX1" fmla="*/ 6687076 w 8056368"/>
              <a:gd name="connsiteY1" fmla="*/ 0 h 6858000"/>
              <a:gd name="connsiteX2" fmla="*/ 8023597 w 8056368"/>
              <a:gd name="connsiteY2" fmla="*/ 3282383 h 6858000"/>
              <a:gd name="connsiteX3" fmla="*/ 8030854 w 8056368"/>
              <a:gd name="connsiteY3" fmla="*/ 3300205 h 6858000"/>
              <a:gd name="connsiteX4" fmla="*/ 8048937 w 8056368"/>
              <a:gd name="connsiteY4" fmla="*/ 3358462 h 6858000"/>
              <a:gd name="connsiteX5" fmla="*/ 8056368 w 8056368"/>
              <a:gd name="connsiteY5" fmla="*/ 3432175 h 6858000"/>
              <a:gd name="connsiteX6" fmla="*/ 8048937 w 8056368"/>
              <a:gd name="connsiteY6" fmla="*/ 3505888 h 6858000"/>
              <a:gd name="connsiteX7" fmla="*/ 8039148 w 8056368"/>
              <a:gd name="connsiteY7" fmla="*/ 3537425 h 6858000"/>
              <a:gd name="connsiteX8" fmla="*/ 8013247 w 8056368"/>
              <a:gd name="connsiteY8" fmla="*/ 3601035 h 6858000"/>
              <a:gd name="connsiteX9" fmla="*/ 6687076 w 8056368"/>
              <a:gd name="connsiteY9" fmla="*/ 6858000 h 6858000"/>
              <a:gd name="connsiteX10" fmla="*/ 0 w 805636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6368" h="6858000">
                <a:moveTo>
                  <a:pt x="0" y="0"/>
                </a:moveTo>
                <a:lnTo>
                  <a:pt x="6687076" y="0"/>
                </a:lnTo>
                <a:lnTo>
                  <a:pt x="8023597" y="3282383"/>
                </a:lnTo>
                <a:lnTo>
                  <a:pt x="8030854" y="3300205"/>
                </a:lnTo>
                <a:lnTo>
                  <a:pt x="8048937" y="3358462"/>
                </a:lnTo>
                <a:cubicBezTo>
                  <a:pt x="8053810" y="3382272"/>
                  <a:pt x="8056368" y="3406925"/>
                  <a:pt x="8056368" y="3432175"/>
                </a:cubicBezTo>
                <a:cubicBezTo>
                  <a:pt x="8056368" y="3457426"/>
                  <a:pt x="8053810" y="3482079"/>
                  <a:pt x="8048937" y="3505888"/>
                </a:cubicBezTo>
                <a:lnTo>
                  <a:pt x="8039148" y="3537425"/>
                </a:lnTo>
                <a:lnTo>
                  <a:pt x="8013247" y="3601035"/>
                </a:lnTo>
                <a:lnTo>
                  <a:pt x="6687076"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object, clock, plate&#10;&#10;Description automatically generated">
            <a:extLst>
              <a:ext uri="{FF2B5EF4-FFF2-40B4-BE49-F238E27FC236}">
                <a16:creationId xmlns:a16="http://schemas.microsoft.com/office/drawing/2014/main" id="{C9F5121A-2387-6E4C-AF0D-FE8CED988356}"/>
              </a:ext>
            </a:extLst>
          </p:cNvPr>
          <p:cNvPicPr>
            <a:picLocks noChangeAspect="1"/>
          </p:cNvPicPr>
          <p:nvPr userDrawn="1"/>
        </p:nvPicPr>
        <p:blipFill>
          <a:blip r:embed="rId2"/>
          <a:stretch>
            <a:fillRect/>
          </a:stretch>
        </p:blipFill>
        <p:spPr>
          <a:xfrm>
            <a:off x="8915846" y="2171700"/>
            <a:ext cx="2392094" cy="2514600"/>
          </a:xfrm>
          <a:prstGeom prst="rect">
            <a:avLst/>
          </a:prstGeom>
        </p:spPr>
      </p:pic>
      <p:sp>
        <p:nvSpPr>
          <p:cNvPr id="2" name="TextBox 1">
            <a:extLst>
              <a:ext uri="{FF2B5EF4-FFF2-40B4-BE49-F238E27FC236}">
                <a16:creationId xmlns:a16="http://schemas.microsoft.com/office/drawing/2014/main" id="{D6173FC9-452B-4865-BFF4-F7067528AC9D}"/>
              </a:ext>
            </a:extLst>
          </p:cNvPr>
          <p:cNvSpPr txBox="1"/>
          <p:nvPr userDrawn="1"/>
        </p:nvSpPr>
        <p:spPr>
          <a:xfrm>
            <a:off x="460893" y="998437"/>
            <a:ext cx="6412587" cy="461665"/>
          </a:xfrm>
          <a:prstGeom prst="rect">
            <a:avLst/>
          </a:prstGeom>
          <a:noFill/>
        </p:spPr>
        <p:txBody>
          <a:bodyPr wrap="square" rtlCol="0">
            <a:spAutoFit/>
          </a:bodyPr>
          <a:lstStyle/>
          <a:p>
            <a:r>
              <a:rPr lang="en-US" sz="2400">
                <a:solidFill>
                  <a:schemeClr val="accent4"/>
                </a:solidFill>
                <a:latin typeface="Raleway Light" panose="020B0403030101060003" pitchFamily="34" charset="77"/>
                <a:cs typeface="Arial" panose="020B0604020202020204" pitchFamily="34" charset="0"/>
              </a:rPr>
              <a:t>OUR MISSION:</a:t>
            </a:r>
          </a:p>
        </p:txBody>
      </p:sp>
      <p:sp>
        <p:nvSpPr>
          <p:cNvPr id="3" name="TextBox 2">
            <a:extLst>
              <a:ext uri="{FF2B5EF4-FFF2-40B4-BE49-F238E27FC236}">
                <a16:creationId xmlns:a16="http://schemas.microsoft.com/office/drawing/2014/main" id="{728F6744-EA36-4833-B532-C1EF75479C4F}"/>
              </a:ext>
            </a:extLst>
          </p:cNvPr>
          <p:cNvSpPr txBox="1"/>
          <p:nvPr userDrawn="1"/>
        </p:nvSpPr>
        <p:spPr>
          <a:xfrm>
            <a:off x="556527" y="1460102"/>
            <a:ext cx="6412587" cy="954107"/>
          </a:xfrm>
          <a:prstGeom prst="rect">
            <a:avLst/>
          </a:prstGeom>
          <a:noFill/>
        </p:spPr>
        <p:txBody>
          <a:bodyPr wrap="square" rtlCol="0">
            <a:spAutoFit/>
          </a:bodyPr>
          <a:lstStyle/>
          <a:p>
            <a:r>
              <a:rPr lang="en-US" sz="2800" b="1">
                <a:solidFill>
                  <a:schemeClr val="bg1"/>
                </a:solidFill>
                <a:latin typeface="+mn-lt"/>
                <a:cs typeface="Arial" panose="020B0604020202020204" pitchFamily="34" charset="0"/>
              </a:rPr>
              <a:t>To promote, protect, and improve the health and safety of all Hoosiers. </a:t>
            </a:r>
          </a:p>
        </p:txBody>
      </p:sp>
      <p:sp>
        <p:nvSpPr>
          <p:cNvPr id="7" name="TextBox 6">
            <a:extLst>
              <a:ext uri="{FF2B5EF4-FFF2-40B4-BE49-F238E27FC236}">
                <a16:creationId xmlns:a16="http://schemas.microsoft.com/office/drawing/2014/main" id="{D06B0634-392F-423F-ADF6-85314232631E}"/>
              </a:ext>
            </a:extLst>
          </p:cNvPr>
          <p:cNvSpPr txBox="1"/>
          <p:nvPr userDrawn="1"/>
        </p:nvSpPr>
        <p:spPr>
          <a:xfrm>
            <a:off x="460893" y="3055837"/>
            <a:ext cx="6412587" cy="461665"/>
          </a:xfrm>
          <a:prstGeom prst="rect">
            <a:avLst/>
          </a:prstGeom>
          <a:noFill/>
        </p:spPr>
        <p:txBody>
          <a:bodyPr wrap="square" rtlCol="0">
            <a:spAutoFit/>
          </a:bodyPr>
          <a:lstStyle/>
          <a:p>
            <a:r>
              <a:rPr lang="en-US" sz="2400">
                <a:solidFill>
                  <a:schemeClr val="accent4"/>
                </a:solidFill>
                <a:latin typeface="Raleway Light" panose="020B0403030101060003" pitchFamily="34" charset="77"/>
                <a:cs typeface="Arial" panose="020B0604020202020204" pitchFamily="34" charset="0"/>
              </a:rPr>
              <a:t>OUR VISION:</a:t>
            </a:r>
          </a:p>
        </p:txBody>
      </p:sp>
      <p:sp>
        <p:nvSpPr>
          <p:cNvPr id="9" name="TextBox 8">
            <a:extLst>
              <a:ext uri="{FF2B5EF4-FFF2-40B4-BE49-F238E27FC236}">
                <a16:creationId xmlns:a16="http://schemas.microsoft.com/office/drawing/2014/main" id="{01C86A17-2E8A-4DFC-AD93-DA7C6051AFD4}"/>
              </a:ext>
            </a:extLst>
          </p:cNvPr>
          <p:cNvSpPr txBox="1"/>
          <p:nvPr userDrawn="1"/>
        </p:nvSpPr>
        <p:spPr>
          <a:xfrm>
            <a:off x="556527" y="3517502"/>
            <a:ext cx="6412587" cy="1384995"/>
          </a:xfrm>
          <a:prstGeom prst="rect">
            <a:avLst/>
          </a:prstGeom>
          <a:noFill/>
        </p:spPr>
        <p:txBody>
          <a:bodyPr wrap="square" rtlCol="0">
            <a:spAutoFit/>
          </a:bodyPr>
          <a:lstStyle/>
          <a:p>
            <a:r>
              <a:rPr lang="en-US" sz="2800" b="1">
                <a:solidFill>
                  <a:schemeClr val="bg1"/>
                </a:solidFill>
                <a:latin typeface="+mn-lt"/>
                <a:cs typeface="Arial" panose="020B0604020202020204" pitchFamily="34" charset="0"/>
              </a:rPr>
              <a:t>Every Hoosier reaches optimal health regardless of where they live, learn, work, or play. </a:t>
            </a:r>
          </a:p>
        </p:txBody>
      </p:sp>
    </p:spTree>
    <p:extLst>
      <p:ext uri="{BB962C8B-B14F-4D97-AF65-F5344CB8AC3E}">
        <p14:creationId xmlns:p14="http://schemas.microsoft.com/office/powerpoint/2010/main" val="4062189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2D8612F-E863-B14C-9546-1A4E22909718}"/>
              </a:ext>
            </a:extLst>
          </p:cNvPr>
          <p:cNvSpPr/>
          <p:nvPr userDrawn="1"/>
        </p:nvSpPr>
        <p:spPr>
          <a:xfrm>
            <a:off x="6577881" y="-680666"/>
            <a:ext cx="7399100" cy="6432158"/>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DDA341BB-F6CC-6040-96EA-C5272267FEA9}"/>
              </a:ext>
            </a:extLst>
          </p:cNvPr>
          <p:cNvSpPr>
            <a:spLocks noGrp="1"/>
          </p:cNvSpPr>
          <p:nvPr>
            <p:ph type="pic" sz="quarter" idx="10" hasCustomPrompt="1"/>
          </p:nvPr>
        </p:nvSpPr>
        <p:spPr>
          <a:xfrm>
            <a:off x="6933107" y="-320842"/>
            <a:ext cx="6128491" cy="5766237"/>
          </a:xfrm>
          <a:prstGeom prst="roundRect">
            <a:avLst/>
          </a:prstGeom>
          <a:pattFill prst="pct5">
            <a:fgClr>
              <a:schemeClr val="bg2"/>
            </a:fgClr>
            <a:bgClr>
              <a:schemeClr val="bg1"/>
            </a:bgClr>
          </a:pattFill>
          <a:ln w="6350">
            <a:noFill/>
          </a:ln>
        </p:spPr>
        <p:txBody>
          <a:bodyPr anchor="ctr" anchorCtr="0">
            <a:normAutofit/>
          </a:bodyPr>
          <a:lstStyle>
            <a:lvl1pPr algn="ctr">
              <a:defRPr sz="3000">
                <a:solidFill>
                  <a:schemeClr val="bg2">
                    <a:lumMod val="75000"/>
                  </a:schemeClr>
                </a:solidFill>
              </a:defRPr>
            </a:lvl1pPr>
          </a:lstStyle>
          <a:p>
            <a:r>
              <a:rPr lang="en-US"/>
              <a:t>Drag and drop </a:t>
            </a:r>
            <a:br>
              <a:rPr lang="en-US"/>
            </a:br>
            <a:r>
              <a:rPr lang="en-US"/>
              <a:t>image here</a:t>
            </a:r>
          </a:p>
        </p:txBody>
      </p:sp>
      <p:sp>
        <p:nvSpPr>
          <p:cNvPr id="2" name="Title 1">
            <a:extLst>
              <a:ext uri="{FF2B5EF4-FFF2-40B4-BE49-F238E27FC236}">
                <a16:creationId xmlns:a16="http://schemas.microsoft.com/office/drawing/2014/main" id="{107FE9E2-328C-1545-9458-EFA018E98755}"/>
              </a:ext>
            </a:extLst>
          </p:cNvPr>
          <p:cNvSpPr>
            <a:spLocks noGrp="1"/>
          </p:cNvSpPr>
          <p:nvPr>
            <p:ph type="title" hasCustomPrompt="1"/>
          </p:nvPr>
        </p:nvSpPr>
        <p:spPr>
          <a:xfrm>
            <a:off x="436880" y="365126"/>
            <a:ext cx="5888506" cy="756565"/>
          </a:xfrm>
        </p:spPr>
        <p:txBody>
          <a:bodyPr/>
          <a:lstStyle/>
          <a:p>
            <a:r>
              <a:rPr lang="en-US"/>
              <a:t>Headline/Slide Title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a:xfrm>
            <a:off x="436880" y="1472457"/>
            <a:ext cx="5888506" cy="4152236"/>
          </a:xfrm>
        </p:spPr>
        <p:txBody>
          <a:bodyPr/>
          <a:lstStyle>
            <a:lvl1pPr>
              <a:lnSpc>
                <a:spcPct val="100000"/>
              </a:lnSpc>
              <a:defRPr>
                <a:latin typeface="Segoe UI" panose="020B0502040204020203" pitchFamily="34" charset="0"/>
                <a:cs typeface="Segoe UI" panose="020B0502040204020203" pitchFamily="34" charset="0"/>
              </a:defRPr>
            </a:lvl1pPr>
            <a:lvl2pPr>
              <a:lnSpc>
                <a:spcPct val="100000"/>
              </a:lnSpc>
              <a:defRPr>
                <a:latin typeface="Segoe UI" panose="020B0502040204020203" pitchFamily="34" charset="0"/>
                <a:cs typeface="Segoe UI" panose="020B0502040204020203" pitchFamily="34" charset="0"/>
              </a:defRPr>
            </a:lvl2pPr>
            <a:lvl3pPr>
              <a:lnSpc>
                <a:spcPct val="100000"/>
              </a:lnSpc>
              <a:defRPr>
                <a:latin typeface="Segoe UI" panose="020B0502040204020203" pitchFamily="34" charset="0"/>
                <a:cs typeface="Segoe UI" panose="020B0502040204020203" pitchFamily="34" charset="0"/>
              </a:defRPr>
            </a:lvl3pPr>
            <a:lvl4pPr>
              <a:lnSpc>
                <a:spcPct val="100000"/>
              </a:lnSpc>
              <a:defRPr>
                <a:latin typeface="Segoe UI" panose="020B0502040204020203" pitchFamily="34" charset="0"/>
                <a:cs typeface="Segoe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279650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1472184"/>
            <a:ext cx="5181600" cy="3787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E7339-34B6-0340-927A-4DC0F40EBE6C}"/>
              </a:ext>
            </a:extLst>
          </p:cNvPr>
          <p:cNvSpPr>
            <a:spLocks noGrp="1"/>
          </p:cNvSpPr>
          <p:nvPr>
            <p:ph sz="half" idx="2"/>
          </p:nvPr>
        </p:nvSpPr>
        <p:spPr>
          <a:xfrm>
            <a:off x="6172200" y="1472184"/>
            <a:ext cx="5181600" cy="3787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EA76BB-48BA-344E-A70D-B41150C9DD9B}"/>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2855332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2227801"/>
            <a:ext cx="5181600" cy="3032356"/>
          </a:xfrm>
        </p:spPr>
        <p:txBody>
          <a:bodyPr/>
          <a:lstStyle>
            <a:lvl1pPr>
              <a:lnSpc>
                <a:spcPct val="100000"/>
              </a:lnSpc>
              <a:defRPr>
                <a:latin typeface="Segoe UI" panose="020B0502040204020203" pitchFamily="34" charset="0"/>
                <a:cs typeface="Segoe UI" panose="020B0502040204020203" pitchFamily="34" charset="0"/>
              </a:defRPr>
            </a:lvl1pPr>
            <a:lvl2pPr>
              <a:lnSpc>
                <a:spcPct val="100000"/>
              </a:lnSpc>
              <a:defRPr>
                <a:latin typeface="Segoe UI" panose="020B0502040204020203" pitchFamily="34" charset="0"/>
                <a:cs typeface="Segoe UI" panose="020B0502040204020203" pitchFamily="34" charset="0"/>
              </a:defRPr>
            </a:lvl2pPr>
            <a:lvl3pPr>
              <a:lnSpc>
                <a:spcPct val="100000"/>
              </a:lnSpc>
              <a:defRPr>
                <a:latin typeface="Segoe UI" panose="020B0502040204020203" pitchFamily="34" charset="0"/>
                <a:cs typeface="Segoe UI" panose="020B0502040204020203" pitchFamily="34" charset="0"/>
              </a:defRPr>
            </a:lvl3pPr>
            <a:lvl4pPr>
              <a:lnSpc>
                <a:spcPct val="100000"/>
              </a:lnSpc>
              <a:defRPr>
                <a:latin typeface="Segoe UI" panose="020B0502040204020203" pitchFamily="34" charset="0"/>
                <a:cs typeface="Segoe UI" panose="020B0502040204020203" pitchFamily="34" charset="0"/>
              </a:defRPr>
            </a:lvl4pPr>
            <a:lvl5pPr>
              <a:lnSpc>
                <a:spcPct val="100000"/>
              </a:lnSpc>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E7339-34B6-0340-927A-4DC0F40EBE6C}"/>
              </a:ext>
            </a:extLst>
          </p:cNvPr>
          <p:cNvSpPr>
            <a:spLocks noGrp="1"/>
          </p:cNvSpPr>
          <p:nvPr>
            <p:ph sz="half" idx="2"/>
          </p:nvPr>
        </p:nvSpPr>
        <p:spPr>
          <a:xfrm>
            <a:off x="6172200" y="2227801"/>
            <a:ext cx="5181600" cy="3032356"/>
          </a:xfrm>
        </p:spPr>
        <p:txBody>
          <a:bodyPr/>
          <a:lstStyle>
            <a:lvl1pPr>
              <a:lnSpc>
                <a:spcPct val="100000"/>
              </a:lnSpc>
              <a:defRPr>
                <a:latin typeface="Segoe UI" panose="020B0502040204020203" pitchFamily="34" charset="0"/>
                <a:cs typeface="Segoe UI" panose="020B0502040204020203" pitchFamily="34" charset="0"/>
              </a:defRPr>
            </a:lvl1pPr>
            <a:lvl2pPr>
              <a:lnSpc>
                <a:spcPct val="100000"/>
              </a:lnSpc>
              <a:defRPr>
                <a:latin typeface="Segoe UI" panose="020B0502040204020203" pitchFamily="34" charset="0"/>
                <a:cs typeface="Segoe UI" panose="020B0502040204020203" pitchFamily="34" charset="0"/>
              </a:defRPr>
            </a:lvl2pPr>
            <a:lvl3pPr>
              <a:lnSpc>
                <a:spcPct val="100000"/>
              </a:lnSpc>
              <a:defRPr>
                <a:latin typeface="Segoe UI" panose="020B0502040204020203" pitchFamily="34" charset="0"/>
                <a:cs typeface="Segoe UI" panose="020B0502040204020203" pitchFamily="34" charset="0"/>
              </a:defRPr>
            </a:lvl3pPr>
            <a:lvl4pPr>
              <a:lnSpc>
                <a:spcPct val="100000"/>
              </a:lnSpc>
              <a:defRPr>
                <a:latin typeface="Segoe UI" panose="020B0502040204020203" pitchFamily="34" charset="0"/>
                <a:cs typeface="Segoe UI" panose="020B0502040204020203" pitchFamily="34" charset="0"/>
              </a:defRPr>
            </a:lvl4pPr>
            <a:lvl5pPr>
              <a:lnSpc>
                <a:spcPct val="100000"/>
              </a:lnSpc>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EA76BB-48BA-344E-A70D-B41150C9DD9B}"/>
              </a:ext>
            </a:extLst>
          </p:cNvPr>
          <p:cNvSpPr>
            <a:spLocks noGrp="1"/>
          </p:cNvSpPr>
          <p:nvPr>
            <p:ph type="sldNum" sz="quarter" idx="12"/>
          </p:nvPr>
        </p:nvSpPr>
        <p:spPr/>
        <p:txBody>
          <a:bodyPr/>
          <a:lstStyle/>
          <a:p>
            <a:fld id="{2C1798A1-548B-2F4F-A949-0B360C421755}" type="slidenum">
              <a:rPr lang="en-US" smtClean="0"/>
              <a:t>‹#›</a:t>
            </a:fld>
            <a:endParaRPr lang="en-US"/>
          </a:p>
        </p:txBody>
      </p:sp>
      <p:sp>
        <p:nvSpPr>
          <p:cNvPr id="6" name="Title 1">
            <a:extLst>
              <a:ext uri="{FF2B5EF4-FFF2-40B4-BE49-F238E27FC236}">
                <a16:creationId xmlns:a16="http://schemas.microsoft.com/office/drawing/2014/main" id="{4A2F23AF-29AF-8640-B220-43B09330146A}"/>
              </a:ext>
            </a:extLst>
          </p:cNvPr>
          <p:cNvSpPr txBox="1">
            <a:spLocks/>
          </p:cNvSpPr>
          <p:nvPr userDrawn="1"/>
        </p:nvSpPr>
        <p:spPr>
          <a:xfrm>
            <a:off x="436880" y="1471236"/>
            <a:ext cx="5181600" cy="7565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cap="none" baseline="0">
                <a:solidFill>
                  <a:schemeClr val="accent1"/>
                </a:solidFill>
                <a:latin typeface="Raleway" panose="020B0503030101060003" pitchFamily="34" charset="77"/>
                <a:ea typeface="+mj-ea"/>
                <a:cs typeface="+mj-cs"/>
              </a:defRPr>
            </a:lvl1pPr>
          </a:lstStyle>
          <a:p>
            <a:r>
              <a:rPr lang="en-US" sz="2400">
                <a:solidFill>
                  <a:schemeClr val="tx1"/>
                </a:solidFill>
              </a:rPr>
              <a:t>Subhead</a:t>
            </a:r>
          </a:p>
        </p:txBody>
      </p:sp>
      <p:sp>
        <p:nvSpPr>
          <p:cNvPr id="8" name="Title 1">
            <a:extLst>
              <a:ext uri="{FF2B5EF4-FFF2-40B4-BE49-F238E27FC236}">
                <a16:creationId xmlns:a16="http://schemas.microsoft.com/office/drawing/2014/main" id="{C11829DD-7D6C-444D-94FC-6B5C66F9D27A}"/>
              </a:ext>
            </a:extLst>
          </p:cNvPr>
          <p:cNvSpPr txBox="1">
            <a:spLocks/>
          </p:cNvSpPr>
          <p:nvPr userDrawn="1"/>
        </p:nvSpPr>
        <p:spPr>
          <a:xfrm>
            <a:off x="6172200" y="1459593"/>
            <a:ext cx="5181600" cy="7565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cap="none" baseline="0">
                <a:solidFill>
                  <a:schemeClr val="accent1"/>
                </a:solidFill>
                <a:latin typeface="Raleway" panose="020B0503030101060003" pitchFamily="34" charset="77"/>
                <a:ea typeface="+mj-ea"/>
                <a:cs typeface="+mj-cs"/>
              </a:defRPr>
            </a:lvl1pPr>
          </a:lstStyle>
          <a:p>
            <a:r>
              <a:rPr lang="en-US" sz="2400">
                <a:solidFill>
                  <a:schemeClr val="tx1"/>
                </a:solidFill>
              </a:rPr>
              <a:t>Subhead</a:t>
            </a:r>
          </a:p>
        </p:txBody>
      </p:sp>
    </p:spTree>
    <p:extLst>
      <p:ext uri="{BB962C8B-B14F-4D97-AF65-F5344CB8AC3E}">
        <p14:creationId xmlns:p14="http://schemas.microsoft.com/office/powerpoint/2010/main" val="3700187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F6AC-1105-604E-9782-03818D2E2B7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50E123E-A50F-CF41-806E-C064ABA25857}"/>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2271062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0E123E-A50F-CF41-806E-C064ABA25857}"/>
              </a:ext>
            </a:extLst>
          </p:cNvPr>
          <p:cNvSpPr>
            <a:spLocks noGrp="1"/>
          </p:cNvSpPr>
          <p:nvPr>
            <p:ph type="sldNum" sz="quarter" idx="12"/>
          </p:nvPr>
        </p:nvSpPr>
        <p:spPr/>
        <p:txBody>
          <a:bodyPr/>
          <a:lstStyle/>
          <a:p>
            <a:fld id="{2C1798A1-548B-2F4F-A949-0B360C421755}" type="slidenum">
              <a:rPr lang="en-US" smtClean="0"/>
              <a:t>‹#›</a:t>
            </a:fld>
            <a:endParaRPr lang="en-US"/>
          </a:p>
        </p:txBody>
      </p:sp>
      <p:cxnSp>
        <p:nvCxnSpPr>
          <p:cNvPr id="4" name="Straight Connector 3">
            <a:extLst>
              <a:ext uri="{FF2B5EF4-FFF2-40B4-BE49-F238E27FC236}">
                <a16:creationId xmlns:a16="http://schemas.microsoft.com/office/drawing/2014/main" id="{704B8754-6230-FF48-BAA3-475B4BD55389}"/>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9090E88-0231-EF47-91D8-BAFEBA3FC2E4}"/>
              </a:ext>
            </a:extLst>
          </p:cNvPr>
          <p:cNvPicPr>
            <a:picLocks noChangeAspect="1"/>
          </p:cNvPicPr>
          <p:nvPr userDrawn="1"/>
        </p:nvPicPr>
        <p:blipFill>
          <a:blip r:embed="rId2"/>
          <a:stretch>
            <a:fillRect/>
          </a:stretch>
        </p:blipFill>
        <p:spPr>
          <a:xfrm>
            <a:off x="363617" y="5802218"/>
            <a:ext cx="1623999" cy="817420"/>
          </a:xfrm>
          <a:prstGeom prst="rect">
            <a:avLst/>
          </a:prstGeom>
        </p:spPr>
      </p:pic>
    </p:spTree>
    <p:extLst>
      <p:ext uri="{BB962C8B-B14F-4D97-AF65-F5344CB8AC3E}">
        <p14:creationId xmlns:p14="http://schemas.microsoft.com/office/powerpoint/2010/main" val="1112538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rt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a:xfrm>
            <a:off x="436881" y="365126"/>
            <a:ext cx="3380242" cy="756565"/>
          </a:xfrm>
        </p:spPr>
        <p:txBody>
          <a:bodyPr/>
          <a:lstStyle>
            <a:lvl1pPr>
              <a:defRPr>
                <a:solidFill>
                  <a:schemeClr val="tx1"/>
                </a:solidFill>
              </a:defRPr>
            </a:lvl1pPr>
          </a:lstStyle>
          <a:p>
            <a:r>
              <a:rPr lang="en-US"/>
              <a:t>Chart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1614639"/>
            <a:ext cx="3380242" cy="3645518"/>
          </a:xfrm>
          <a:noFill/>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333631-A642-3147-8E2D-182A900A376E}"/>
              </a:ext>
            </a:extLst>
          </p:cNvPr>
          <p:cNvSpPr>
            <a:spLocks noGrp="1"/>
          </p:cNvSpPr>
          <p:nvPr>
            <p:ph type="sldNum" sz="quarter" idx="14"/>
          </p:nvPr>
        </p:nvSpPr>
        <p:spPr/>
        <p:txBody>
          <a:bodyPr/>
          <a:lstStyle/>
          <a:p>
            <a:fld id="{2C1798A1-548B-2F4F-A949-0B360C421755}" type="slidenum">
              <a:rPr lang="en-US" smtClean="0"/>
              <a:pPr/>
              <a:t>‹#›</a:t>
            </a:fld>
            <a:endParaRPr lang="en-US"/>
          </a:p>
        </p:txBody>
      </p:sp>
      <p:cxnSp>
        <p:nvCxnSpPr>
          <p:cNvPr id="18" name="Straight Connector 17">
            <a:extLst>
              <a:ext uri="{FF2B5EF4-FFF2-40B4-BE49-F238E27FC236}">
                <a16:creationId xmlns:a16="http://schemas.microsoft.com/office/drawing/2014/main" id="{21C3DAE3-FAD8-5D4F-A07E-1BDB97A1AA02}"/>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1561F55-8A38-B940-9C70-17A82AC89ED4}"/>
              </a:ext>
            </a:extLst>
          </p:cNvPr>
          <p:cNvPicPr>
            <a:picLocks noChangeAspect="1"/>
          </p:cNvPicPr>
          <p:nvPr userDrawn="1"/>
        </p:nvPicPr>
        <p:blipFill>
          <a:blip r:embed="rId2"/>
          <a:stretch>
            <a:fillRect/>
          </a:stretch>
        </p:blipFill>
        <p:spPr>
          <a:xfrm>
            <a:off x="363617" y="5802218"/>
            <a:ext cx="1623999" cy="817420"/>
          </a:xfrm>
          <a:prstGeom prst="rect">
            <a:avLst/>
          </a:prstGeom>
        </p:spPr>
      </p:pic>
    </p:spTree>
    <p:extLst>
      <p:ext uri="{BB962C8B-B14F-4D97-AF65-F5344CB8AC3E}">
        <p14:creationId xmlns:p14="http://schemas.microsoft.com/office/powerpoint/2010/main" val="501629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rts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a:xfrm>
            <a:off x="436881" y="365126"/>
            <a:ext cx="3380242" cy="756565"/>
          </a:xfrm>
        </p:spPr>
        <p:txBody>
          <a:bodyPr/>
          <a:lstStyle>
            <a:lvl1pPr>
              <a:defRPr>
                <a:solidFill>
                  <a:schemeClr val="bg1"/>
                </a:solidFill>
              </a:defRPr>
            </a:lvl1pPr>
          </a:lstStyle>
          <a:p>
            <a:r>
              <a:rPr lang="en-US"/>
              <a:t>Chart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1614639"/>
            <a:ext cx="3380242" cy="3645518"/>
          </a:xfrm>
          <a:noFill/>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EBE0AC1F-4242-FD4A-84BE-CDA82C3D43AE}"/>
              </a:ext>
            </a:extLst>
          </p:cNvPr>
          <p:cNvCxnSpPr>
            <a:cxnSpLocks/>
          </p:cNvCxnSpPr>
          <p:nvPr userDrawn="1"/>
        </p:nvCxnSpPr>
        <p:spPr>
          <a:xfrm>
            <a:off x="2103120" y="6215970"/>
            <a:ext cx="91013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FF5FB82-9241-C045-8A52-591FEB315B77}"/>
              </a:ext>
            </a:extLst>
          </p:cNvPr>
          <p:cNvPicPr>
            <a:picLocks noChangeAspect="1"/>
          </p:cNvPicPr>
          <p:nvPr userDrawn="1"/>
        </p:nvPicPr>
        <p:blipFill>
          <a:blip r:embed="rId2"/>
          <a:stretch>
            <a:fillRect/>
          </a:stretch>
        </p:blipFill>
        <p:spPr>
          <a:xfrm>
            <a:off x="387962" y="5802218"/>
            <a:ext cx="1623999" cy="817420"/>
          </a:xfrm>
          <a:prstGeom prst="rect">
            <a:avLst/>
          </a:prstGeom>
        </p:spPr>
      </p:pic>
      <p:sp>
        <p:nvSpPr>
          <p:cNvPr id="12" name="Slide Number Placeholder 6">
            <a:extLst>
              <a:ext uri="{FF2B5EF4-FFF2-40B4-BE49-F238E27FC236}">
                <a16:creationId xmlns:a16="http://schemas.microsoft.com/office/drawing/2014/main" id="{2360B844-A017-134D-8EA2-7AE1BDE27744}"/>
              </a:ext>
            </a:extLst>
          </p:cNvPr>
          <p:cNvSpPr>
            <a:spLocks noGrp="1"/>
          </p:cNvSpPr>
          <p:nvPr>
            <p:ph type="sldNum" sz="quarter" idx="12"/>
          </p:nvPr>
        </p:nvSpPr>
        <p:spPr>
          <a:xfrm>
            <a:off x="11204447" y="6028365"/>
            <a:ext cx="623935" cy="365125"/>
          </a:xfrm>
        </p:spPr>
        <p:txBody>
          <a:bodyPr/>
          <a:lstStyle>
            <a:lvl1pPr>
              <a:defRPr>
                <a:solidFill>
                  <a:schemeClr val="bg1"/>
                </a:solidFill>
              </a:defRPr>
            </a:lvl1pPr>
          </a:lstStyle>
          <a:p>
            <a:fld id="{2C1798A1-548B-2F4F-A949-0B360C421755}" type="slidenum">
              <a:rPr lang="en-US" smtClean="0"/>
              <a:pPr/>
              <a:t>‹#›</a:t>
            </a:fld>
            <a:endParaRPr lang="en-US"/>
          </a:p>
        </p:txBody>
      </p:sp>
    </p:spTree>
    <p:extLst>
      <p:ext uri="{BB962C8B-B14F-4D97-AF65-F5344CB8AC3E}">
        <p14:creationId xmlns:p14="http://schemas.microsoft.com/office/powerpoint/2010/main" val="1985821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D7C2-BFAE-4531-9D60-A1830B0387CE}"/>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8C9F7736-2993-458C-8BE7-8800C5B87A8B}"/>
              </a:ext>
            </a:extLst>
          </p:cNvPr>
          <p:cNvSpPr>
            <a:spLocks noGrp="1"/>
          </p:cNvSpPr>
          <p:nvPr>
            <p:ph type="sldNum" sz="quarter" idx="10"/>
          </p:nvPr>
        </p:nvSpPr>
        <p:spPr/>
        <p:txBody>
          <a:bodyPr/>
          <a:lstStyle/>
          <a:p>
            <a:fld id="{5D96652D-A424-46EE-8E8A-BA494523C828}" type="slidenum">
              <a:rPr lang="en-US" smtClean="0"/>
              <a:pPr/>
              <a:t>‹#›</a:t>
            </a:fld>
            <a:endParaRPr lang="en-US">
              <a:solidFill>
                <a:schemeClr val="tx1"/>
              </a:solidFill>
            </a:endParaRPr>
          </a:p>
        </p:txBody>
      </p:sp>
      <p:sp>
        <p:nvSpPr>
          <p:cNvPr id="11" name="Content Placeholder 10">
            <a:extLst>
              <a:ext uri="{FF2B5EF4-FFF2-40B4-BE49-F238E27FC236}">
                <a16:creationId xmlns:a16="http://schemas.microsoft.com/office/drawing/2014/main" id="{ADBD12C9-87F1-4CDB-9717-0293BF37E98E}"/>
              </a:ext>
            </a:extLst>
          </p:cNvPr>
          <p:cNvSpPr>
            <a:spLocks noGrp="1"/>
          </p:cNvSpPr>
          <p:nvPr>
            <p:ph sz="quarter" idx="11"/>
          </p:nvPr>
        </p:nvSpPr>
        <p:spPr>
          <a:xfrm>
            <a:off x="593725" y="1276350"/>
            <a:ext cx="10426700" cy="4362450"/>
          </a:xfrm>
        </p:spPr>
        <p:txBody>
          <a:bodyPr/>
          <a:lstStyle>
            <a:lvl2pPr marL="347663" indent="-347663">
              <a:defRPr/>
            </a:lvl2pPr>
            <a:lvl3pPr marL="682625" indent="-334963">
              <a:buSzPct val="100000"/>
              <a:buFont typeface="Arial" panose="020B0604020202020204" pitchFamily="34" charset="0"/>
              <a:buChar char="•"/>
              <a:tabLst>
                <a:tab pos="628650" algn="l"/>
              </a:tabLst>
              <a:defRPr/>
            </a:lvl3pPr>
            <a:lvl4pPr marL="1030288" indent="-347663">
              <a:buFont typeface="Arial" panose="020B0604020202020204" pitchFamily="34" charset="0"/>
              <a:buChar char="•"/>
              <a:defRPr/>
            </a:lvl4pPr>
            <a:lvl5pPr marL="1377950" indent="-347663">
              <a:buSzPct val="100000"/>
              <a:buFont typeface="Arial" panose="020B0604020202020204" pitchFamily="34" charset="0"/>
              <a:buChar char="•"/>
              <a:defRPr/>
            </a:lvl5pPr>
            <a:lvl6pPr marL="1712913" indent="-334963">
              <a:buFont typeface="Arial" panose="020B0604020202020204" pitchFamily="34" charset="0"/>
              <a:buChar char="•"/>
              <a:defRPr/>
            </a:lvl6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3683514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1DCDA-EC2D-4F7C-7B78-AE582FF2AE80}"/>
              </a:ext>
            </a:extLst>
          </p:cNvPr>
          <p:cNvSpPr>
            <a:spLocks noGrp="1"/>
          </p:cNvSpPr>
          <p:nvPr>
            <p:ph type="dt" sz="half" idx="10"/>
          </p:nvPr>
        </p:nvSpPr>
        <p:spPr/>
        <p:txBody>
          <a:bodyPr/>
          <a:lstStyle/>
          <a:p>
            <a:fld id="{4BFBE555-A82D-46C0-884C-77378B86D505}" type="datetimeFigureOut">
              <a:rPr lang="en-US" smtClean="0"/>
              <a:t>7/7/2025</a:t>
            </a:fld>
            <a:endParaRPr lang="en-US"/>
          </a:p>
        </p:txBody>
      </p:sp>
      <p:sp>
        <p:nvSpPr>
          <p:cNvPr id="3" name="Footer Placeholder 2">
            <a:extLst>
              <a:ext uri="{FF2B5EF4-FFF2-40B4-BE49-F238E27FC236}">
                <a16:creationId xmlns:a16="http://schemas.microsoft.com/office/drawing/2014/main" id="{72EC02A4-E94A-3C52-FDE4-4DF35F204A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F54DE4-9B1F-5142-7863-BA8E2F281767}"/>
              </a:ext>
            </a:extLst>
          </p:cNvPr>
          <p:cNvSpPr>
            <a:spLocks noGrp="1"/>
          </p:cNvSpPr>
          <p:nvPr>
            <p:ph type="sldNum" sz="quarter" idx="12"/>
          </p:nvPr>
        </p:nvSpPr>
        <p:spPr/>
        <p:txBody>
          <a:bodyPr/>
          <a:lstStyle/>
          <a:p>
            <a:fld id="{17A757D3-CC7E-4AF2-AAD9-4A604A9B7A96}" type="slidenum">
              <a:rPr lang="en-US" smtClean="0"/>
              <a:t>‹#›</a:t>
            </a:fld>
            <a:endParaRPr lang="en-US"/>
          </a:p>
        </p:txBody>
      </p:sp>
    </p:spTree>
    <p:extLst>
      <p:ext uri="{BB962C8B-B14F-4D97-AF65-F5344CB8AC3E}">
        <p14:creationId xmlns:p14="http://schemas.microsoft.com/office/powerpoint/2010/main" val="1359375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D7C2-BFAE-4531-9D60-A1830B0387CE}"/>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8C9F7736-2993-458C-8BE7-8800C5B87A8B}"/>
              </a:ext>
            </a:extLst>
          </p:cNvPr>
          <p:cNvSpPr>
            <a:spLocks noGrp="1"/>
          </p:cNvSpPr>
          <p:nvPr>
            <p:ph type="sldNum" sz="quarter" idx="10"/>
          </p:nvPr>
        </p:nvSpPr>
        <p:spPr/>
        <p:txBody>
          <a:bodyPr/>
          <a:lstStyle/>
          <a:p>
            <a:fld id="{5D96652D-A424-46EE-8E8A-BA494523C828}" type="slidenum">
              <a:rPr lang="en-US" smtClean="0"/>
              <a:pPr/>
              <a:t>‹#›</a:t>
            </a:fld>
            <a:endParaRPr lang="en-US">
              <a:solidFill>
                <a:schemeClr val="tx1"/>
              </a:solidFill>
            </a:endParaRPr>
          </a:p>
        </p:txBody>
      </p:sp>
      <p:sp>
        <p:nvSpPr>
          <p:cNvPr id="11" name="Content Placeholder 10">
            <a:extLst>
              <a:ext uri="{FF2B5EF4-FFF2-40B4-BE49-F238E27FC236}">
                <a16:creationId xmlns:a16="http://schemas.microsoft.com/office/drawing/2014/main" id="{ADBD12C9-87F1-4CDB-9717-0293BF37E98E}"/>
              </a:ext>
            </a:extLst>
          </p:cNvPr>
          <p:cNvSpPr>
            <a:spLocks noGrp="1"/>
          </p:cNvSpPr>
          <p:nvPr>
            <p:ph sz="quarter" idx="11"/>
          </p:nvPr>
        </p:nvSpPr>
        <p:spPr>
          <a:xfrm>
            <a:off x="593725" y="1276350"/>
            <a:ext cx="10426700" cy="4362450"/>
          </a:xfrm>
        </p:spPr>
        <p:txBody>
          <a:bodyPr/>
          <a:lstStyle>
            <a:lvl2pPr marL="347663" indent="-347663">
              <a:defRPr/>
            </a:lvl2pPr>
            <a:lvl3pPr marL="682625" indent="-334963">
              <a:buSzPct val="100000"/>
              <a:buFont typeface="Arial" panose="020B0604020202020204" pitchFamily="34" charset="0"/>
              <a:buChar char="•"/>
              <a:tabLst>
                <a:tab pos="628650" algn="l"/>
              </a:tabLst>
              <a:defRPr/>
            </a:lvl3pPr>
            <a:lvl4pPr marL="1030288" indent="-347663">
              <a:buFont typeface="Arial" panose="020B0604020202020204" pitchFamily="34" charset="0"/>
              <a:buChar char="•"/>
              <a:defRPr/>
            </a:lvl4pPr>
            <a:lvl5pPr marL="1377950" indent="-347663">
              <a:buSzPct val="100000"/>
              <a:buFont typeface="Arial" panose="020B0604020202020204" pitchFamily="34" charset="0"/>
              <a:buChar char="•"/>
              <a:defRPr/>
            </a:lvl5pPr>
            <a:lvl6pPr marL="1712913" indent="-334963">
              <a:buFont typeface="Arial" panose="020B0604020202020204"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1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415AE06-AF06-7C4A-901C-10EB3EC08409}"/>
              </a:ext>
            </a:extLst>
          </p:cNvPr>
          <p:cNvSpPr>
            <a:spLocks noGrp="1"/>
          </p:cNvSpPr>
          <p:nvPr>
            <p:ph type="pic" sz="quarter" idx="10" hasCustomPrompt="1"/>
          </p:nvPr>
        </p:nvSpPr>
        <p:spPr>
          <a:xfrm>
            <a:off x="709757" y="-1286616"/>
            <a:ext cx="12008425" cy="6656388"/>
          </a:xfrm>
          <a:prstGeom prst="roundRect">
            <a:avLst/>
          </a:prstGeom>
          <a:pattFill prst="pct5">
            <a:fgClr>
              <a:schemeClr val="bg1">
                <a:lumMod val="75000"/>
              </a:schemeClr>
            </a:fgClr>
            <a:bgClr>
              <a:schemeClr val="bg1"/>
            </a:bgClr>
          </a:pattFill>
        </p:spPr>
        <p:txBody>
          <a:bodyPr anchor="ctr" anchorCtr="0">
            <a:normAutofit/>
          </a:bodyPr>
          <a:lstStyle>
            <a:lvl1pPr algn="ctr">
              <a:defRPr sz="3000" i="1">
                <a:noFill/>
              </a:defRPr>
            </a:lvl1pPr>
          </a:lstStyle>
          <a:p>
            <a:r>
              <a:rPr lang="en-US"/>
              <a:t>Insert Image in shape with pattern</a:t>
            </a:r>
          </a:p>
        </p:txBody>
      </p:sp>
      <p:pic>
        <p:nvPicPr>
          <p:cNvPr id="9" name="Picture 8">
            <a:extLst>
              <a:ext uri="{FF2B5EF4-FFF2-40B4-BE49-F238E27FC236}">
                <a16:creationId xmlns:a16="http://schemas.microsoft.com/office/drawing/2014/main" id="{6D2C52E7-2D52-944F-A93E-2767FD8CB4DF}"/>
              </a:ext>
            </a:extLst>
          </p:cNvPr>
          <p:cNvPicPr>
            <a:picLocks noChangeAspect="1"/>
          </p:cNvPicPr>
          <p:nvPr userDrawn="1"/>
        </p:nvPicPr>
        <p:blipFill>
          <a:blip r:embed="rId2"/>
          <a:stretch>
            <a:fillRect/>
          </a:stretch>
        </p:blipFill>
        <p:spPr>
          <a:xfrm>
            <a:off x="363617" y="5802218"/>
            <a:ext cx="1623999" cy="817420"/>
          </a:xfrm>
          <a:prstGeom prst="rect">
            <a:avLst/>
          </a:prstGeom>
        </p:spPr>
      </p:pic>
      <p:sp>
        <p:nvSpPr>
          <p:cNvPr id="17" name="Picture Placeholder 11">
            <a:extLst>
              <a:ext uri="{FF2B5EF4-FFF2-40B4-BE49-F238E27FC236}">
                <a16:creationId xmlns:a16="http://schemas.microsoft.com/office/drawing/2014/main" id="{9FE6B556-ED36-ED45-935B-E7D8F5FC1C55}"/>
              </a:ext>
            </a:extLst>
          </p:cNvPr>
          <p:cNvSpPr>
            <a:spLocks noGrp="1"/>
          </p:cNvSpPr>
          <p:nvPr>
            <p:ph type="pic" sz="quarter" idx="12"/>
          </p:nvPr>
        </p:nvSpPr>
        <p:spPr>
          <a:xfrm>
            <a:off x="5117433" y="4975738"/>
            <a:ext cx="8422103" cy="1459364"/>
          </a:xfrm>
          <a:prstGeom prst="roundRect">
            <a:avLst/>
          </a:prstGeom>
          <a:solidFill>
            <a:schemeClr val="tx1"/>
          </a:solidFill>
          <a:ln w="38100">
            <a:noFill/>
          </a:ln>
        </p:spPr>
        <p:txBody>
          <a:bodyPr anchor="ctr" anchorCtr="0">
            <a:normAutofit/>
          </a:bodyPr>
          <a:lstStyle>
            <a:lvl1pPr algn="ctr">
              <a:defRPr sz="3000"/>
            </a:lvl1pPr>
          </a:lstStyle>
          <a:p>
            <a:r>
              <a:rPr lang="en-US"/>
              <a:t>Click icon to add picture</a:t>
            </a:r>
          </a:p>
        </p:txBody>
      </p:sp>
      <p:sp>
        <p:nvSpPr>
          <p:cNvPr id="2" name="Title 1">
            <a:extLst>
              <a:ext uri="{FF2B5EF4-FFF2-40B4-BE49-F238E27FC236}">
                <a16:creationId xmlns:a16="http://schemas.microsoft.com/office/drawing/2014/main" id="{9543D0D1-0A0F-A944-A2A2-733544183CC6}"/>
              </a:ext>
            </a:extLst>
          </p:cNvPr>
          <p:cNvSpPr>
            <a:spLocks noGrp="1"/>
          </p:cNvSpPr>
          <p:nvPr>
            <p:ph type="title" hasCustomPrompt="1"/>
          </p:nvPr>
        </p:nvSpPr>
        <p:spPr>
          <a:xfrm>
            <a:off x="5588000" y="4959229"/>
            <a:ext cx="6240383" cy="1475873"/>
          </a:xfrm>
        </p:spPr>
        <p:txBody>
          <a:bodyPr anchor="ctr">
            <a:normAutofit/>
          </a:bodyPr>
          <a:lstStyle>
            <a:lvl1pPr>
              <a:defRPr sz="4000">
                <a:solidFill>
                  <a:schemeClr val="bg1"/>
                </a:solidFill>
              </a:defRPr>
            </a:lvl1pPr>
          </a:lstStyle>
          <a:p>
            <a:r>
              <a:rPr lang="en-US"/>
              <a:t>Headline/Slide Title</a:t>
            </a:r>
          </a:p>
        </p:txBody>
      </p:sp>
    </p:spTree>
    <p:extLst>
      <p:ext uri="{BB962C8B-B14F-4D97-AF65-F5344CB8AC3E}">
        <p14:creationId xmlns:p14="http://schemas.microsoft.com/office/powerpoint/2010/main" val="1921367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C99A-76F3-419C-95BF-4D0BEAE003F2}"/>
              </a:ext>
            </a:extLst>
          </p:cNvPr>
          <p:cNvSpPr>
            <a:spLocks noGrp="1"/>
          </p:cNvSpPr>
          <p:nvPr>
            <p:ph type="title"/>
          </p:nvPr>
        </p:nvSpPr>
        <p:spPr>
          <a:xfrm>
            <a:off x="620714" y="319091"/>
            <a:ext cx="10515600" cy="701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B9CA2-C138-4A69-953D-AEB55FED0ADF}"/>
              </a:ext>
            </a:extLst>
          </p:cNvPr>
          <p:cNvSpPr>
            <a:spLocks noGrp="1"/>
          </p:cNvSpPr>
          <p:nvPr>
            <p:ph type="body" idx="1" hasCustomPrompt="1"/>
          </p:nvPr>
        </p:nvSpPr>
        <p:spPr>
          <a:xfrm>
            <a:off x="620714" y="14430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a:t>
            </a:r>
          </a:p>
        </p:txBody>
      </p:sp>
      <p:sp>
        <p:nvSpPr>
          <p:cNvPr id="4" name="Content Placeholder 3">
            <a:extLst>
              <a:ext uri="{FF2B5EF4-FFF2-40B4-BE49-F238E27FC236}">
                <a16:creationId xmlns:a16="http://schemas.microsoft.com/office/drawing/2014/main" id="{C544F04E-4F77-47B2-9803-8A5FF49C5D4B}"/>
              </a:ext>
            </a:extLst>
          </p:cNvPr>
          <p:cNvSpPr>
            <a:spLocks noGrp="1"/>
          </p:cNvSpPr>
          <p:nvPr>
            <p:ph sz="half" idx="2"/>
          </p:nvPr>
        </p:nvSpPr>
        <p:spPr>
          <a:xfrm>
            <a:off x="620714" y="2381250"/>
            <a:ext cx="5157787" cy="3684588"/>
          </a:xfrm>
        </p:spPr>
        <p:txBody>
          <a:bodyPr/>
          <a:lstStyle>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89F3E3-E7A4-4098-ACA2-0060E2FE57B2}"/>
              </a:ext>
            </a:extLst>
          </p:cNvPr>
          <p:cNvSpPr>
            <a:spLocks noGrp="1"/>
          </p:cNvSpPr>
          <p:nvPr>
            <p:ph type="body" sz="quarter" idx="3" hasCustomPrompt="1"/>
          </p:nvPr>
        </p:nvSpPr>
        <p:spPr>
          <a:xfrm>
            <a:off x="6172201" y="14430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a:t>
            </a:r>
          </a:p>
        </p:txBody>
      </p:sp>
      <p:sp>
        <p:nvSpPr>
          <p:cNvPr id="6" name="Content Placeholder 5">
            <a:extLst>
              <a:ext uri="{FF2B5EF4-FFF2-40B4-BE49-F238E27FC236}">
                <a16:creationId xmlns:a16="http://schemas.microsoft.com/office/drawing/2014/main" id="{23482DF4-45DF-46D3-8BC2-96ED489B0217}"/>
              </a:ext>
            </a:extLst>
          </p:cNvPr>
          <p:cNvSpPr>
            <a:spLocks noGrp="1"/>
          </p:cNvSpPr>
          <p:nvPr>
            <p:ph sz="quarter" idx="4"/>
          </p:nvPr>
        </p:nvSpPr>
        <p:spPr>
          <a:xfrm>
            <a:off x="6172201" y="2378074"/>
            <a:ext cx="5183188" cy="3684588"/>
          </a:xfrm>
        </p:spPr>
        <p:txBody>
          <a:bodyPr/>
          <a:lstStyle>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DF8D17C-F40F-43B3-96DD-283049E68A35}"/>
              </a:ext>
            </a:extLst>
          </p:cNvPr>
          <p:cNvSpPr>
            <a:spLocks noGrp="1"/>
          </p:cNvSpPr>
          <p:nvPr>
            <p:ph type="sldNum" sz="quarter" idx="12"/>
          </p:nvPr>
        </p:nvSpPr>
        <p:spPr/>
        <p:txBody>
          <a:bodyPr/>
          <a:lstStyle/>
          <a:p>
            <a:fld id="{5D96652D-A424-46EE-8E8A-BA494523C828}" type="slidenum">
              <a:rPr lang="en-US" smtClean="0"/>
              <a:t>‹#›</a:t>
            </a:fld>
            <a:endParaRPr lang="en-US"/>
          </a:p>
        </p:txBody>
      </p:sp>
    </p:spTree>
    <p:extLst>
      <p:ext uri="{BB962C8B-B14F-4D97-AF65-F5344CB8AC3E}">
        <p14:creationId xmlns:p14="http://schemas.microsoft.com/office/powerpoint/2010/main" val="222240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0A01FC-93F7-BE41-ADE1-034EA44A4165}"/>
              </a:ext>
            </a:extLst>
          </p:cNvPr>
          <p:cNvSpPr>
            <a:spLocks noGrp="1"/>
          </p:cNvSpPr>
          <p:nvPr>
            <p:ph type="body" sz="quarter" idx="10" hasCustomPrompt="1"/>
          </p:nvPr>
        </p:nvSpPr>
        <p:spPr>
          <a:xfrm>
            <a:off x="5430279" y="4954699"/>
            <a:ext cx="3322638" cy="424732"/>
          </a:xfrm>
        </p:spPr>
        <p:txBody>
          <a:bodyPr anchor="ctr">
            <a:spAutoFit/>
          </a:bodyPr>
          <a:lstStyle>
            <a:lvl1pPr>
              <a:defRPr sz="2400">
                <a:solidFill>
                  <a:schemeClr val="bg1"/>
                </a:solidFill>
              </a:defRPr>
            </a:lvl1pPr>
            <a:lvl2pPr>
              <a:defRPr sz="2400">
                <a:solidFill>
                  <a:schemeClr val="bg1"/>
                </a:solidFill>
                <a:latin typeface="Raleway" panose="020B0503030101060003" pitchFamily="34" charset="77"/>
              </a:defRPr>
            </a:lvl2pPr>
            <a:lvl3pPr>
              <a:defRPr sz="2400">
                <a:solidFill>
                  <a:schemeClr val="bg1"/>
                </a:solidFill>
                <a:latin typeface="Raleway" panose="020B0503030101060003" pitchFamily="34" charset="77"/>
              </a:defRPr>
            </a:lvl3pPr>
            <a:lvl4pPr>
              <a:defRPr sz="2400">
                <a:solidFill>
                  <a:schemeClr val="bg1"/>
                </a:solidFill>
                <a:latin typeface="Raleway" panose="020B0503030101060003" pitchFamily="34" charset="77"/>
              </a:defRPr>
            </a:lvl4pPr>
            <a:lvl5pPr>
              <a:defRPr sz="2400">
                <a:solidFill>
                  <a:schemeClr val="bg1"/>
                </a:solidFill>
                <a:latin typeface="Raleway" panose="020B0503030101060003" pitchFamily="34" charset="77"/>
              </a:defRPr>
            </a:lvl5pPr>
          </a:lstStyle>
          <a:p>
            <a:pPr lvl="0"/>
            <a:r>
              <a:rPr lang="en-US"/>
              <a:t>08/04/2020</a:t>
            </a:r>
          </a:p>
        </p:txBody>
      </p:sp>
      <p:sp>
        <p:nvSpPr>
          <p:cNvPr id="2" name="Title 1">
            <a:extLst>
              <a:ext uri="{FF2B5EF4-FFF2-40B4-BE49-F238E27FC236}">
                <a16:creationId xmlns:a16="http://schemas.microsoft.com/office/drawing/2014/main" id="{60166518-E155-EA41-99F6-16C1DA34B61D}"/>
              </a:ext>
            </a:extLst>
          </p:cNvPr>
          <p:cNvSpPr>
            <a:spLocks noGrp="1"/>
          </p:cNvSpPr>
          <p:nvPr>
            <p:ph type="ctrTitle" hasCustomPrompt="1"/>
          </p:nvPr>
        </p:nvSpPr>
        <p:spPr>
          <a:xfrm>
            <a:off x="5430279" y="2665033"/>
            <a:ext cx="6141961" cy="590931"/>
          </a:xfrm>
        </p:spPr>
        <p:txBody>
          <a:bodyPr anchor="b">
            <a:spAutoFit/>
          </a:bodyPr>
          <a:lstStyle>
            <a:lvl1pPr algn="l">
              <a:defRPr sz="3600" b="1" i="0" cap="all" baseline="0">
                <a:solidFill>
                  <a:schemeClr val="bg1"/>
                </a:solidFill>
                <a:latin typeface="Raleway SemiBold" panose="020B0503030101060003"/>
              </a:defRPr>
            </a:lvl1pPr>
          </a:lstStyle>
          <a:p>
            <a:r>
              <a:rPr lang="en-US"/>
              <a:t>Presentation Name</a:t>
            </a:r>
          </a:p>
        </p:txBody>
      </p:sp>
      <p:sp>
        <p:nvSpPr>
          <p:cNvPr id="3" name="Subtitle 2">
            <a:extLst>
              <a:ext uri="{FF2B5EF4-FFF2-40B4-BE49-F238E27FC236}">
                <a16:creationId xmlns:a16="http://schemas.microsoft.com/office/drawing/2014/main" id="{4B200433-34AA-0A4E-A5F1-B2294311BF01}"/>
              </a:ext>
            </a:extLst>
          </p:cNvPr>
          <p:cNvSpPr>
            <a:spLocks noGrp="1"/>
          </p:cNvSpPr>
          <p:nvPr>
            <p:ph type="subTitle" idx="1" hasCustomPrompt="1"/>
          </p:nvPr>
        </p:nvSpPr>
        <p:spPr>
          <a:xfrm>
            <a:off x="5430280" y="3762946"/>
            <a:ext cx="6141962" cy="424732"/>
          </a:xfrm>
        </p:spPr>
        <p:txBody>
          <a:bodyPr>
            <a:spAutoFit/>
          </a:bodyPr>
          <a:lstStyle>
            <a:lvl1pPr marL="0" indent="0" algn="l">
              <a:buNone/>
              <a:defRPr sz="2400" b="0" i="0" cap="all" baseline="0">
                <a:solidFill>
                  <a:schemeClr val="bg1"/>
                </a:solidFill>
                <a:latin typeface="Raleway Light" panose="020B040303010106000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9" name="Rectangle 8">
            <a:extLst>
              <a:ext uri="{FF2B5EF4-FFF2-40B4-BE49-F238E27FC236}">
                <a16:creationId xmlns:a16="http://schemas.microsoft.com/office/drawing/2014/main" id="{064F9266-EFA5-B84E-8766-D362F4D5E364}"/>
              </a:ext>
            </a:extLst>
          </p:cNvPr>
          <p:cNvSpPr/>
          <p:nvPr userDrawn="1"/>
        </p:nvSpPr>
        <p:spPr>
          <a:xfrm>
            <a:off x="4493233" y="380136"/>
            <a:ext cx="62031" cy="609772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FBED99FD-4ABD-9745-A58A-888D466334D9}"/>
              </a:ext>
            </a:extLst>
          </p:cNvPr>
          <p:cNvPicPr>
            <a:picLocks noChangeAspect="1"/>
          </p:cNvPicPr>
          <p:nvPr userDrawn="1"/>
        </p:nvPicPr>
        <p:blipFill>
          <a:blip r:embed="rId2"/>
          <a:stretch>
            <a:fillRect/>
          </a:stretch>
        </p:blipFill>
        <p:spPr>
          <a:xfrm>
            <a:off x="1204775" y="1171054"/>
            <a:ext cx="2413441" cy="4423558"/>
          </a:xfrm>
          <a:prstGeom prst="rect">
            <a:avLst/>
          </a:prstGeom>
        </p:spPr>
      </p:pic>
    </p:spTree>
    <p:extLst>
      <p:ext uri="{BB962C8B-B14F-4D97-AF65-F5344CB8AC3E}">
        <p14:creationId xmlns:p14="http://schemas.microsoft.com/office/powerpoint/2010/main" val="2352804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5811A15A-5574-F349-80FF-82E68C175956}"/>
              </a:ext>
            </a:extLst>
          </p:cNvPr>
          <p:cNvSpPr/>
          <p:nvPr userDrawn="1"/>
        </p:nvSpPr>
        <p:spPr>
          <a:xfrm>
            <a:off x="1" y="0"/>
            <a:ext cx="8056368" cy="6858000"/>
          </a:xfrm>
          <a:custGeom>
            <a:avLst/>
            <a:gdLst>
              <a:gd name="connsiteX0" fmla="*/ 0 w 8056368"/>
              <a:gd name="connsiteY0" fmla="*/ 0 h 6858000"/>
              <a:gd name="connsiteX1" fmla="*/ 6687076 w 8056368"/>
              <a:gd name="connsiteY1" fmla="*/ 0 h 6858000"/>
              <a:gd name="connsiteX2" fmla="*/ 8023597 w 8056368"/>
              <a:gd name="connsiteY2" fmla="*/ 3282383 h 6858000"/>
              <a:gd name="connsiteX3" fmla="*/ 8030854 w 8056368"/>
              <a:gd name="connsiteY3" fmla="*/ 3300205 h 6858000"/>
              <a:gd name="connsiteX4" fmla="*/ 8048937 w 8056368"/>
              <a:gd name="connsiteY4" fmla="*/ 3358462 h 6858000"/>
              <a:gd name="connsiteX5" fmla="*/ 8056368 w 8056368"/>
              <a:gd name="connsiteY5" fmla="*/ 3432175 h 6858000"/>
              <a:gd name="connsiteX6" fmla="*/ 8048937 w 8056368"/>
              <a:gd name="connsiteY6" fmla="*/ 3505888 h 6858000"/>
              <a:gd name="connsiteX7" fmla="*/ 8039148 w 8056368"/>
              <a:gd name="connsiteY7" fmla="*/ 3537425 h 6858000"/>
              <a:gd name="connsiteX8" fmla="*/ 8013247 w 8056368"/>
              <a:gd name="connsiteY8" fmla="*/ 3601035 h 6858000"/>
              <a:gd name="connsiteX9" fmla="*/ 6687076 w 8056368"/>
              <a:gd name="connsiteY9" fmla="*/ 6858000 h 6858000"/>
              <a:gd name="connsiteX10" fmla="*/ 0 w 805636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6368" h="6858000">
                <a:moveTo>
                  <a:pt x="0" y="0"/>
                </a:moveTo>
                <a:lnTo>
                  <a:pt x="6687076" y="0"/>
                </a:lnTo>
                <a:lnTo>
                  <a:pt x="8023597" y="3282383"/>
                </a:lnTo>
                <a:lnTo>
                  <a:pt x="8030854" y="3300205"/>
                </a:lnTo>
                <a:lnTo>
                  <a:pt x="8048937" y="3358462"/>
                </a:lnTo>
                <a:cubicBezTo>
                  <a:pt x="8053810" y="3382272"/>
                  <a:pt x="8056368" y="3406925"/>
                  <a:pt x="8056368" y="3432175"/>
                </a:cubicBezTo>
                <a:cubicBezTo>
                  <a:pt x="8056368" y="3457426"/>
                  <a:pt x="8053810" y="3482079"/>
                  <a:pt x="8048937" y="3505888"/>
                </a:cubicBezTo>
                <a:lnTo>
                  <a:pt x="8039148" y="3537425"/>
                </a:lnTo>
                <a:lnTo>
                  <a:pt x="8013247" y="3601035"/>
                </a:lnTo>
                <a:lnTo>
                  <a:pt x="6687076"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Picture 3" descr="A picture containing object, clock, plate&#10;&#10;Description automatically generated">
            <a:extLst>
              <a:ext uri="{FF2B5EF4-FFF2-40B4-BE49-F238E27FC236}">
                <a16:creationId xmlns:a16="http://schemas.microsoft.com/office/drawing/2014/main" id="{C9F5121A-2387-6E4C-AF0D-FE8CED988356}"/>
              </a:ext>
            </a:extLst>
          </p:cNvPr>
          <p:cNvPicPr>
            <a:picLocks noChangeAspect="1"/>
          </p:cNvPicPr>
          <p:nvPr userDrawn="1"/>
        </p:nvPicPr>
        <p:blipFill>
          <a:blip r:embed="rId2"/>
          <a:stretch>
            <a:fillRect/>
          </a:stretch>
        </p:blipFill>
        <p:spPr>
          <a:xfrm>
            <a:off x="8915847" y="2171700"/>
            <a:ext cx="2392094" cy="2514600"/>
          </a:xfrm>
          <a:prstGeom prst="rect">
            <a:avLst/>
          </a:prstGeom>
        </p:spPr>
      </p:pic>
    </p:spTree>
    <p:extLst>
      <p:ext uri="{BB962C8B-B14F-4D97-AF65-F5344CB8AC3E}">
        <p14:creationId xmlns:p14="http://schemas.microsoft.com/office/powerpoint/2010/main" val="796770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415AE06-AF06-7C4A-901C-10EB3EC08409}"/>
              </a:ext>
            </a:extLst>
          </p:cNvPr>
          <p:cNvSpPr>
            <a:spLocks noGrp="1"/>
          </p:cNvSpPr>
          <p:nvPr>
            <p:ph type="pic" sz="quarter" idx="10" hasCustomPrompt="1"/>
          </p:nvPr>
        </p:nvSpPr>
        <p:spPr>
          <a:xfrm>
            <a:off x="709758" y="-1286616"/>
            <a:ext cx="12008425" cy="6656388"/>
          </a:xfrm>
          <a:prstGeom prst="roundRect">
            <a:avLst/>
          </a:prstGeom>
          <a:pattFill prst="pct5">
            <a:fgClr>
              <a:schemeClr val="bg1">
                <a:lumMod val="75000"/>
              </a:schemeClr>
            </a:fgClr>
            <a:bgClr>
              <a:schemeClr val="bg1"/>
            </a:bgClr>
          </a:pattFill>
        </p:spPr>
        <p:txBody>
          <a:bodyPr anchor="ctr" anchorCtr="0">
            <a:normAutofit/>
          </a:bodyPr>
          <a:lstStyle>
            <a:lvl1pPr algn="ctr">
              <a:defRPr sz="3000" i="1">
                <a:noFill/>
              </a:defRPr>
            </a:lvl1pPr>
          </a:lstStyle>
          <a:p>
            <a:r>
              <a:rPr lang="en-US"/>
              <a:t>Insert Image in shape with pattern</a:t>
            </a:r>
          </a:p>
        </p:txBody>
      </p:sp>
      <p:sp>
        <p:nvSpPr>
          <p:cNvPr id="16" name="Picture Placeholder 11">
            <a:extLst>
              <a:ext uri="{FF2B5EF4-FFF2-40B4-BE49-F238E27FC236}">
                <a16:creationId xmlns:a16="http://schemas.microsoft.com/office/drawing/2014/main" id="{EBF03025-F7CF-E247-83C5-084B91D93139}"/>
              </a:ext>
            </a:extLst>
          </p:cNvPr>
          <p:cNvSpPr>
            <a:spLocks noGrp="1"/>
          </p:cNvSpPr>
          <p:nvPr>
            <p:ph type="pic" sz="quarter" idx="11" hasCustomPrompt="1"/>
          </p:nvPr>
        </p:nvSpPr>
        <p:spPr>
          <a:xfrm>
            <a:off x="1152832" y="-1084881"/>
            <a:ext cx="12386705" cy="6782047"/>
          </a:xfrm>
          <a:prstGeom prst="roundRect">
            <a:avLst/>
          </a:prstGeom>
          <a:noFill/>
          <a:ln w="38100">
            <a:solidFill>
              <a:schemeClr val="tx1"/>
            </a:solidFill>
          </a:ln>
        </p:spPr>
        <p:txBody>
          <a:bodyPr anchor="ctr" anchorCtr="0">
            <a:normAutofit/>
          </a:bodyPr>
          <a:lstStyle>
            <a:lvl1pPr algn="ctr">
              <a:defRPr sz="3000">
                <a:noFill/>
              </a:defRPr>
            </a:lvl1pPr>
          </a:lstStyle>
          <a:p>
            <a:r>
              <a:rPr lang="en-US"/>
              <a:t>Leave blue outlined shape blank</a:t>
            </a:r>
          </a:p>
        </p:txBody>
      </p:sp>
      <p:pic>
        <p:nvPicPr>
          <p:cNvPr id="9" name="Picture 8">
            <a:extLst>
              <a:ext uri="{FF2B5EF4-FFF2-40B4-BE49-F238E27FC236}">
                <a16:creationId xmlns:a16="http://schemas.microsoft.com/office/drawing/2014/main" id="{6D2C52E7-2D52-944F-A93E-2767FD8CB4DF}"/>
              </a:ext>
            </a:extLst>
          </p:cNvPr>
          <p:cNvPicPr>
            <a:picLocks noChangeAspect="1"/>
          </p:cNvPicPr>
          <p:nvPr userDrawn="1"/>
        </p:nvPicPr>
        <p:blipFill>
          <a:blip r:embed="rId2"/>
          <a:stretch>
            <a:fillRect/>
          </a:stretch>
        </p:blipFill>
        <p:spPr>
          <a:xfrm>
            <a:off x="363618" y="5802218"/>
            <a:ext cx="1623999" cy="817420"/>
          </a:xfrm>
          <a:prstGeom prst="rect">
            <a:avLst/>
          </a:prstGeom>
        </p:spPr>
      </p:pic>
      <p:sp>
        <p:nvSpPr>
          <p:cNvPr id="17" name="Picture Placeholder 11">
            <a:extLst>
              <a:ext uri="{FF2B5EF4-FFF2-40B4-BE49-F238E27FC236}">
                <a16:creationId xmlns:a16="http://schemas.microsoft.com/office/drawing/2014/main" id="{9FE6B556-ED36-ED45-935B-E7D8F5FC1C55}"/>
              </a:ext>
            </a:extLst>
          </p:cNvPr>
          <p:cNvSpPr>
            <a:spLocks noGrp="1"/>
          </p:cNvSpPr>
          <p:nvPr>
            <p:ph type="pic" sz="quarter" idx="12"/>
          </p:nvPr>
        </p:nvSpPr>
        <p:spPr>
          <a:xfrm>
            <a:off x="5117434" y="4975738"/>
            <a:ext cx="8422103" cy="1459364"/>
          </a:xfrm>
          <a:prstGeom prst="roundRect">
            <a:avLst/>
          </a:prstGeom>
          <a:solidFill>
            <a:schemeClr val="tx1"/>
          </a:solidFill>
          <a:ln w="38100">
            <a:noFill/>
          </a:ln>
        </p:spPr>
        <p:txBody>
          <a:bodyPr anchor="ctr" anchorCtr="0">
            <a:normAutofit/>
          </a:bodyPr>
          <a:lstStyle>
            <a:lvl1pPr algn="ctr">
              <a:defRPr sz="3000"/>
            </a:lvl1pPr>
          </a:lstStyle>
          <a:p>
            <a:r>
              <a:rPr lang="en-US"/>
              <a:t>Click icon to add picture</a:t>
            </a:r>
          </a:p>
        </p:txBody>
      </p:sp>
      <p:sp>
        <p:nvSpPr>
          <p:cNvPr id="2" name="Title 1">
            <a:extLst>
              <a:ext uri="{FF2B5EF4-FFF2-40B4-BE49-F238E27FC236}">
                <a16:creationId xmlns:a16="http://schemas.microsoft.com/office/drawing/2014/main" id="{9543D0D1-0A0F-A944-A2A2-733544183CC6}"/>
              </a:ext>
            </a:extLst>
          </p:cNvPr>
          <p:cNvSpPr>
            <a:spLocks noGrp="1"/>
          </p:cNvSpPr>
          <p:nvPr>
            <p:ph type="title" hasCustomPrompt="1"/>
          </p:nvPr>
        </p:nvSpPr>
        <p:spPr>
          <a:xfrm>
            <a:off x="5588001" y="4959231"/>
            <a:ext cx="6240383" cy="1475873"/>
          </a:xfrm>
        </p:spPr>
        <p:txBody>
          <a:bodyPr anchor="ctr">
            <a:normAutofit/>
          </a:bodyPr>
          <a:lstStyle>
            <a:lvl1pPr>
              <a:defRPr sz="4000">
                <a:solidFill>
                  <a:schemeClr val="bg1"/>
                </a:solidFill>
              </a:defRPr>
            </a:lvl1pPr>
          </a:lstStyle>
          <a:p>
            <a:r>
              <a:rPr lang="en-US"/>
              <a:t>Headline/Slide Title</a:t>
            </a:r>
          </a:p>
        </p:txBody>
      </p:sp>
    </p:spTree>
    <p:extLst>
      <p:ext uri="{BB962C8B-B14F-4D97-AF65-F5344CB8AC3E}">
        <p14:creationId xmlns:p14="http://schemas.microsoft.com/office/powerpoint/2010/main" val="580883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E9E2-328C-1545-9458-EFA018E98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2691882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mp; Quote">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AAE26D7-7D96-AD4F-8FAE-E5B63D3331B1}"/>
              </a:ext>
            </a:extLst>
          </p:cNvPr>
          <p:cNvSpPr>
            <a:spLocks noGrp="1"/>
          </p:cNvSpPr>
          <p:nvPr>
            <p:ph type="pic" sz="quarter" idx="10"/>
          </p:nvPr>
        </p:nvSpPr>
        <p:spPr>
          <a:xfrm>
            <a:off x="8866207" y="1221210"/>
            <a:ext cx="3946968" cy="4403485"/>
          </a:xfrm>
          <a:prstGeom prst="roundRect">
            <a:avLst/>
          </a:prstGeom>
          <a:solidFill>
            <a:schemeClr val="accent2"/>
          </a:solidFill>
        </p:spPr>
        <p:txBody>
          <a:bodyPr anchor="ctr" anchorCtr="0">
            <a:normAutofit/>
          </a:bodyPr>
          <a:lstStyle>
            <a:lvl1pPr algn="ctr">
              <a:defRPr sz="3000">
                <a:solidFill>
                  <a:schemeClr val="accent2"/>
                </a:solidFill>
              </a:defRPr>
            </a:lvl1pPr>
          </a:lstStyle>
          <a:p>
            <a:r>
              <a:rPr lang="en-US"/>
              <a:t>Click icon to add picture</a:t>
            </a:r>
          </a:p>
        </p:txBody>
      </p:sp>
      <p:sp>
        <p:nvSpPr>
          <p:cNvPr id="2" name="Title 1">
            <a:extLst>
              <a:ext uri="{FF2B5EF4-FFF2-40B4-BE49-F238E27FC236}">
                <a16:creationId xmlns:a16="http://schemas.microsoft.com/office/drawing/2014/main" id="{107FE9E2-328C-1545-9458-EFA018E98755}"/>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a:xfrm>
            <a:off x="436880" y="1472457"/>
            <a:ext cx="7932420" cy="415223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
        <p:nvSpPr>
          <p:cNvPr id="7" name="Text Placeholder 6">
            <a:extLst>
              <a:ext uri="{FF2B5EF4-FFF2-40B4-BE49-F238E27FC236}">
                <a16:creationId xmlns:a16="http://schemas.microsoft.com/office/drawing/2014/main" id="{44AF7A4B-782F-C94B-BEFD-33103FCA9413}"/>
              </a:ext>
            </a:extLst>
          </p:cNvPr>
          <p:cNvSpPr>
            <a:spLocks noGrp="1"/>
          </p:cNvSpPr>
          <p:nvPr>
            <p:ph type="body" sz="quarter" idx="13" hasCustomPrompt="1"/>
          </p:nvPr>
        </p:nvSpPr>
        <p:spPr>
          <a:xfrm>
            <a:off x="9385300" y="1701802"/>
            <a:ext cx="2565400" cy="3530599"/>
          </a:xfrm>
        </p:spPr>
        <p:txBody>
          <a:bodyPr anchor="ctr" anchorCtr="0">
            <a:normAutofit/>
          </a:bodyPr>
          <a:lstStyle>
            <a:lvl1pPr>
              <a:defRPr sz="3200" b="1" i="0">
                <a:solidFill>
                  <a:schemeClr val="bg1"/>
                </a:solidFill>
                <a:latin typeface="Raleway" panose="020B0503030101060003" pitchFamily="34" charset="77"/>
              </a:defRPr>
            </a:lvl1pPr>
            <a:lvl2pPr>
              <a:defRPr sz="2000"/>
            </a:lvl2pPr>
            <a:lvl3pPr>
              <a:defRPr sz="2000"/>
            </a:lvl3pPr>
            <a:lvl4pPr>
              <a:defRPr sz="2000"/>
            </a:lvl4pPr>
          </a:lstStyle>
          <a:p>
            <a:pPr lvl="0"/>
            <a:r>
              <a:rPr lang="en-US"/>
              <a:t>Quote or Callout</a:t>
            </a:r>
          </a:p>
        </p:txBody>
      </p:sp>
    </p:spTree>
    <p:extLst>
      <p:ext uri="{BB962C8B-B14F-4D97-AF65-F5344CB8AC3E}">
        <p14:creationId xmlns:p14="http://schemas.microsoft.com/office/powerpoint/2010/main" val="3033624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2D8612F-E863-B14C-9546-1A4E22909718}"/>
              </a:ext>
            </a:extLst>
          </p:cNvPr>
          <p:cNvSpPr/>
          <p:nvPr userDrawn="1"/>
        </p:nvSpPr>
        <p:spPr>
          <a:xfrm>
            <a:off x="6577882" y="-680666"/>
            <a:ext cx="7399100" cy="6432158"/>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11">
            <a:extLst>
              <a:ext uri="{FF2B5EF4-FFF2-40B4-BE49-F238E27FC236}">
                <a16:creationId xmlns:a16="http://schemas.microsoft.com/office/drawing/2014/main" id="{DDA341BB-F6CC-6040-96EA-C5272267FEA9}"/>
              </a:ext>
            </a:extLst>
          </p:cNvPr>
          <p:cNvSpPr>
            <a:spLocks noGrp="1"/>
          </p:cNvSpPr>
          <p:nvPr>
            <p:ph type="pic" sz="quarter" idx="10" hasCustomPrompt="1"/>
          </p:nvPr>
        </p:nvSpPr>
        <p:spPr>
          <a:xfrm>
            <a:off x="6933108" y="-320842"/>
            <a:ext cx="6128491" cy="5766237"/>
          </a:xfrm>
          <a:prstGeom prst="roundRect">
            <a:avLst/>
          </a:prstGeom>
          <a:pattFill prst="pct5">
            <a:fgClr>
              <a:schemeClr val="bg2"/>
            </a:fgClr>
            <a:bgClr>
              <a:schemeClr val="bg1"/>
            </a:bgClr>
          </a:pattFill>
          <a:ln w="6350">
            <a:noFill/>
          </a:ln>
        </p:spPr>
        <p:txBody>
          <a:bodyPr anchor="ctr" anchorCtr="0">
            <a:normAutofit/>
          </a:bodyPr>
          <a:lstStyle>
            <a:lvl1pPr algn="ctr">
              <a:defRPr sz="3000">
                <a:solidFill>
                  <a:schemeClr val="bg2">
                    <a:lumMod val="75000"/>
                  </a:schemeClr>
                </a:solidFill>
              </a:defRPr>
            </a:lvl1pPr>
          </a:lstStyle>
          <a:p>
            <a:r>
              <a:rPr lang="en-US"/>
              <a:t>Drag and drop </a:t>
            </a:r>
            <a:br>
              <a:rPr lang="en-US"/>
            </a:br>
            <a:r>
              <a:rPr lang="en-US"/>
              <a:t>image here</a:t>
            </a:r>
          </a:p>
        </p:txBody>
      </p:sp>
      <p:sp>
        <p:nvSpPr>
          <p:cNvPr id="2" name="Title 1">
            <a:extLst>
              <a:ext uri="{FF2B5EF4-FFF2-40B4-BE49-F238E27FC236}">
                <a16:creationId xmlns:a16="http://schemas.microsoft.com/office/drawing/2014/main" id="{107FE9E2-328C-1545-9458-EFA018E98755}"/>
              </a:ext>
            </a:extLst>
          </p:cNvPr>
          <p:cNvSpPr>
            <a:spLocks noGrp="1"/>
          </p:cNvSpPr>
          <p:nvPr>
            <p:ph type="title" hasCustomPrompt="1"/>
          </p:nvPr>
        </p:nvSpPr>
        <p:spPr>
          <a:xfrm>
            <a:off x="436880" y="365128"/>
            <a:ext cx="5888506" cy="756565"/>
          </a:xfrm>
        </p:spPr>
        <p:txBody>
          <a:bodyPr/>
          <a:lstStyle/>
          <a:p>
            <a:r>
              <a:rPr lang="en-US"/>
              <a:t>Headline/Slide Title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a:xfrm>
            <a:off x="436880" y="1472457"/>
            <a:ext cx="5888506" cy="415223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2483276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3" y="1472186"/>
            <a:ext cx="5181600" cy="3787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E7339-34B6-0340-927A-4DC0F40EBE6C}"/>
              </a:ext>
            </a:extLst>
          </p:cNvPr>
          <p:cNvSpPr>
            <a:spLocks noGrp="1"/>
          </p:cNvSpPr>
          <p:nvPr>
            <p:ph sz="half" idx="2"/>
          </p:nvPr>
        </p:nvSpPr>
        <p:spPr>
          <a:xfrm>
            <a:off x="6172201" y="1472186"/>
            <a:ext cx="5181600" cy="3787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EA76BB-48BA-344E-A70D-B41150C9DD9B}"/>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4049582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3" y="2227801"/>
            <a:ext cx="5181600" cy="30323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E7339-34B6-0340-927A-4DC0F40EBE6C}"/>
              </a:ext>
            </a:extLst>
          </p:cNvPr>
          <p:cNvSpPr>
            <a:spLocks noGrp="1"/>
          </p:cNvSpPr>
          <p:nvPr>
            <p:ph sz="half" idx="2"/>
          </p:nvPr>
        </p:nvSpPr>
        <p:spPr>
          <a:xfrm>
            <a:off x="6172201" y="2227801"/>
            <a:ext cx="5181600" cy="30323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EA76BB-48BA-344E-A70D-B41150C9DD9B}"/>
              </a:ext>
            </a:extLst>
          </p:cNvPr>
          <p:cNvSpPr>
            <a:spLocks noGrp="1"/>
          </p:cNvSpPr>
          <p:nvPr>
            <p:ph type="sldNum" sz="quarter" idx="12"/>
          </p:nvPr>
        </p:nvSpPr>
        <p:spPr/>
        <p:txBody>
          <a:bodyPr/>
          <a:lstStyle/>
          <a:p>
            <a:fld id="{2C1798A1-548B-2F4F-A949-0B360C421755}" type="slidenum">
              <a:rPr lang="en-US" smtClean="0"/>
              <a:t>‹#›</a:t>
            </a:fld>
            <a:endParaRPr lang="en-US"/>
          </a:p>
        </p:txBody>
      </p:sp>
      <p:sp>
        <p:nvSpPr>
          <p:cNvPr id="6" name="Title 1">
            <a:extLst>
              <a:ext uri="{FF2B5EF4-FFF2-40B4-BE49-F238E27FC236}">
                <a16:creationId xmlns:a16="http://schemas.microsoft.com/office/drawing/2014/main" id="{4A2F23AF-29AF-8640-B220-43B09330146A}"/>
              </a:ext>
            </a:extLst>
          </p:cNvPr>
          <p:cNvSpPr txBox="1">
            <a:spLocks/>
          </p:cNvSpPr>
          <p:nvPr userDrawn="1"/>
        </p:nvSpPr>
        <p:spPr>
          <a:xfrm>
            <a:off x="436881" y="1471236"/>
            <a:ext cx="5181600" cy="7565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cap="none" baseline="0">
                <a:solidFill>
                  <a:schemeClr val="accent1"/>
                </a:solidFill>
                <a:latin typeface="Raleway" panose="020B0503030101060003" pitchFamily="34" charset="77"/>
                <a:ea typeface="+mj-ea"/>
                <a:cs typeface="+mj-cs"/>
              </a:defRPr>
            </a:lvl1pPr>
          </a:lstStyle>
          <a:p>
            <a:r>
              <a:rPr lang="en-US" sz="2400">
                <a:solidFill>
                  <a:schemeClr val="tx1"/>
                </a:solidFill>
              </a:rPr>
              <a:t>Subhead</a:t>
            </a:r>
          </a:p>
        </p:txBody>
      </p:sp>
      <p:sp>
        <p:nvSpPr>
          <p:cNvPr id="8" name="Title 1">
            <a:extLst>
              <a:ext uri="{FF2B5EF4-FFF2-40B4-BE49-F238E27FC236}">
                <a16:creationId xmlns:a16="http://schemas.microsoft.com/office/drawing/2014/main" id="{C11829DD-7D6C-444D-94FC-6B5C66F9D27A}"/>
              </a:ext>
            </a:extLst>
          </p:cNvPr>
          <p:cNvSpPr txBox="1">
            <a:spLocks/>
          </p:cNvSpPr>
          <p:nvPr userDrawn="1"/>
        </p:nvSpPr>
        <p:spPr>
          <a:xfrm>
            <a:off x="6172201" y="1459595"/>
            <a:ext cx="5181600" cy="7565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cap="none" baseline="0">
                <a:solidFill>
                  <a:schemeClr val="accent1"/>
                </a:solidFill>
                <a:latin typeface="Raleway" panose="020B0503030101060003" pitchFamily="34" charset="77"/>
                <a:ea typeface="+mj-ea"/>
                <a:cs typeface="+mj-cs"/>
              </a:defRPr>
            </a:lvl1pPr>
          </a:lstStyle>
          <a:p>
            <a:r>
              <a:rPr lang="en-US" sz="2400">
                <a:solidFill>
                  <a:schemeClr val="tx1"/>
                </a:solidFill>
              </a:rPr>
              <a:t>Subhead</a:t>
            </a:r>
          </a:p>
        </p:txBody>
      </p:sp>
    </p:spTree>
    <p:extLst>
      <p:ext uri="{BB962C8B-B14F-4D97-AF65-F5344CB8AC3E}">
        <p14:creationId xmlns:p14="http://schemas.microsoft.com/office/powerpoint/2010/main" val="1379104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F6AC-1105-604E-9782-03818D2E2B7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50E123E-A50F-CF41-806E-C064ABA25857}"/>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228449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D7C2-BFAE-4531-9D60-A1830B0387CE}"/>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8C9F7736-2993-458C-8BE7-8800C5B87A8B}"/>
              </a:ext>
            </a:extLst>
          </p:cNvPr>
          <p:cNvSpPr>
            <a:spLocks noGrp="1"/>
          </p:cNvSpPr>
          <p:nvPr>
            <p:ph type="sldNum" sz="quarter" idx="10"/>
          </p:nvPr>
        </p:nvSpPr>
        <p:spPr/>
        <p:txBody>
          <a:bodyPr/>
          <a:lstStyle/>
          <a:p>
            <a:fld id="{5D96652D-A424-46EE-8E8A-BA494523C828}" type="slidenum">
              <a:rPr lang="en-US" smtClean="0"/>
              <a:pPr/>
              <a:t>‹#›</a:t>
            </a:fld>
            <a:endParaRPr lang="en-US">
              <a:solidFill>
                <a:schemeClr val="tx1"/>
              </a:solidFill>
            </a:endParaRPr>
          </a:p>
        </p:txBody>
      </p:sp>
      <p:sp>
        <p:nvSpPr>
          <p:cNvPr id="11" name="Content Placeholder 10">
            <a:extLst>
              <a:ext uri="{FF2B5EF4-FFF2-40B4-BE49-F238E27FC236}">
                <a16:creationId xmlns:a16="http://schemas.microsoft.com/office/drawing/2014/main" id="{ADBD12C9-87F1-4CDB-9717-0293BF37E98E}"/>
              </a:ext>
            </a:extLst>
          </p:cNvPr>
          <p:cNvSpPr>
            <a:spLocks noGrp="1"/>
          </p:cNvSpPr>
          <p:nvPr>
            <p:ph sz="quarter" idx="11"/>
          </p:nvPr>
        </p:nvSpPr>
        <p:spPr>
          <a:xfrm>
            <a:off x="593725" y="1276350"/>
            <a:ext cx="10426700" cy="4362450"/>
          </a:xfrm>
        </p:spPr>
        <p:txBody>
          <a:bodyPr/>
          <a:lstStyle>
            <a:lvl2pPr marL="347663" indent="-347663">
              <a:defRPr/>
            </a:lvl2pPr>
            <a:lvl3pPr marL="682625" indent="-334963">
              <a:buSzPct val="100000"/>
              <a:buFont typeface="Arial" panose="020B0604020202020204" pitchFamily="34" charset="0"/>
              <a:buChar char="•"/>
              <a:tabLst>
                <a:tab pos="628650" algn="l"/>
              </a:tabLst>
              <a:defRPr/>
            </a:lvl3pPr>
            <a:lvl4pPr marL="1030288" indent="-347663">
              <a:buFont typeface="Arial" panose="020B0604020202020204" pitchFamily="34" charset="0"/>
              <a:buChar char="•"/>
              <a:defRPr/>
            </a:lvl4pPr>
            <a:lvl5pPr marL="1377950" indent="-347663">
              <a:buSzPct val="100000"/>
              <a:buFont typeface="Arial" panose="020B0604020202020204" pitchFamily="34" charset="0"/>
              <a:buChar char="•"/>
              <a:defRPr/>
            </a:lvl5pPr>
            <a:lvl6pPr marL="1712913" indent="-334963">
              <a:buFont typeface="Arial" panose="020B0604020202020204" pitchFamily="34" charset="0"/>
              <a:buChar char="•"/>
              <a:defRPr/>
            </a:lvl6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4062033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0E123E-A50F-CF41-806E-C064ABA25857}"/>
              </a:ext>
            </a:extLst>
          </p:cNvPr>
          <p:cNvSpPr>
            <a:spLocks noGrp="1"/>
          </p:cNvSpPr>
          <p:nvPr>
            <p:ph type="sldNum" sz="quarter" idx="12"/>
          </p:nvPr>
        </p:nvSpPr>
        <p:spPr/>
        <p:txBody>
          <a:bodyPr/>
          <a:lstStyle/>
          <a:p>
            <a:fld id="{2C1798A1-548B-2F4F-A949-0B360C421755}" type="slidenum">
              <a:rPr lang="en-US" smtClean="0"/>
              <a:t>‹#›</a:t>
            </a:fld>
            <a:endParaRPr lang="en-US"/>
          </a:p>
        </p:txBody>
      </p:sp>
      <p:cxnSp>
        <p:nvCxnSpPr>
          <p:cNvPr id="4" name="Straight Connector 3">
            <a:extLst>
              <a:ext uri="{FF2B5EF4-FFF2-40B4-BE49-F238E27FC236}">
                <a16:creationId xmlns:a16="http://schemas.microsoft.com/office/drawing/2014/main" id="{704B8754-6230-FF48-BAA3-475B4BD55389}"/>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9090E88-0231-EF47-91D8-BAFEBA3FC2E4}"/>
              </a:ext>
            </a:extLst>
          </p:cNvPr>
          <p:cNvPicPr>
            <a:picLocks noChangeAspect="1"/>
          </p:cNvPicPr>
          <p:nvPr userDrawn="1"/>
        </p:nvPicPr>
        <p:blipFill>
          <a:blip r:embed="rId2"/>
          <a:stretch>
            <a:fillRect/>
          </a:stretch>
        </p:blipFill>
        <p:spPr>
          <a:xfrm>
            <a:off x="363618" y="5802218"/>
            <a:ext cx="1623999" cy="817420"/>
          </a:xfrm>
          <a:prstGeom prst="rect">
            <a:avLst/>
          </a:prstGeom>
        </p:spPr>
      </p:pic>
    </p:spTree>
    <p:extLst>
      <p:ext uri="{BB962C8B-B14F-4D97-AF65-F5344CB8AC3E}">
        <p14:creationId xmlns:p14="http://schemas.microsoft.com/office/powerpoint/2010/main" val="2631043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hart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a:xfrm>
            <a:off x="436881" y="365128"/>
            <a:ext cx="3380242" cy="756565"/>
          </a:xfrm>
        </p:spPr>
        <p:txBody>
          <a:bodyPr/>
          <a:lstStyle>
            <a:lvl1pPr>
              <a:defRPr>
                <a:solidFill>
                  <a:schemeClr val="tx1"/>
                </a:solidFill>
              </a:defRPr>
            </a:lvl1pPr>
          </a:lstStyle>
          <a:p>
            <a:r>
              <a:rPr lang="en-US"/>
              <a:t>Chart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1614639"/>
            <a:ext cx="3380242" cy="3645518"/>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333631-A642-3147-8E2D-182A900A376E}"/>
              </a:ext>
            </a:extLst>
          </p:cNvPr>
          <p:cNvSpPr>
            <a:spLocks noGrp="1"/>
          </p:cNvSpPr>
          <p:nvPr>
            <p:ph type="sldNum" sz="quarter" idx="14"/>
          </p:nvPr>
        </p:nvSpPr>
        <p:spPr/>
        <p:txBody>
          <a:bodyPr/>
          <a:lstStyle/>
          <a:p>
            <a:fld id="{2C1798A1-548B-2F4F-A949-0B360C421755}" type="slidenum">
              <a:rPr lang="en-US" smtClean="0"/>
              <a:pPr/>
              <a:t>‹#›</a:t>
            </a:fld>
            <a:endParaRPr lang="en-US"/>
          </a:p>
        </p:txBody>
      </p:sp>
      <p:cxnSp>
        <p:nvCxnSpPr>
          <p:cNvPr id="18" name="Straight Connector 17">
            <a:extLst>
              <a:ext uri="{FF2B5EF4-FFF2-40B4-BE49-F238E27FC236}">
                <a16:creationId xmlns:a16="http://schemas.microsoft.com/office/drawing/2014/main" id="{21C3DAE3-FAD8-5D4F-A07E-1BDB97A1AA02}"/>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1561F55-8A38-B940-9C70-17A82AC89ED4}"/>
              </a:ext>
            </a:extLst>
          </p:cNvPr>
          <p:cNvPicPr>
            <a:picLocks noChangeAspect="1"/>
          </p:cNvPicPr>
          <p:nvPr userDrawn="1"/>
        </p:nvPicPr>
        <p:blipFill>
          <a:blip r:embed="rId2"/>
          <a:stretch>
            <a:fillRect/>
          </a:stretch>
        </p:blipFill>
        <p:spPr>
          <a:xfrm>
            <a:off x="363618" y="5802218"/>
            <a:ext cx="1623999" cy="817420"/>
          </a:xfrm>
          <a:prstGeom prst="rect">
            <a:avLst/>
          </a:prstGeom>
        </p:spPr>
      </p:pic>
    </p:spTree>
    <p:extLst>
      <p:ext uri="{BB962C8B-B14F-4D97-AF65-F5344CB8AC3E}">
        <p14:creationId xmlns:p14="http://schemas.microsoft.com/office/powerpoint/2010/main" val="408439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harts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a:xfrm>
            <a:off x="436881" y="365128"/>
            <a:ext cx="3380242" cy="756565"/>
          </a:xfrm>
        </p:spPr>
        <p:txBody>
          <a:bodyPr/>
          <a:lstStyle>
            <a:lvl1pPr>
              <a:defRPr>
                <a:solidFill>
                  <a:schemeClr val="bg1"/>
                </a:solidFill>
              </a:defRPr>
            </a:lvl1pPr>
          </a:lstStyle>
          <a:p>
            <a:r>
              <a:rPr lang="en-US"/>
              <a:t>Chart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1614639"/>
            <a:ext cx="3380242" cy="3645518"/>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EBE0AC1F-4242-FD4A-84BE-CDA82C3D43AE}"/>
              </a:ext>
            </a:extLst>
          </p:cNvPr>
          <p:cNvCxnSpPr>
            <a:cxnSpLocks/>
          </p:cNvCxnSpPr>
          <p:nvPr userDrawn="1"/>
        </p:nvCxnSpPr>
        <p:spPr>
          <a:xfrm>
            <a:off x="2103120" y="6215970"/>
            <a:ext cx="91013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FF5FB82-9241-C045-8A52-591FEB315B77}"/>
              </a:ext>
            </a:extLst>
          </p:cNvPr>
          <p:cNvPicPr>
            <a:picLocks noChangeAspect="1"/>
          </p:cNvPicPr>
          <p:nvPr userDrawn="1"/>
        </p:nvPicPr>
        <p:blipFill>
          <a:blip r:embed="rId2"/>
          <a:stretch>
            <a:fillRect/>
          </a:stretch>
        </p:blipFill>
        <p:spPr>
          <a:xfrm>
            <a:off x="387963" y="5802218"/>
            <a:ext cx="1623999" cy="817420"/>
          </a:xfrm>
          <a:prstGeom prst="rect">
            <a:avLst/>
          </a:prstGeom>
        </p:spPr>
      </p:pic>
      <p:sp>
        <p:nvSpPr>
          <p:cNvPr id="12" name="Slide Number Placeholder 6">
            <a:extLst>
              <a:ext uri="{FF2B5EF4-FFF2-40B4-BE49-F238E27FC236}">
                <a16:creationId xmlns:a16="http://schemas.microsoft.com/office/drawing/2014/main" id="{2360B844-A017-134D-8EA2-7AE1BDE27744}"/>
              </a:ext>
            </a:extLst>
          </p:cNvPr>
          <p:cNvSpPr>
            <a:spLocks noGrp="1"/>
          </p:cNvSpPr>
          <p:nvPr>
            <p:ph type="sldNum" sz="quarter" idx="12"/>
          </p:nvPr>
        </p:nvSpPr>
        <p:spPr>
          <a:xfrm>
            <a:off x="11204448" y="6028367"/>
            <a:ext cx="623935" cy="365125"/>
          </a:xfrm>
        </p:spPr>
        <p:txBody>
          <a:bodyPr/>
          <a:lstStyle>
            <a:lvl1pPr>
              <a:defRPr>
                <a:solidFill>
                  <a:schemeClr val="bg1"/>
                </a:solidFill>
              </a:defRPr>
            </a:lvl1pPr>
          </a:lstStyle>
          <a:p>
            <a:fld id="{2C1798A1-548B-2F4F-A949-0B360C421755}" type="slidenum">
              <a:rPr lang="en-US" smtClean="0"/>
              <a:pPr/>
              <a:t>‹#›</a:t>
            </a:fld>
            <a:endParaRPr lang="en-US"/>
          </a:p>
        </p:txBody>
      </p:sp>
    </p:spTree>
    <p:extLst>
      <p:ext uri="{BB962C8B-B14F-4D97-AF65-F5344CB8AC3E}">
        <p14:creationId xmlns:p14="http://schemas.microsoft.com/office/powerpoint/2010/main" val="3550628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6174277-0BB8-42F7-8EED-7E64155758BB}" type="slidenum">
              <a:rPr lang="en-US"/>
              <a:pPr/>
              <a:t>‹#›</a:t>
            </a:fld>
            <a:endParaRPr lang="en-US"/>
          </a:p>
        </p:txBody>
      </p:sp>
    </p:spTree>
    <p:extLst>
      <p:ext uri="{BB962C8B-B14F-4D97-AF65-F5344CB8AC3E}">
        <p14:creationId xmlns:p14="http://schemas.microsoft.com/office/powerpoint/2010/main" val="3277880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8AE2F3-5880-4BFE-9110-FE9F5C32B152}" type="slidenum">
              <a:rPr lang="en-US"/>
              <a:pPr/>
              <a:t>‹#›</a:t>
            </a:fld>
            <a:endParaRPr lang="en-US"/>
          </a:p>
        </p:txBody>
      </p:sp>
    </p:spTree>
    <p:extLst>
      <p:ext uri="{BB962C8B-B14F-4D97-AF65-F5344CB8AC3E}">
        <p14:creationId xmlns:p14="http://schemas.microsoft.com/office/powerpoint/2010/main" val="1597838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C99A-76F3-419C-95BF-4D0BEAE003F2}"/>
              </a:ext>
            </a:extLst>
          </p:cNvPr>
          <p:cNvSpPr>
            <a:spLocks noGrp="1"/>
          </p:cNvSpPr>
          <p:nvPr>
            <p:ph type="title"/>
          </p:nvPr>
        </p:nvSpPr>
        <p:spPr>
          <a:xfrm>
            <a:off x="620714" y="319091"/>
            <a:ext cx="10515600" cy="701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B9CA2-C138-4A69-953D-AEB55FED0ADF}"/>
              </a:ext>
            </a:extLst>
          </p:cNvPr>
          <p:cNvSpPr>
            <a:spLocks noGrp="1"/>
          </p:cNvSpPr>
          <p:nvPr>
            <p:ph type="body" idx="1" hasCustomPrompt="1"/>
          </p:nvPr>
        </p:nvSpPr>
        <p:spPr>
          <a:xfrm>
            <a:off x="620714" y="14430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a:t>
            </a:r>
          </a:p>
        </p:txBody>
      </p:sp>
      <p:sp>
        <p:nvSpPr>
          <p:cNvPr id="4" name="Content Placeholder 3">
            <a:extLst>
              <a:ext uri="{FF2B5EF4-FFF2-40B4-BE49-F238E27FC236}">
                <a16:creationId xmlns:a16="http://schemas.microsoft.com/office/drawing/2014/main" id="{C544F04E-4F77-47B2-9803-8A5FF49C5D4B}"/>
              </a:ext>
            </a:extLst>
          </p:cNvPr>
          <p:cNvSpPr>
            <a:spLocks noGrp="1"/>
          </p:cNvSpPr>
          <p:nvPr>
            <p:ph sz="half" idx="2"/>
          </p:nvPr>
        </p:nvSpPr>
        <p:spPr>
          <a:xfrm>
            <a:off x="620714" y="2381250"/>
            <a:ext cx="5157787" cy="3684588"/>
          </a:xfrm>
        </p:spPr>
        <p:txBody>
          <a:bodyPr/>
          <a:lstStyle>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89F3E3-E7A4-4098-ACA2-0060E2FE57B2}"/>
              </a:ext>
            </a:extLst>
          </p:cNvPr>
          <p:cNvSpPr>
            <a:spLocks noGrp="1"/>
          </p:cNvSpPr>
          <p:nvPr>
            <p:ph type="body" sz="quarter" idx="3" hasCustomPrompt="1"/>
          </p:nvPr>
        </p:nvSpPr>
        <p:spPr>
          <a:xfrm>
            <a:off x="6172201" y="14430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a:t>
            </a:r>
          </a:p>
        </p:txBody>
      </p:sp>
      <p:sp>
        <p:nvSpPr>
          <p:cNvPr id="6" name="Content Placeholder 5">
            <a:extLst>
              <a:ext uri="{FF2B5EF4-FFF2-40B4-BE49-F238E27FC236}">
                <a16:creationId xmlns:a16="http://schemas.microsoft.com/office/drawing/2014/main" id="{23482DF4-45DF-46D3-8BC2-96ED489B0217}"/>
              </a:ext>
            </a:extLst>
          </p:cNvPr>
          <p:cNvSpPr>
            <a:spLocks noGrp="1"/>
          </p:cNvSpPr>
          <p:nvPr>
            <p:ph sz="quarter" idx="4"/>
          </p:nvPr>
        </p:nvSpPr>
        <p:spPr>
          <a:xfrm>
            <a:off x="6172201" y="2378074"/>
            <a:ext cx="5183188" cy="3684588"/>
          </a:xfrm>
        </p:spPr>
        <p:txBody>
          <a:bodyPr/>
          <a:lstStyle>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DF8D17C-F40F-43B3-96DD-283049E68A35}"/>
              </a:ext>
            </a:extLst>
          </p:cNvPr>
          <p:cNvSpPr>
            <a:spLocks noGrp="1"/>
          </p:cNvSpPr>
          <p:nvPr>
            <p:ph type="sldNum" sz="quarter" idx="12"/>
          </p:nvPr>
        </p:nvSpPr>
        <p:spPr/>
        <p:txBody>
          <a:bodyPr/>
          <a:lstStyle/>
          <a:p>
            <a:fld id="{5D96652D-A424-46EE-8E8A-BA494523C828}" type="slidenum">
              <a:rPr lang="en-US" smtClean="0"/>
              <a:t>‹#›</a:t>
            </a:fld>
            <a:endParaRPr lang="en-US"/>
          </a:p>
        </p:txBody>
      </p:sp>
    </p:spTree>
    <p:extLst>
      <p:ext uri="{BB962C8B-B14F-4D97-AF65-F5344CB8AC3E}">
        <p14:creationId xmlns:p14="http://schemas.microsoft.com/office/powerpoint/2010/main" val="41818201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D7C2-BFAE-4531-9D60-A1830B0387CE}"/>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8C9F7736-2993-458C-8BE7-8800C5B87A8B}"/>
              </a:ext>
            </a:extLst>
          </p:cNvPr>
          <p:cNvSpPr>
            <a:spLocks noGrp="1"/>
          </p:cNvSpPr>
          <p:nvPr>
            <p:ph type="sldNum" sz="quarter" idx="10"/>
          </p:nvPr>
        </p:nvSpPr>
        <p:spPr/>
        <p:txBody>
          <a:bodyPr/>
          <a:lstStyle/>
          <a:p>
            <a:fld id="{5D96652D-A424-46EE-8E8A-BA494523C828}" type="slidenum">
              <a:rPr lang="en-US" smtClean="0"/>
              <a:pPr/>
              <a:t>‹#›</a:t>
            </a:fld>
            <a:endParaRPr lang="en-US">
              <a:solidFill>
                <a:schemeClr val="tx1"/>
              </a:solidFill>
            </a:endParaRPr>
          </a:p>
        </p:txBody>
      </p:sp>
      <p:sp>
        <p:nvSpPr>
          <p:cNvPr id="11" name="Content Placeholder 10">
            <a:extLst>
              <a:ext uri="{FF2B5EF4-FFF2-40B4-BE49-F238E27FC236}">
                <a16:creationId xmlns:a16="http://schemas.microsoft.com/office/drawing/2014/main" id="{ADBD12C9-87F1-4CDB-9717-0293BF37E98E}"/>
              </a:ext>
            </a:extLst>
          </p:cNvPr>
          <p:cNvSpPr>
            <a:spLocks noGrp="1"/>
          </p:cNvSpPr>
          <p:nvPr>
            <p:ph sz="quarter" idx="11"/>
          </p:nvPr>
        </p:nvSpPr>
        <p:spPr>
          <a:xfrm>
            <a:off x="593725" y="1276350"/>
            <a:ext cx="10426700" cy="4362450"/>
          </a:xfrm>
        </p:spPr>
        <p:txBody>
          <a:bodyPr/>
          <a:lstStyle>
            <a:lvl2pPr marL="347663" indent="-347663">
              <a:defRPr/>
            </a:lvl2pPr>
            <a:lvl3pPr marL="682625" indent="-334963">
              <a:buSzPct val="100000"/>
              <a:buFont typeface="Arial" panose="020B0604020202020204" pitchFamily="34" charset="0"/>
              <a:buChar char="•"/>
              <a:tabLst>
                <a:tab pos="628650" algn="l"/>
              </a:tabLst>
              <a:defRPr/>
            </a:lvl3pPr>
            <a:lvl4pPr marL="1030288" indent="-347663">
              <a:buFont typeface="Arial" panose="020B0604020202020204" pitchFamily="34" charset="0"/>
              <a:buChar char="•"/>
              <a:defRPr/>
            </a:lvl4pPr>
            <a:lvl5pPr marL="1377950" indent="-347663">
              <a:buSzPct val="100000"/>
              <a:buFont typeface="Arial" panose="020B0604020202020204" pitchFamily="34" charset="0"/>
              <a:buChar char="•"/>
              <a:defRPr/>
            </a:lvl5pPr>
            <a:lvl6pPr marL="1712913" indent="-334963">
              <a:buFont typeface="Arial" panose="020B0604020202020204"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170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D7C2-BFAE-4531-9D60-A1830B0387CE}"/>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8C9F7736-2993-458C-8BE7-8800C5B87A8B}"/>
              </a:ext>
            </a:extLst>
          </p:cNvPr>
          <p:cNvSpPr>
            <a:spLocks noGrp="1"/>
          </p:cNvSpPr>
          <p:nvPr>
            <p:ph type="sldNum" sz="quarter" idx="10"/>
          </p:nvPr>
        </p:nvSpPr>
        <p:spPr/>
        <p:txBody>
          <a:bodyPr/>
          <a:lstStyle/>
          <a:p>
            <a:fld id="{5D96652D-A424-46EE-8E8A-BA494523C828}" type="slidenum">
              <a:rPr lang="en-US" smtClean="0"/>
              <a:pPr/>
              <a:t>‹#›</a:t>
            </a:fld>
            <a:endParaRPr lang="en-US">
              <a:solidFill>
                <a:schemeClr val="tx1"/>
              </a:solidFill>
            </a:endParaRPr>
          </a:p>
        </p:txBody>
      </p:sp>
      <p:sp>
        <p:nvSpPr>
          <p:cNvPr id="11" name="Content Placeholder 10">
            <a:extLst>
              <a:ext uri="{FF2B5EF4-FFF2-40B4-BE49-F238E27FC236}">
                <a16:creationId xmlns:a16="http://schemas.microsoft.com/office/drawing/2014/main" id="{ADBD12C9-87F1-4CDB-9717-0293BF37E98E}"/>
              </a:ext>
            </a:extLst>
          </p:cNvPr>
          <p:cNvSpPr>
            <a:spLocks noGrp="1"/>
          </p:cNvSpPr>
          <p:nvPr>
            <p:ph sz="quarter" idx="11"/>
          </p:nvPr>
        </p:nvSpPr>
        <p:spPr>
          <a:xfrm>
            <a:off x="593725" y="1276350"/>
            <a:ext cx="10426700" cy="4362450"/>
          </a:xfrm>
        </p:spPr>
        <p:txBody>
          <a:bodyPr/>
          <a:lstStyle>
            <a:lvl2pPr marL="347663" indent="-347663">
              <a:defRPr/>
            </a:lvl2pPr>
            <a:lvl3pPr marL="682625" indent="-334963">
              <a:buSzPct val="100000"/>
              <a:buFont typeface="Arial" panose="020B0604020202020204" pitchFamily="34" charset="0"/>
              <a:buChar char="•"/>
              <a:tabLst>
                <a:tab pos="628650" algn="l"/>
              </a:tabLst>
              <a:defRPr/>
            </a:lvl3pPr>
            <a:lvl4pPr marL="1030288" indent="-347663">
              <a:buFont typeface="Arial" panose="020B0604020202020204" pitchFamily="34" charset="0"/>
              <a:buChar char="•"/>
              <a:defRPr/>
            </a:lvl4pPr>
            <a:lvl5pPr marL="1377950" indent="-347663">
              <a:buSzPct val="100000"/>
              <a:buFont typeface="Arial" panose="020B0604020202020204" pitchFamily="34" charset="0"/>
              <a:buChar char="•"/>
              <a:defRPr/>
            </a:lvl5pPr>
            <a:lvl6pPr marL="1712913" indent="-334963">
              <a:buFont typeface="Arial" panose="020B0604020202020204"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11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0A01FC-93F7-BE41-ADE1-034EA44A4165}"/>
              </a:ext>
            </a:extLst>
          </p:cNvPr>
          <p:cNvSpPr>
            <a:spLocks noGrp="1"/>
          </p:cNvSpPr>
          <p:nvPr>
            <p:ph type="body" sz="quarter" idx="10" hasCustomPrompt="1"/>
          </p:nvPr>
        </p:nvSpPr>
        <p:spPr>
          <a:xfrm>
            <a:off x="5430279" y="4954699"/>
            <a:ext cx="3322638" cy="424732"/>
          </a:xfrm>
        </p:spPr>
        <p:txBody>
          <a:bodyPr anchor="ctr">
            <a:spAutoFit/>
          </a:bodyPr>
          <a:lstStyle>
            <a:lvl1pPr>
              <a:defRPr sz="2400">
                <a:solidFill>
                  <a:schemeClr val="bg1"/>
                </a:solidFill>
              </a:defRPr>
            </a:lvl1pPr>
            <a:lvl2pPr>
              <a:defRPr sz="2400">
                <a:solidFill>
                  <a:schemeClr val="bg1"/>
                </a:solidFill>
                <a:latin typeface="Raleway" panose="020B0503030101060003" pitchFamily="34" charset="77"/>
              </a:defRPr>
            </a:lvl2pPr>
            <a:lvl3pPr>
              <a:defRPr sz="2400">
                <a:solidFill>
                  <a:schemeClr val="bg1"/>
                </a:solidFill>
                <a:latin typeface="Raleway" panose="020B0503030101060003" pitchFamily="34" charset="77"/>
              </a:defRPr>
            </a:lvl3pPr>
            <a:lvl4pPr>
              <a:defRPr sz="2400">
                <a:solidFill>
                  <a:schemeClr val="bg1"/>
                </a:solidFill>
                <a:latin typeface="Raleway" panose="020B0503030101060003" pitchFamily="34" charset="77"/>
              </a:defRPr>
            </a:lvl4pPr>
            <a:lvl5pPr>
              <a:defRPr sz="2400">
                <a:solidFill>
                  <a:schemeClr val="bg1"/>
                </a:solidFill>
                <a:latin typeface="Raleway" panose="020B0503030101060003" pitchFamily="34" charset="77"/>
              </a:defRPr>
            </a:lvl5pPr>
          </a:lstStyle>
          <a:p>
            <a:pPr lvl="0"/>
            <a:r>
              <a:rPr lang="en-US"/>
              <a:t>08/04/2020</a:t>
            </a:r>
          </a:p>
        </p:txBody>
      </p:sp>
      <p:sp>
        <p:nvSpPr>
          <p:cNvPr id="2" name="Title 1">
            <a:extLst>
              <a:ext uri="{FF2B5EF4-FFF2-40B4-BE49-F238E27FC236}">
                <a16:creationId xmlns:a16="http://schemas.microsoft.com/office/drawing/2014/main" id="{60166518-E155-EA41-99F6-16C1DA34B61D}"/>
              </a:ext>
            </a:extLst>
          </p:cNvPr>
          <p:cNvSpPr>
            <a:spLocks noGrp="1"/>
          </p:cNvSpPr>
          <p:nvPr>
            <p:ph type="ctrTitle" hasCustomPrompt="1"/>
          </p:nvPr>
        </p:nvSpPr>
        <p:spPr>
          <a:xfrm>
            <a:off x="5430279" y="2665031"/>
            <a:ext cx="6141961" cy="590931"/>
          </a:xfrm>
        </p:spPr>
        <p:txBody>
          <a:bodyPr anchor="b">
            <a:spAutoFit/>
          </a:bodyPr>
          <a:lstStyle>
            <a:lvl1pPr algn="l">
              <a:defRPr sz="3600" b="1" i="0" cap="all" baseline="0">
                <a:solidFill>
                  <a:schemeClr val="bg1"/>
                </a:solidFill>
                <a:latin typeface="Raleway SemiBold" panose="020B0503030101060003"/>
              </a:defRPr>
            </a:lvl1pPr>
          </a:lstStyle>
          <a:p>
            <a:r>
              <a:rPr lang="en-US"/>
              <a:t>Presentation Name</a:t>
            </a:r>
          </a:p>
        </p:txBody>
      </p:sp>
      <p:sp>
        <p:nvSpPr>
          <p:cNvPr id="3" name="Subtitle 2">
            <a:extLst>
              <a:ext uri="{FF2B5EF4-FFF2-40B4-BE49-F238E27FC236}">
                <a16:creationId xmlns:a16="http://schemas.microsoft.com/office/drawing/2014/main" id="{4B200433-34AA-0A4E-A5F1-B2294311BF01}"/>
              </a:ext>
            </a:extLst>
          </p:cNvPr>
          <p:cNvSpPr>
            <a:spLocks noGrp="1"/>
          </p:cNvSpPr>
          <p:nvPr>
            <p:ph type="subTitle" idx="1" hasCustomPrompt="1"/>
          </p:nvPr>
        </p:nvSpPr>
        <p:spPr>
          <a:xfrm>
            <a:off x="5430279" y="3762946"/>
            <a:ext cx="6141962" cy="424732"/>
          </a:xfrm>
        </p:spPr>
        <p:txBody>
          <a:bodyPr>
            <a:spAutoFit/>
          </a:bodyPr>
          <a:lstStyle>
            <a:lvl1pPr marL="0" indent="0" algn="l">
              <a:buNone/>
              <a:defRPr sz="2400" b="0" i="0" cap="all" baseline="0">
                <a:solidFill>
                  <a:schemeClr val="bg1"/>
                </a:solidFill>
                <a:latin typeface="Raleway Light" panose="020B040303010106000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9" name="Rectangle 8">
            <a:extLst>
              <a:ext uri="{FF2B5EF4-FFF2-40B4-BE49-F238E27FC236}">
                <a16:creationId xmlns:a16="http://schemas.microsoft.com/office/drawing/2014/main" id="{064F9266-EFA5-B84E-8766-D362F4D5E364}"/>
              </a:ext>
            </a:extLst>
          </p:cNvPr>
          <p:cNvSpPr/>
          <p:nvPr userDrawn="1"/>
        </p:nvSpPr>
        <p:spPr>
          <a:xfrm>
            <a:off x="4493232" y="380136"/>
            <a:ext cx="62031" cy="609772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BED99FD-4ABD-9745-A58A-888D466334D9}"/>
              </a:ext>
            </a:extLst>
          </p:cNvPr>
          <p:cNvPicPr>
            <a:picLocks noChangeAspect="1"/>
          </p:cNvPicPr>
          <p:nvPr userDrawn="1"/>
        </p:nvPicPr>
        <p:blipFill>
          <a:blip r:embed="rId2"/>
          <a:stretch>
            <a:fillRect/>
          </a:stretch>
        </p:blipFill>
        <p:spPr>
          <a:xfrm>
            <a:off x="1204775" y="1171054"/>
            <a:ext cx="2413441" cy="4423558"/>
          </a:xfrm>
          <a:prstGeom prst="rect">
            <a:avLst/>
          </a:prstGeom>
        </p:spPr>
      </p:pic>
    </p:spTree>
    <p:extLst>
      <p:ext uri="{BB962C8B-B14F-4D97-AF65-F5344CB8AC3E}">
        <p14:creationId xmlns:p14="http://schemas.microsoft.com/office/powerpoint/2010/main" val="4055289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5811A15A-5574-F349-80FF-82E68C175956}"/>
              </a:ext>
            </a:extLst>
          </p:cNvPr>
          <p:cNvSpPr/>
          <p:nvPr userDrawn="1"/>
        </p:nvSpPr>
        <p:spPr>
          <a:xfrm>
            <a:off x="0" y="0"/>
            <a:ext cx="8056368" cy="6858000"/>
          </a:xfrm>
          <a:custGeom>
            <a:avLst/>
            <a:gdLst>
              <a:gd name="connsiteX0" fmla="*/ 0 w 8056368"/>
              <a:gd name="connsiteY0" fmla="*/ 0 h 6858000"/>
              <a:gd name="connsiteX1" fmla="*/ 6687076 w 8056368"/>
              <a:gd name="connsiteY1" fmla="*/ 0 h 6858000"/>
              <a:gd name="connsiteX2" fmla="*/ 8023597 w 8056368"/>
              <a:gd name="connsiteY2" fmla="*/ 3282383 h 6858000"/>
              <a:gd name="connsiteX3" fmla="*/ 8030854 w 8056368"/>
              <a:gd name="connsiteY3" fmla="*/ 3300205 h 6858000"/>
              <a:gd name="connsiteX4" fmla="*/ 8048937 w 8056368"/>
              <a:gd name="connsiteY4" fmla="*/ 3358462 h 6858000"/>
              <a:gd name="connsiteX5" fmla="*/ 8056368 w 8056368"/>
              <a:gd name="connsiteY5" fmla="*/ 3432175 h 6858000"/>
              <a:gd name="connsiteX6" fmla="*/ 8048937 w 8056368"/>
              <a:gd name="connsiteY6" fmla="*/ 3505888 h 6858000"/>
              <a:gd name="connsiteX7" fmla="*/ 8039148 w 8056368"/>
              <a:gd name="connsiteY7" fmla="*/ 3537425 h 6858000"/>
              <a:gd name="connsiteX8" fmla="*/ 8013247 w 8056368"/>
              <a:gd name="connsiteY8" fmla="*/ 3601035 h 6858000"/>
              <a:gd name="connsiteX9" fmla="*/ 6687076 w 8056368"/>
              <a:gd name="connsiteY9" fmla="*/ 6858000 h 6858000"/>
              <a:gd name="connsiteX10" fmla="*/ 0 w 805636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6368" h="6858000">
                <a:moveTo>
                  <a:pt x="0" y="0"/>
                </a:moveTo>
                <a:lnTo>
                  <a:pt x="6687076" y="0"/>
                </a:lnTo>
                <a:lnTo>
                  <a:pt x="8023597" y="3282383"/>
                </a:lnTo>
                <a:lnTo>
                  <a:pt x="8030854" y="3300205"/>
                </a:lnTo>
                <a:lnTo>
                  <a:pt x="8048937" y="3358462"/>
                </a:lnTo>
                <a:cubicBezTo>
                  <a:pt x="8053810" y="3382272"/>
                  <a:pt x="8056368" y="3406925"/>
                  <a:pt x="8056368" y="3432175"/>
                </a:cubicBezTo>
                <a:cubicBezTo>
                  <a:pt x="8056368" y="3457426"/>
                  <a:pt x="8053810" y="3482079"/>
                  <a:pt x="8048937" y="3505888"/>
                </a:cubicBezTo>
                <a:lnTo>
                  <a:pt x="8039148" y="3537425"/>
                </a:lnTo>
                <a:lnTo>
                  <a:pt x="8013247" y="3601035"/>
                </a:lnTo>
                <a:lnTo>
                  <a:pt x="6687076"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object, clock, plate&#10;&#10;Description automatically generated">
            <a:extLst>
              <a:ext uri="{FF2B5EF4-FFF2-40B4-BE49-F238E27FC236}">
                <a16:creationId xmlns:a16="http://schemas.microsoft.com/office/drawing/2014/main" id="{C9F5121A-2387-6E4C-AF0D-FE8CED988356}"/>
              </a:ext>
            </a:extLst>
          </p:cNvPr>
          <p:cNvPicPr>
            <a:picLocks noChangeAspect="1"/>
          </p:cNvPicPr>
          <p:nvPr userDrawn="1"/>
        </p:nvPicPr>
        <p:blipFill>
          <a:blip r:embed="rId2"/>
          <a:stretch>
            <a:fillRect/>
          </a:stretch>
        </p:blipFill>
        <p:spPr>
          <a:xfrm>
            <a:off x="8915846" y="2171700"/>
            <a:ext cx="2392094" cy="2514600"/>
          </a:xfrm>
          <a:prstGeom prst="rect">
            <a:avLst/>
          </a:prstGeom>
        </p:spPr>
      </p:pic>
    </p:spTree>
    <p:extLst>
      <p:ext uri="{BB962C8B-B14F-4D97-AF65-F5344CB8AC3E}">
        <p14:creationId xmlns:p14="http://schemas.microsoft.com/office/powerpoint/2010/main" val="20404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E9E2-328C-1545-9458-EFA018E98755}"/>
              </a:ext>
            </a:extLst>
          </p:cNvPr>
          <p:cNvSpPr>
            <a:spLocks noGrp="1"/>
          </p:cNvSpPr>
          <p:nvPr>
            <p:ph type="title" hasCustomPrompt="1"/>
          </p:nvPr>
        </p:nvSpPr>
        <p:spPr/>
        <p:txBody>
          <a:bodyPr/>
          <a:lstStyle/>
          <a:p>
            <a:r>
              <a:rPr lang="en-US"/>
              <a:t>Headline/Slide Title</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
        <p:nvSpPr>
          <p:cNvPr id="3" name="Rectangle: Rounded Corners 2">
            <a:extLst>
              <a:ext uri="{FF2B5EF4-FFF2-40B4-BE49-F238E27FC236}">
                <a16:creationId xmlns:a16="http://schemas.microsoft.com/office/drawing/2014/main" id="{9F78A560-0079-4B81-868E-8C215301D1DF}"/>
              </a:ext>
            </a:extLst>
          </p:cNvPr>
          <p:cNvSpPr/>
          <p:nvPr userDrawn="1"/>
        </p:nvSpPr>
        <p:spPr>
          <a:xfrm>
            <a:off x="8886825" y="1162050"/>
            <a:ext cx="3933825" cy="4810125"/>
          </a:xfrm>
          <a:prstGeom prst="roundRect">
            <a:avLst/>
          </a:prstGeom>
          <a:solidFill>
            <a:srgbClr val="06A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262ADF6-AC36-4D9C-9A5F-341493B70F3F}"/>
              </a:ext>
            </a:extLst>
          </p:cNvPr>
          <p:cNvSpPr>
            <a:spLocks noGrp="1"/>
          </p:cNvSpPr>
          <p:nvPr>
            <p:ph sz="quarter" idx="13"/>
          </p:nvPr>
        </p:nvSpPr>
        <p:spPr>
          <a:xfrm>
            <a:off x="9290027" y="1660525"/>
            <a:ext cx="3933825" cy="4035425"/>
          </a:xfrm>
        </p:spPr>
        <p:txBody>
          <a:bodyPr/>
          <a:lstStyle>
            <a:lvl1pPr>
              <a:defRPr sz="3200" b="1">
                <a:solidFill>
                  <a:schemeClr val="bg1"/>
                </a:solidFill>
                <a:latin typeface="Raleway" pitchFamily="2" charset="0"/>
              </a:defRPr>
            </a:lvl1pPr>
          </a:lstStyle>
          <a:p>
            <a:pPr lvl="0"/>
            <a:endParaRPr lang="en-US"/>
          </a:p>
          <a:p>
            <a:pPr lvl="0"/>
            <a:endParaRPr lang="en-US"/>
          </a:p>
          <a:p>
            <a:pPr lvl="0"/>
            <a:r>
              <a:rPr lang="en-US"/>
              <a:t>Quote or </a:t>
            </a:r>
          </a:p>
          <a:p>
            <a:pPr lvl="0"/>
            <a:r>
              <a:rPr lang="en-US"/>
              <a:t>Callout</a:t>
            </a:r>
          </a:p>
        </p:txBody>
      </p:sp>
      <p:sp>
        <p:nvSpPr>
          <p:cNvPr id="9" name="Content Placeholder 8">
            <a:extLst>
              <a:ext uri="{FF2B5EF4-FFF2-40B4-BE49-F238E27FC236}">
                <a16:creationId xmlns:a16="http://schemas.microsoft.com/office/drawing/2014/main" id="{6B5769B7-AA44-4A5A-A32C-417796C7B3EC}"/>
              </a:ext>
            </a:extLst>
          </p:cNvPr>
          <p:cNvSpPr>
            <a:spLocks noGrp="1"/>
          </p:cNvSpPr>
          <p:nvPr>
            <p:ph sz="quarter" idx="14"/>
          </p:nvPr>
        </p:nvSpPr>
        <p:spPr>
          <a:xfrm>
            <a:off x="593725" y="1247775"/>
            <a:ext cx="7889875" cy="4600575"/>
          </a:xfrm>
        </p:spPr>
        <p:txBody>
          <a:bodyPr/>
          <a:lstStyle>
            <a:lvl2pPr>
              <a:defRPr/>
            </a:lvl2pPr>
            <a:lvl3pPr>
              <a:defRPr/>
            </a:lvl3pPr>
            <a:lvl4pPr>
              <a:defRPr/>
            </a:lvl4pPr>
            <a:lvl5pPr>
              <a:defRPr/>
            </a:lvl5pPr>
            <a:lvl6pPr>
              <a:defRPr/>
            </a:lvl6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378702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415AE06-AF06-7C4A-901C-10EB3EC08409}"/>
              </a:ext>
            </a:extLst>
          </p:cNvPr>
          <p:cNvSpPr>
            <a:spLocks noGrp="1"/>
          </p:cNvSpPr>
          <p:nvPr>
            <p:ph type="pic" sz="quarter" idx="10" hasCustomPrompt="1"/>
          </p:nvPr>
        </p:nvSpPr>
        <p:spPr>
          <a:xfrm>
            <a:off x="709757" y="-1286616"/>
            <a:ext cx="12008425" cy="6656388"/>
          </a:xfrm>
          <a:prstGeom prst="roundRect">
            <a:avLst/>
          </a:prstGeom>
          <a:pattFill prst="pct5">
            <a:fgClr>
              <a:schemeClr val="bg1">
                <a:lumMod val="75000"/>
              </a:schemeClr>
            </a:fgClr>
            <a:bgClr>
              <a:schemeClr val="bg1"/>
            </a:bgClr>
          </a:pattFill>
        </p:spPr>
        <p:txBody>
          <a:bodyPr anchor="ctr" anchorCtr="0">
            <a:normAutofit/>
          </a:bodyPr>
          <a:lstStyle>
            <a:lvl1pPr algn="ctr">
              <a:defRPr sz="3000" i="1">
                <a:noFill/>
              </a:defRPr>
            </a:lvl1pPr>
          </a:lstStyle>
          <a:p>
            <a:r>
              <a:rPr lang="en-US"/>
              <a:t>Insert Image in shape with pattern</a:t>
            </a:r>
          </a:p>
        </p:txBody>
      </p:sp>
      <p:sp>
        <p:nvSpPr>
          <p:cNvPr id="16" name="Picture Placeholder 11">
            <a:extLst>
              <a:ext uri="{FF2B5EF4-FFF2-40B4-BE49-F238E27FC236}">
                <a16:creationId xmlns:a16="http://schemas.microsoft.com/office/drawing/2014/main" id="{EBF03025-F7CF-E247-83C5-084B91D93139}"/>
              </a:ext>
            </a:extLst>
          </p:cNvPr>
          <p:cNvSpPr>
            <a:spLocks noGrp="1"/>
          </p:cNvSpPr>
          <p:nvPr>
            <p:ph type="pic" sz="quarter" idx="11" hasCustomPrompt="1"/>
          </p:nvPr>
        </p:nvSpPr>
        <p:spPr>
          <a:xfrm>
            <a:off x="1152832" y="-1084881"/>
            <a:ext cx="12386705" cy="6782047"/>
          </a:xfrm>
          <a:prstGeom prst="roundRect">
            <a:avLst/>
          </a:prstGeom>
          <a:noFill/>
          <a:ln w="38100">
            <a:solidFill>
              <a:schemeClr val="tx1"/>
            </a:solidFill>
          </a:ln>
        </p:spPr>
        <p:txBody>
          <a:bodyPr anchor="ctr" anchorCtr="0">
            <a:normAutofit/>
          </a:bodyPr>
          <a:lstStyle>
            <a:lvl1pPr algn="ctr">
              <a:defRPr sz="3000">
                <a:noFill/>
              </a:defRPr>
            </a:lvl1pPr>
          </a:lstStyle>
          <a:p>
            <a:r>
              <a:rPr lang="en-US"/>
              <a:t>Leave blue outlined shape blank</a:t>
            </a:r>
          </a:p>
        </p:txBody>
      </p:sp>
      <p:pic>
        <p:nvPicPr>
          <p:cNvPr id="9" name="Picture 8">
            <a:extLst>
              <a:ext uri="{FF2B5EF4-FFF2-40B4-BE49-F238E27FC236}">
                <a16:creationId xmlns:a16="http://schemas.microsoft.com/office/drawing/2014/main" id="{6D2C52E7-2D52-944F-A93E-2767FD8CB4DF}"/>
              </a:ext>
            </a:extLst>
          </p:cNvPr>
          <p:cNvPicPr>
            <a:picLocks noChangeAspect="1"/>
          </p:cNvPicPr>
          <p:nvPr userDrawn="1"/>
        </p:nvPicPr>
        <p:blipFill>
          <a:blip r:embed="rId2"/>
          <a:stretch>
            <a:fillRect/>
          </a:stretch>
        </p:blipFill>
        <p:spPr>
          <a:xfrm>
            <a:off x="363617" y="5802218"/>
            <a:ext cx="1623999" cy="817420"/>
          </a:xfrm>
          <a:prstGeom prst="rect">
            <a:avLst/>
          </a:prstGeom>
        </p:spPr>
      </p:pic>
      <p:sp>
        <p:nvSpPr>
          <p:cNvPr id="17" name="Picture Placeholder 11">
            <a:extLst>
              <a:ext uri="{FF2B5EF4-FFF2-40B4-BE49-F238E27FC236}">
                <a16:creationId xmlns:a16="http://schemas.microsoft.com/office/drawing/2014/main" id="{9FE6B556-ED36-ED45-935B-E7D8F5FC1C55}"/>
              </a:ext>
            </a:extLst>
          </p:cNvPr>
          <p:cNvSpPr>
            <a:spLocks noGrp="1"/>
          </p:cNvSpPr>
          <p:nvPr>
            <p:ph type="pic" sz="quarter" idx="12"/>
          </p:nvPr>
        </p:nvSpPr>
        <p:spPr>
          <a:xfrm>
            <a:off x="5117433" y="4975738"/>
            <a:ext cx="8422103" cy="1459364"/>
          </a:xfrm>
          <a:prstGeom prst="roundRect">
            <a:avLst/>
          </a:prstGeom>
          <a:solidFill>
            <a:schemeClr val="tx1"/>
          </a:solidFill>
          <a:ln w="38100">
            <a:noFill/>
          </a:ln>
        </p:spPr>
        <p:txBody>
          <a:bodyPr anchor="ctr" anchorCtr="0">
            <a:normAutofit/>
          </a:bodyPr>
          <a:lstStyle>
            <a:lvl1pPr algn="ctr">
              <a:defRPr sz="3000"/>
            </a:lvl1pPr>
          </a:lstStyle>
          <a:p>
            <a:r>
              <a:rPr lang="en-US"/>
              <a:t>Click icon to add picture</a:t>
            </a:r>
          </a:p>
        </p:txBody>
      </p:sp>
      <p:sp>
        <p:nvSpPr>
          <p:cNvPr id="2" name="Title 1">
            <a:extLst>
              <a:ext uri="{FF2B5EF4-FFF2-40B4-BE49-F238E27FC236}">
                <a16:creationId xmlns:a16="http://schemas.microsoft.com/office/drawing/2014/main" id="{9543D0D1-0A0F-A944-A2A2-733544183CC6}"/>
              </a:ext>
            </a:extLst>
          </p:cNvPr>
          <p:cNvSpPr>
            <a:spLocks noGrp="1"/>
          </p:cNvSpPr>
          <p:nvPr>
            <p:ph type="title" hasCustomPrompt="1"/>
          </p:nvPr>
        </p:nvSpPr>
        <p:spPr>
          <a:xfrm>
            <a:off x="5588000" y="4959229"/>
            <a:ext cx="6240383" cy="1475873"/>
          </a:xfrm>
        </p:spPr>
        <p:txBody>
          <a:bodyPr anchor="ctr">
            <a:normAutofit/>
          </a:bodyPr>
          <a:lstStyle>
            <a:lvl1pPr>
              <a:defRPr sz="4000">
                <a:solidFill>
                  <a:schemeClr val="bg1"/>
                </a:solidFill>
              </a:defRPr>
            </a:lvl1pPr>
          </a:lstStyle>
          <a:p>
            <a:r>
              <a:rPr lang="en-US"/>
              <a:t>Headline/Slide Title</a:t>
            </a:r>
          </a:p>
        </p:txBody>
      </p:sp>
    </p:spTree>
    <p:extLst>
      <p:ext uri="{BB962C8B-B14F-4D97-AF65-F5344CB8AC3E}">
        <p14:creationId xmlns:p14="http://schemas.microsoft.com/office/powerpoint/2010/main" val="1900181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E9E2-328C-1545-9458-EFA018E98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2402567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Content &amp; Quote">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AAE26D7-7D96-AD4F-8FAE-E5B63D3331B1}"/>
              </a:ext>
            </a:extLst>
          </p:cNvPr>
          <p:cNvSpPr>
            <a:spLocks noGrp="1"/>
          </p:cNvSpPr>
          <p:nvPr>
            <p:ph type="pic" sz="quarter" idx="10"/>
          </p:nvPr>
        </p:nvSpPr>
        <p:spPr>
          <a:xfrm>
            <a:off x="8866207" y="1221208"/>
            <a:ext cx="3946968" cy="4403485"/>
          </a:xfrm>
          <a:prstGeom prst="roundRect">
            <a:avLst/>
          </a:prstGeom>
          <a:solidFill>
            <a:schemeClr val="accent2"/>
          </a:solidFill>
        </p:spPr>
        <p:txBody>
          <a:bodyPr anchor="ctr" anchorCtr="0">
            <a:normAutofit/>
          </a:bodyPr>
          <a:lstStyle>
            <a:lvl1pPr algn="ctr">
              <a:defRPr sz="3000">
                <a:solidFill>
                  <a:schemeClr val="accent2"/>
                </a:solidFill>
              </a:defRPr>
            </a:lvl1pPr>
          </a:lstStyle>
          <a:p>
            <a:r>
              <a:rPr lang="en-US"/>
              <a:t>Click icon to add picture</a:t>
            </a:r>
          </a:p>
        </p:txBody>
      </p:sp>
      <p:sp>
        <p:nvSpPr>
          <p:cNvPr id="2" name="Title 1">
            <a:extLst>
              <a:ext uri="{FF2B5EF4-FFF2-40B4-BE49-F238E27FC236}">
                <a16:creationId xmlns:a16="http://schemas.microsoft.com/office/drawing/2014/main" id="{107FE9E2-328C-1545-9458-EFA018E98755}"/>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a:xfrm>
            <a:off x="436880" y="1472457"/>
            <a:ext cx="7932420" cy="415223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
        <p:nvSpPr>
          <p:cNvPr id="7" name="Text Placeholder 6">
            <a:extLst>
              <a:ext uri="{FF2B5EF4-FFF2-40B4-BE49-F238E27FC236}">
                <a16:creationId xmlns:a16="http://schemas.microsoft.com/office/drawing/2014/main" id="{44AF7A4B-782F-C94B-BEFD-33103FCA9413}"/>
              </a:ext>
            </a:extLst>
          </p:cNvPr>
          <p:cNvSpPr>
            <a:spLocks noGrp="1"/>
          </p:cNvSpPr>
          <p:nvPr>
            <p:ph type="body" sz="quarter" idx="13" hasCustomPrompt="1"/>
          </p:nvPr>
        </p:nvSpPr>
        <p:spPr>
          <a:xfrm>
            <a:off x="9385300" y="1701800"/>
            <a:ext cx="2565400" cy="3530599"/>
          </a:xfrm>
        </p:spPr>
        <p:txBody>
          <a:bodyPr anchor="ctr" anchorCtr="0">
            <a:normAutofit/>
          </a:bodyPr>
          <a:lstStyle>
            <a:lvl1pPr>
              <a:defRPr sz="3200" b="1" i="0">
                <a:solidFill>
                  <a:schemeClr val="bg1"/>
                </a:solidFill>
                <a:latin typeface="Raleway" panose="020B0503030101060003" pitchFamily="34" charset="77"/>
              </a:defRPr>
            </a:lvl1pPr>
            <a:lvl2pPr>
              <a:defRPr sz="2000"/>
            </a:lvl2pPr>
            <a:lvl3pPr>
              <a:defRPr sz="2000"/>
            </a:lvl3pPr>
            <a:lvl4pPr>
              <a:defRPr sz="2000"/>
            </a:lvl4pPr>
          </a:lstStyle>
          <a:p>
            <a:pPr lvl="0"/>
            <a:r>
              <a:rPr lang="en-US"/>
              <a:t>Quote or Callout</a:t>
            </a:r>
          </a:p>
        </p:txBody>
      </p:sp>
    </p:spTree>
    <p:extLst>
      <p:ext uri="{BB962C8B-B14F-4D97-AF65-F5344CB8AC3E}">
        <p14:creationId xmlns:p14="http://schemas.microsoft.com/office/powerpoint/2010/main" val="3470015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2D8612F-E863-B14C-9546-1A4E22909718}"/>
              </a:ext>
            </a:extLst>
          </p:cNvPr>
          <p:cNvSpPr/>
          <p:nvPr userDrawn="1"/>
        </p:nvSpPr>
        <p:spPr>
          <a:xfrm>
            <a:off x="6577881" y="-680666"/>
            <a:ext cx="7399100" cy="6432158"/>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DDA341BB-F6CC-6040-96EA-C5272267FEA9}"/>
              </a:ext>
            </a:extLst>
          </p:cNvPr>
          <p:cNvSpPr>
            <a:spLocks noGrp="1"/>
          </p:cNvSpPr>
          <p:nvPr>
            <p:ph type="pic" sz="quarter" idx="10" hasCustomPrompt="1"/>
          </p:nvPr>
        </p:nvSpPr>
        <p:spPr>
          <a:xfrm>
            <a:off x="6933107" y="-320842"/>
            <a:ext cx="6128491" cy="5766237"/>
          </a:xfrm>
          <a:prstGeom prst="roundRect">
            <a:avLst/>
          </a:prstGeom>
          <a:pattFill prst="pct5">
            <a:fgClr>
              <a:schemeClr val="bg2"/>
            </a:fgClr>
            <a:bgClr>
              <a:schemeClr val="bg1"/>
            </a:bgClr>
          </a:pattFill>
          <a:ln w="6350">
            <a:noFill/>
          </a:ln>
        </p:spPr>
        <p:txBody>
          <a:bodyPr anchor="ctr" anchorCtr="0">
            <a:normAutofit/>
          </a:bodyPr>
          <a:lstStyle>
            <a:lvl1pPr algn="ctr">
              <a:defRPr sz="3000">
                <a:solidFill>
                  <a:schemeClr val="bg2">
                    <a:lumMod val="75000"/>
                  </a:schemeClr>
                </a:solidFill>
              </a:defRPr>
            </a:lvl1pPr>
          </a:lstStyle>
          <a:p>
            <a:r>
              <a:rPr lang="en-US"/>
              <a:t>Drag and drop </a:t>
            </a:r>
            <a:br>
              <a:rPr lang="en-US"/>
            </a:br>
            <a:r>
              <a:rPr lang="en-US"/>
              <a:t>image here</a:t>
            </a:r>
          </a:p>
        </p:txBody>
      </p:sp>
      <p:sp>
        <p:nvSpPr>
          <p:cNvPr id="2" name="Title 1">
            <a:extLst>
              <a:ext uri="{FF2B5EF4-FFF2-40B4-BE49-F238E27FC236}">
                <a16:creationId xmlns:a16="http://schemas.microsoft.com/office/drawing/2014/main" id="{107FE9E2-328C-1545-9458-EFA018E98755}"/>
              </a:ext>
            </a:extLst>
          </p:cNvPr>
          <p:cNvSpPr>
            <a:spLocks noGrp="1"/>
          </p:cNvSpPr>
          <p:nvPr>
            <p:ph type="title" hasCustomPrompt="1"/>
          </p:nvPr>
        </p:nvSpPr>
        <p:spPr>
          <a:xfrm>
            <a:off x="436880" y="365126"/>
            <a:ext cx="5888506" cy="756565"/>
          </a:xfrm>
        </p:spPr>
        <p:txBody>
          <a:bodyPr/>
          <a:lstStyle/>
          <a:p>
            <a:r>
              <a:rPr lang="en-US"/>
              <a:t>Headline/Slide Title</a:t>
            </a:r>
          </a:p>
        </p:txBody>
      </p:sp>
      <p:sp>
        <p:nvSpPr>
          <p:cNvPr id="3" name="Content Placeholder 2">
            <a:extLst>
              <a:ext uri="{FF2B5EF4-FFF2-40B4-BE49-F238E27FC236}">
                <a16:creationId xmlns:a16="http://schemas.microsoft.com/office/drawing/2014/main" id="{7C0A32A3-06D8-0D47-8AAD-C56E41646EC6}"/>
              </a:ext>
            </a:extLst>
          </p:cNvPr>
          <p:cNvSpPr>
            <a:spLocks noGrp="1"/>
          </p:cNvSpPr>
          <p:nvPr>
            <p:ph idx="1"/>
          </p:nvPr>
        </p:nvSpPr>
        <p:spPr>
          <a:xfrm>
            <a:off x="436880" y="1472457"/>
            <a:ext cx="5888506" cy="415223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764744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1472184"/>
            <a:ext cx="5181600" cy="3787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E7339-34B6-0340-927A-4DC0F40EBE6C}"/>
              </a:ext>
            </a:extLst>
          </p:cNvPr>
          <p:cNvSpPr>
            <a:spLocks noGrp="1"/>
          </p:cNvSpPr>
          <p:nvPr>
            <p:ph sz="half" idx="2"/>
          </p:nvPr>
        </p:nvSpPr>
        <p:spPr>
          <a:xfrm>
            <a:off x="6172200" y="1472184"/>
            <a:ext cx="5181600" cy="3787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EA76BB-48BA-344E-A70D-B41150C9DD9B}"/>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724599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p:txBody>
          <a:bodyPr/>
          <a:lstStyle/>
          <a:p>
            <a:r>
              <a:rPr lang="en-US"/>
              <a:t>Headline/Slide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2227801"/>
            <a:ext cx="5181600" cy="30323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E7339-34B6-0340-927A-4DC0F40EBE6C}"/>
              </a:ext>
            </a:extLst>
          </p:cNvPr>
          <p:cNvSpPr>
            <a:spLocks noGrp="1"/>
          </p:cNvSpPr>
          <p:nvPr>
            <p:ph sz="half" idx="2"/>
          </p:nvPr>
        </p:nvSpPr>
        <p:spPr>
          <a:xfrm>
            <a:off x="6172200" y="2227801"/>
            <a:ext cx="5181600" cy="30323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EA76BB-48BA-344E-A70D-B41150C9DD9B}"/>
              </a:ext>
            </a:extLst>
          </p:cNvPr>
          <p:cNvSpPr>
            <a:spLocks noGrp="1"/>
          </p:cNvSpPr>
          <p:nvPr>
            <p:ph type="sldNum" sz="quarter" idx="12"/>
          </p:nvPr>
        </p:nvSpPr>
        <p:spPr/>
        <p:txBody>
          <a:bodyPr/>
          <a:lstStyle/>
          <a:p>
            <a:fld id="{2C1798A1-548B-2F4F-A949-0B360C421755}" type="slidenum">
              <a:rPr lang="en-US" smtClean="0"/>
              <a:t>‹#›</a:t>
            </a:fld>
            <a:endParaRPr lang="en-US"/>
          </a:p>
        </p:txBody>
      </p:sp>
      <p:sp>
        <p:nvSpPr>
          <p:cNvPr id="6" name="Title 1">
            <a:extLst>
              <a:ext uri="{FF2B5EF4-FFF2-40B4-BE49-F238E27FC236}">
                <a16:creationId xmlns:a16="http://schemas.microsoft.com/office/drawing/2014/main" id="{4A2F23AF-29AF-8640-B220-43B09330146A}"/>
              </a:ext>
            </a:extLst>
          </p:cNvPr>
          <p:cNvSpPr txBox="1">
            <a:spLocks/>
          </p:cNvSpPr>
          <p:nvPr userDrawn="1"/>
        </p:nvSpPr>
        <p:spPr>
          <a:xfrm>
            <a:off x="436880" y="1471236"/>
            <a:ext cx="5181600" cy="7565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cap="none" baseline="0">
                <a:solidFill>
                  <a:schemeClr val="accent1"/>
                </a:solidFill>
                <a:latin typeface="Raleway" panose="020B0503030101060003" pitchFamily="34" charset="77"/>
                <a:ea typeface="+mj-ea"/>
                <a:cs typeface="+mj-cs"/>
              </a:defRPr>
            </a:lvl1pPr>
          </a:lstStyle>
          <a:p>
            <a:r>
              <a:rPr lang="en-US" sz="2400">
                <a:solidFill>
                  <a:schemeClr val="tx1"/>
                </a:solidFill>
              </a:rPr>
              <a:t>Subhead</a:t>
            </a:r>
          </a:p>
        </p:txBody>
      </p:sp>
      <p:sp>
        <p:nvSpPr>
          <p:cNvPr id="8" name="Title 1">
            <a:extLst>
              <a:ext uri="{FF2B5EF4-FFF2-40B4-BE49-F238E27FC236}">
                <a16:creationId xmlns:a16="http://schemas.microsoft.com/office/drawing/2014/main" id="{C11829DD-7D6C-444D-94FC-6B5C66F9D27A}"/>
              </a:ext>
            </a:extLst>
          </p:cNvPr>
          <p:cNvSpPr txBox="1">
            <a:spLocks/>
          </p:cNvSpPr>
          <p:nvPr userDrawn="1"/>
        </p:nvSpPr>
        <p:spPr>
          <a:xfrm>
            <a:off x="6172200" y="1459593"/>
            <a:ext cx="5181600" cy="7565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cap="none" baseline="0">
                <a:solidFill>
                  <a:schemeClr val="accent1"/>
                </a:solidFill>
                <a:latin typeface="Raleway" panose="020B0503030101060003" pitchFamily="34" charset="77"/>
                <a:ea typeface="+mj-ea"/>
                <a:cs typeface="+mj-cs"/>
              </a:defRPr>
            </a:lvl1pPr>
          </a:lstStyle>
          <a:p>
            <a:r>
              <a:rPr lang="en-US" sz="2400">
                <a:solidFill>
                  <a:schemeClr val="tx1"/>
                </a:solidFill>
              </a:rPr>
              <a:t>Subhead</a:t>
            </a:r>
          </a:p>
        </p:txBody>
      </p:sp>
    </p:spTree>
    <p:extLst>
      <p:ext uri="{BB962C8B-B14F-4D97-AF65-F5344CB8AC3E}">
        <p14:creationId xmlns:p14="http://schemas.microsoft.com/office/powerpoint/2010/main" val="1483717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F6AC-1105-604E-9782-03818D2E2B7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50E123E-A50F-CF41-806E-C064ABA25857}"/>
              </a:ext>
            </a:extLst>
          </p:cNvPr>
          <p:cNvSpPr>
            <a:spLocks noGrp="1"/>
          </p:cNvSpPr>
          <p:nvPr>
            <p:ph type="sldNum" sz="quarter" idx="12"/>
          </p:nvPr>
        </p:nvSpPr>
        <p:spPr/>
        <p:txBody>
          <a:bodyPr/>
          <a:lstStyle/>
          <a:p>
            <a:fld id="{2C1798A1-548B-2F4F-A949-0B360C421755}" type="slidenum">
              <a:rPr lang="en-US" smtClean="0"/>
              <a:t>‹#›</a:t>
            </a:fld>
            <a:endParaRPr lang="en-US"/>
          </a:p>
        </p:txBody>
      </p:sp>
    </p:spTree>
    <p:extLst>
      <p:ext uri="{BB962C8B-B14F-4D97-AF65-F5344CB8AC3E}">
        <p14:creationId xmlns:p14="http://schemas.microsoft.com/office/powerpoint/2010/main" val="1143066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0E123E-A50F-CF41-806E-C064ABA25857}"/>
              </a:ext>
            </a:extLst>
          </p:cNvPr>
          <p:cNvSpPr>
            <a:spLocks noGrp="1"/>
          </p:cNvSpPr>
          <p:nvPr>
            <p:ph type="sldNum" sz="quarter" idx="12"/>
          </p:nvPr>
        </p:nvSpPr>
        <p:spPr/>
        <p:txBody>
          <a:bodyPr/>
          <a:lstStyle/>
          <a:p>
            <a:fld id="{2C1798A1-548B-2F4F-A949-0B360C421755}" type="slidenum">
              <a:rPr lang="en-US" smtClean="0"/>
              <a:t>‹#›</a:t>
            </a:fld>
            <a:endParaRPr lang="en-US"/>
          </a:p>
        </p:txBody>
      </p:sp>
      <p:cxnSp>
        <p:nvCxnSpPr>
          <p:cNvPr id="4" name="Straight Connector 3">
            <a:extLst>
              <a:ext uri="{FF2B5EF4-FFF2-40B4-BE49-F238E27FC236}">
                <a16:creationId xmlns:a16="http://schemas.microsoft.com/office/drawing/2014/main" id="{704B8754-6230-FF48-BAA3-475B4BD55389}"/>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9090E88-0231-EF47-91D8-BAFEBA3FC2E4}"/>
              </a:ext>
            </a:extLst>
          </p:cNvPr>
          <p:cNvPicPr>
            <a:picLocks noChangeAspect="1"/>
          </p:cNvPicPr>
          <p:nvPr userDrawn="1"/>
        </p:nvPicPr>
        <p:blipFill>
          <a:blip r:embed="rId2"/>
          <a:stretch>
            <a:fillRect/>
          </a:stretch>
        </p:blipFill>
        <p:spPr>
          <a:xfrm>
            <a:off x="363617" y="5802218"/>
            <a:ext cx="1623999" cy="817420"/>
          </a:xfrm>
          <a:prstGeom prst="rect">
            <a:avLst/>
          </a:prstGeom>
        </p:spPr>
      </p:pic>
    </p:spTree>
    <p:extLst>
      <p:ext uri="{BB962C8B-B14F-4D97-AF65-F5344CB8AC3E}">
        <p14:creationId xmlns:p14="http://schemas.microsoft.com/office/powerpoint/2010/main" val="2742064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rt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a:xfrm>
            <a:off x="436881" y="365126"/>
            <a:ext cx="3380242" cy="756565"/>
          </a:xfrm>
        </p:spPr>
        <p:txBody>
          <a:bodyPr/>
          <a:lstStyle>
            <a:lvl1pPr>
              <a:defRPr>
                <a:solidFill>
                  <a:schemeClr val="tx1"/>
                </a:solidFill>
              </a:defRPr>
            </a:lvl1pPr>
          </a:lstStyle>
          <a:p>
            <a:r>
              <a:rPr lang="en-US"/>
              <a:t>Chart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1614639"/>
            <a:ext cx="3380242" cy="3645518"/>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333631-A642-3147-8E2D-182A900A376E}"/>
              </a:ext>
            </a:extLst>
          </p:cNvPr>
          <p:cNvSpPr>
            <a:spLocks noGrp="1"/>
          </p:cNvSpPr>
          <p:nvPr>
            <p:ph type="sldNum" sz="quarter" idx="14"/>
          </p:nvPr>
        </p:nvSpPr>
        <p:spPr/>
        <p:txBody>
          <a:bodyPr/>
          <a:lstStyle/>
          <a:p>
            <a:fld id="{2C1798A1-548B-2F4F-A949-0B360C421755}" type="slidenum">
              <a:rPr lang="en-US" smtClean="0"/>
              <a:pPr/>
              <a:t>‹#›</a:t>
            </a:fld>
            <a:endParaRPr lang="en-US"/>
          </a:p>
        </p:txBody>
      </p:sp>
      <p:cxnSp>
        <p:nvCxnSpPr>
          <p:cNvPr id="18" name="Straight Connector 17">
            <a:extLst>
              <a:ext uri="{FF2B5EF4-FFF2-40B4-BE49-F238E27FC236}">
                <a16:creationId xmlns:a16="http://schemas.microsoft.com/office/drawing/2014/main" id="{21C3DAE3-FAD8-5D4F-A07E-1BDB97A1AA02}"/>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1561F55-8A38-B940-9C70-17A82AC89ED4}"/>
              </a:ext>
            </a:extLst>
          </p:cNvPr>
          <p:cNvPicPr>
            <a:picLocks noChangeAspect="1"/>
          </p:cNvPicPr>
          <p:nvPr userDrawn="1"/>
        </p:nvPicPr>
        <p:blipFill>
          <a:blip r:embed="rId2"/>
          <a:stretch>
            <a:fillRect/>
          </a:stretch>
        </p:blipFill>
        <p:spPr>
          <a:xfrm>
            <a:off x="363617" y="5802218"/>
            <a:ext cx="1623999" cy="817420"/>
          </a:xfrm>
          <a:prstGeom prst="rect">
            <a:avLst/>
          </a:prstGeom>
        </p:spPr>
      </p:pic>
    </p:spTree>
    <p:extLst>
      <p:ext uri="{BB962C8B-B14F-4D97-AF65-F5344CB8AC3E}">
        <p14:creationId xmlns:p14="http://schemas.microsoft.com/office/powerpoint/2010/main" val="1849197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harts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E229-B113-DD46-A3DF-2448F70BCEEB}"/>
              </a:ext>
            </a:extLst>
          </p:cNvPr>
          <p:cNvSpPr>
            <a:spLocks noGrp="1"/>
          </p:cNvSpPr>
          <p:nvPr>
            <p:ph type="title" hasCustomPrompt="1"/>
          </p:nvPr>
        </p:nvSpPr>
        <p:spPr>
          <a:xfrm>
            <a:off x="436881" y="365126"/>
            <a:ext cx="3380242" cy="756565"/>
          </a:xfrm>
        </p:spPr>
        <p:txBody>
          <a:bodyPr/>
          <a:lstStyle>
            <a:lvl1pPr>
              <a:defRPr>
                <a:solidFill>
                  <a:schemeClr val="bg1"/>
                </a:solidFill>
              </a:defRPr>
            </a:lvl1pPr>
          </a:lstStyle>
          <a:p>
            <a:r>
              <a:rPr lang="en-US"/>
              <a:t>Chart Title</a:t>
            </a:r>
          </a:p>
        </p:txBody>
      </p:sp>
      <p:sp>
        <p:nvSpPr>
          <p:cNvPr id="3" name="Content Placeholder 2">
            <a:extLst>
              <a:ext uri="{FF2B5EF4-FFF2-40B4-BE49-F238E27FC236}">
                <a16:creationId xmlns:a16="http://schemas.microsoft.com/office/drawing/2014/main" id="{E64F3BDE-0077-2E49-BF72-FC0D1DEED007}"/>
              </a:ext>
            </a:extLst>
          </p:cNvPr>
          <p:cNvSpPr>
            <a:spLocks noGrp="1"/>
          </p:cNvSpPr>
          <p:nvPr>
            <p:ph sz="half" idx="1"/>
          </p:nvPr>
        </p:nvSpPr>
        <p:spPr>
          <a:xfrm>
            <a:off x="438912" y="1614639"/>
            <a:ext cx="3380242" cy="3645518"/>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EBE0AC1F-4242-FD4A-84BE-CDA82C3D43AE}"/>
              </a:ext>
            </a:extLst>
          </p:cNvPr>
          <p:cNvCxnSpPr>
            <a:cxnSpLocks/>
          </p:cNvCxnSpPr>
          <p:nvPr userDrawn="1"/>
        </p:nvCxnSpPr>
        <p:spPr>
          <a:xfrm>
            <a:off x="2103120" y="6215970"/>
            <a:ext cx="91013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FF5FB82-9241-C045-8A52-591FEB315B77}"/>
              </a:ext>
            </a:extLst>
          </p:cNvPr>
          <p:cNvPicPr>
            <a:picLocks noChangeAspect="1"/>
          </p:cNvPicPr>
          <p:nvPr userDrawn="1"/>
        </p:nvPicPr>
        <p:blipFill>
          <a:blip r:embed="rId2"/>
          <a:stretch>
            <a:fillRect/>
          </a:stretch>
        </p:blipFill>
        <p:spPr>
          <a:xfrm>
            <a:off x="387962" y="5802218"/>
            <a:ext cx="1623999" cy="817420"/>
          </a:xfrm>
          <a:prstGeom prst="rect">
            <a:avLst/>
          </a:prstGeom>
        </p:spPr>
      </p:pic>
      <p:sp>
        <p:nvSpPr>
          <p:cNvPr id="12" name="Slide Number Placeholder 6">
            <a:extLst>
              <a:ext uri="{FF2B5EF4-FFF2-40B4-BE49-F238E27FC236}">
                <a16:creationId xmlns:a16="http://schemas.microsoft.com/office/drawing/2014/main" id="{2360B844-A017-134D-8EA2-7AE1BDE27744}"/>
              </a:ext>
            </a:extLst>
          </p:cNvPr>
          <p:cNvSpPr>
            <a:spLocks noGrp="1"/>
          </p:cNvSpPr>
          <p:nvPr>
            <p:ph type="sldNum" sz="quarter" idx="12"/>
          </p:nvPr>
        </p:nvSpPr>
        <p:spPr>
          <a:xfrm>
            <a:off x="11204447" y="6028365"/>
            <a:ext cx="623935" cy="365125"/>
          </a:xfrm>
        </p:spPr>
        <p:txBody>
          <a:bodyPr/>
          <a:lstStyle>
            <a:lvl1pPr>
              <a:defRPr>
                <a:solidFill>
                  <a:schemeClr val="bg1"/>
                </a:solidFill>
              </a:defRPr>
            </a:lvl1pPr>
          </a:lstStyle>
          <a:p>
            <a:fld id="{2C1798A1-548B-2F4F-A949-0B360C421755}" type="slidenum">
              <a:rPr lang="en-US" smtClean="0"/>
              <a:pPr/>
              <a:t>‹#›</a:t>
            </a:fld>
            <a:endParaRPr lang="en-US"/>
          </a:p>
        </p:txBody>
      </p:sp>
    </p:spTree>
    <p:extLst>
      <p:ext uri="{BB962C8B-B14F-4D97-AF65-F5344CB8AC3E}">
        <p14:creationId xmlns:p14="http://schemas.microsoft.com/office/powerpoint/2010/main" val="187591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2D8612F-E863-B14C-9546-1A4E22909718}"/>
              </a:ext>
            </a:extLst>
          </p:cNvPr>
          <p:cNvSpPr/>
          <p:nvPr userDrawn="1"/>
        </p:nvSpPr>
        <p:spPr>
          <a:xfrm>
            <a:off x="6577881" y="-680666"/>
            <a:ext cx="7399100" cy="6432158"/>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DDA341BB-F6CC-6040-96EA-C5272267FEA9}"/>
              </a:ext>
            </a:extLst>
          </p:cNvPr>
          <p:cNvSpPr>
            <a:spLocks noGrp="1"/>
          </p:cNvSpPr>
          <p:nvPr>
            <p:ph type="pic" sz="quarter" idx="10" hasCustomPrompt="1"/>
          </p:nvPr>
        </p:nvSpPr>
        <p:spPr>
          <a:xfrm>
            <a:off x="6933107" y="-320842"/>
            <a:ext cx="6128491" cy="5766237"/>
          </a:xfrm>
          <a:prstGeom prst="roundRect">
            <a:avLst/>
          </a:prstGeom>
          <a:pattFill prst="pct5">
            <a:fgClr>
              <a:schemeClr val="bg2"/>
            </a:fgClr>
            <a:bgClr>
              <a:schemeClr val="bg1"/>
            </a:bgClr>
          </a:pattFill>
          <a:ln w="6350">
            <a:noFill/>
          </a:ln>
        </p:spPr>
        <p:txBody>
          <a:bodyPr anchor="ctr" anchorCtr="0">
            <a:normAutofit/>
          </a:bodyPr>
          <a:lstStyle>
            <a:lvl1pPr algn="ctr">
              <a:defRPr sz="3000">
                <a:solidFill>
                  <a:schemeClr val="bg2">
                    <a:lumMod val="75000"/>
                  </a:schemeClr>
                </a:solidFill>
              </a:defRPr>
            </a:lvl1pPr>
          </a:lstStyle>
          <a:p>
            <a:r>
              <a:rPr lang="en-US"/>
              <a:t>Drag and drop </a:t>
            </a:r>
            <a:br>
              <a:rPr lang="en-US"/>
            </a:br>
            <a:r>
              <a:rPr lang="en-US"/>
              <a:t>image here</a:t>
            </a:r>
          </a:p>
        </p:txBody>
      </p:sp>
      <p:sp>
        <p:nvSpPr>
          <p:cNvPr id="2" name="Title 1">
            <a:extLst>
              <a:ext uri="{FF2B5EF4-FFF2-40B4-BE49-F238E27FC236}">
                <a16:creationId xmlns:a16="http://schemas.microsoft.com/office/drawing/2014/main" id="{107FE9E2-328C-1545-9458-EFA018E98755}"/>
              </a:ext>
            </a:extLst>
          </p:cNvPr>
          <p:cNvSpPr>
            <a:spLocks noGrp="1"/>
          </p:cNvSpPr>
          <p:nvPr>
            <p:ph type="title" hasCustomPrompt="1"/>
          </p:nvPr>
        </p:nvSpPr>
        <p:spPr>
          <a:xfrm>
            <a:off x="436880" y="365126"/>
            <a:ext cx="5888506" cy="756565"/>
          </a:xfrm>
        </p:spPr>
        <p:txBody>
          <a:bodyPr/>
          <a:lstStyle/>
          <a:p>
            <a:r>
              <a:rPr lang="en-US"/>
              <a:t>Headline/Slide Title</a:t>
            </a:r>
          </a:p>
        </p:txBody>
      </p:sp>
      <p:sp>
        <p:nvSpPr>
          <p:cNvPr id="6" name="Slide Number Placeholder 5">
            <a:extLst>
              <a:ext uri="{FF2B5EF4-FFF2-40B4-BE49-F238E27FC236}">
                <a16:creationId xmlns:a16="http://schemas.microsoft.com/office/drawing/2014/main" id="{4923ECF9-53C4-AF49-8D20-5D56FFBB901A}"/>
              </a:ext>
            </a:extLst>
          </p:cNvPr>
          <p:cNvSpPr>
            <a:spLocks noGrp="1"/>
          </p:cNvSpPr>
          <p:nvPr>
            <p:ph type="sldNum" sz="quarter" idx="12"/>
          </p:nvPr>
        </p:nvSpPr>
        <p:spPr/>
        <p:txBody>
          <a:bodyPr/>
          <a:lstStyle/>
          <a:p>
            <a:fld id="{2C1798A1-548B-2F4F-A949-0B360C421755}" type="slidenum">
              <a:rPr lang="en-US" smtClean="0"/>
              <a:t>‹#›</a:t>
            </a:fld>
            <a:endParaRPr lang="en-US"/>
          </a:p>
        </p:txBody>
      </p:sp>
      <p:sp>
        <p:nvSpPr>
          <p:cNvPr id="4" name="Content Placeholder 3">
            <a:extLst>
              <a:ext uri="{FF2B5EF4-FFF2-40B4-BE49-F238E27FC236}">
                <a16:creationId xmlns:a16="http://schemas.microsoft.com/office/drawing/2014/main" id="{CC4EE0CE-AB1B-4EDF-BE23-E40E7DDFE16D}"/>
              </a:ext>
            </a:extLst>
          </p:cNvPr>
          <p:cNvSpPr>
            <a:spLocks noGrp="1"/>
          </p:cNvSpPr>
          <p:nvPr>
            <p:ph sz="quarter" idx="13"/>
          </p:nvPr>
        </p:nvSpPr>
        <p:spPr>
          <a:xfrm>
            <a:off x="436880" y="1304925"/>
            <a:ext cx="5888038" cy="4552950"/>
          </a:xfrm>
        </p:spPr>
        <p:txBody>
          <a:bodyPr/>
          <a:lstStyle>
            <a:lvl2pPr>
              <a:defRPr/>
            </a:lvl2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1808742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D7C2-BFAE-4531-9D60-A1830B0387CE}"/>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8C9F7736-2993-458C-8BE7-8800C5B87A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11" name="Content Placeholder 10">
            <a:extLst>
              <a:ext uri="{FF2B5EF4-FFF2-40B4-BE49-F238E27FC236}">
                <a16:creationId xmlns:a16="http://schemas.microsoft.com/office/drawing/2014/main" id="{ADBD12C9-87F1-4CDB-9717-0293BF37E98E}"/>
              </a:ext>
            </a:extLst>
          </p:cNvPr>
          <p:cNvSpPr>
            <a:spLocks noGrp="1"/>
          </p:cNvSpPr>
          <p:nvPr>
            <p:ph sz="quarter" idx="11"/>
          </p:nvPr>
        </p:nvSpPr>
        <p:spPr>
          <a:xfrm>
            <a:off x="593725" y="1276350"/>
            <a:ext cx="10426700" cy="4362450"/>
          </a:xfrm>
        </p:spPr>
        <p:txBody>
          <a:bodyPr/>
          <a:lstStyle>
            <a:lvl2pPr marL="347663" indent="-347663">
              <a:defRPr/>
            </a:lvl2pPr>
            <a:lvl3pPr marL="682625" indent="-334963">
              <a:buSzPct val="100000"/>
              <a:buFont typeface="Arial" panose="020B0604020202020204" pitchFamily="34" charset="0"/>
              <a:buChar char="•"/>
              <a:tabLst>
                <a:tab pos="628650" algn="l"/>
              </a:tabLst>
              <a:defRPr/>
            </a:lvl3pPr>
            <a:lvl4pPr marL="1030288" indent="-347663">
              <a:buFont typeface="Arial" panose="020B0604020202020204" pitchFamily="34" charset="0"/>
              <a:buChar char="•"/>
              <a:defRPr/>
            </a:lvl4pPr>
            <a:lvl5pPr marL="1377950" indent="-347663">
              <a:buSzPct val="100000"/>
              <a:buFont typeface="Arial" panose="020B0604020202020204" pitchFamily="34" charset="0"/>
              <a:buChar char="•"/>
              <a:defRPr/>
            </a:lvl5pPr>
            <a:lvl6pPr marL="1712913" indent="-334963">
              <a:buFont typeface="Arial" panose="020B0604020202020204"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5975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C99A-76F3-419C-95BF-4D0BEAE003F2}"/>
              </a:ext>
            </a:extLst>
          </p:cNvPr>
          <p:cNvSpPr>
            <a:spLocks noGrp="1"/>
          </p:cNvSpPr>
          <p:nvPr>
            <p:ph type="title"/>
          </p:nvPr>
        </p:nvSpPr>
        <p:spPr>
          <a:xfrm>
            <a:off x="620714" y="319091"/>
            <a:ext cx="10515600" cy="701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B9CA2-C138-4A69-953D-AEB55FED0ADF}"/>
              </a:ext>
            </a:extLst>
          </p:cNvPr>
          <p:cNvSpPr>
            <a:spLocks noGrp="1"/>
          </p:cNvSpPr>
          <p:nvPr>
            <p:ph type="body" idx="1" hasCustomPrompt="1"/>
          </p:nvPr>
        </p:nvSpPr>
        <p:spPr>
          <a:xfrm>
            <a:off x="620714" y="14430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a:t>
            </a:r>
          </a:p>
        </p:txBody>
      </p:sp>
      <p:sp>
        <p:nvSpPr>
          <p:cNvPr id="4" name="Content Placeholder 3">
            <a:extLst>
              <a:ext uri="{FF2B5EF4-FFF2-40B4-BE49-F238E27FC236}">
                <a16:creationId xmlns:a16="http://schemas.microsoft.com/office/drawing/2014/main" id="{C544F04E-4F77-47B2-9803-8A5FF49C5D4B}"/>
              </a:ext>
            </a:extLst>
          </p:cNvPr>
          <p:cNvSpPr>
            <a:spLocks noGrp="1"/>
          </p:cNvSpPr>
          <p:nvPr>
            <p:ph sz="half" idx="2"/>
          </p:nvPr>
        </p:nvSpPr>
        <p:spPr>
          <a:xfrm>
            <a:off x="620714" y="2381250"/>
            <a:ext cx="5157787" cy="3684588"/>
          </a:xfrm>
        </p:spPr>
        <p:txBody>
          <a:bodyPr/>
          <a:lstStyle>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89F3E3-E7A4-4098-ACA2-0060E2FE57B2}"/>
              </a:ext>
            </a:extLst>
          </p:cNvPr>
          <p:cNvSpPr>
            <a:spLocks noGrp="1"/>
          </p:cNvSpPr>
          <p:nvPr>
            <p:ph type="body" sz="quarter" idx="3" hasCustomPrompt="1"/>
          </p:nvPr>
        </p:nvSpPr>
        <p:spPr>
          <a:xfrm>
            <a:off x="6172201" y="14430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a:t>
            </a:r>
          </a:p>
        </p:txBody>
      </p:sp>
      <p:sp>
        <p:nvSpPr>
          <p:cNvPr id="6" name="Content Placeholder 5">
            <a:extLst>
              <a:ext uri="{FF2B5EF4-FFF2-40B4-BE49-F238E27FC236}">
                <a16:creationId xmlns:a16="http://schemas.microsoft.com/office/drawing/2014/main" id="{23482DF4-45DF-46D3-8BC2-96ED489B0217}"/>
              </a:ext>
            </a:extLst>
          </p:cNvPr>
          <p:cNvSpPr>
            <a:spLocks noGrp="1"/>
          </p:cNvSpPr>
          <p:nvPr>
            <p:ph sz="quarter" idx="4"/>
          </p:nvPr>
        </p:nvSpPr>
        <p:spPr>
          <a:xfrm>
            <a:off x="6172201" y="2378074"/>
            <a:ext cx="5183188" cy="3684588"/>
          </a:xfrm>
        </p:spPr>
        <p:txBody>
          <a:bodyPr/>
          <a:lstStyle>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DF8D17C-F40F-43B3-96DD-283049E68A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Tree>
    <p:extLst>
      <p:ext uri="{BB962C8B-B14F-4D97-AF65-F5344CB8AC3E}">
        <p14:creationId xmlns:p14="http://schemas.microsoft.com/office/powerpoint/2010/main" val="218018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3E8E"/>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3E8E"/>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174277-0BB8-42F7-8EED-7E64155758BB}" type="slidenum">
              <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Tree>
    <p:extLst>
      <p:ext uri="{BB962C8B-B14F-4D97-AF65-F5344CB8AC3E}">
        <p14:creationId xmlns:p14="http://schemas.microsoft.com/office/powerpoint/2010/main" val="217809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3E8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3E8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8AE2F3-5880-4BFE-9110-FE9F5C32B152}" type="slidenum">
              <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Tree>
    <p:extLst>
      <p:ext uri="{BB962C8B-B14F-4D97-AF65-F5344CB8AC3E}">
        <p14:creationId xmlns:p14="http://schemas.microsoft.com/office/powerpoint/2010/main" val="344941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0A72-DB0F-4CFA-B951-B8407DCAF5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65D10-4609-4687-A81D-82AC61CFD71B}"/>
              </a:ext>
            </a:extLst>
          </p:cNvPr>
          <p:cNvSpPr>
            <a:spLocks noGrp="1"/>
          </p:cNvSpPr>
          <p:nvPr>
            <p:ph sz="half" idx="1"/>
          </p:nvPr>
        </p:nvSpPr>
        <p:spPr>
          <a:xfrm>
            <a:off x="593502" y="1416050"/>
            <a:ext cx="5181600" cy="4351338"/>
          </a:xfrm>
        </p:spPr>
        <p:txBody>
          <a:bodyPr/>
          <a:lstStyle>
            <a:lvl2pPr>
              <a:defRPr/>
            </a:lvl2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
        <p:nvSpPr>
          <p:cNvPr id="4" name="Content Placeholder 3">
            <a:extLst>
              <a:ext uri="{FF2B5EF4-FFF2-40B4-BE49-F238E27FC236}">
                <a16:creationId xmlns:a16="http://schemas.microsoft.com/office/drawing/2014/main" id="{099BD67E-5DF4-4EE1-A503-F9F01C8A08AC}"/>
              </a:ext>
            </a:extLst>
          </p:cNvPr>
          <p:cNvSpPr>
            <a:spLocks noGrp="1"/>
          </p:cNvSpPr>
          <p:nvPr>
            <p:ph sz="half" idx="2"/>
          </p:nvPr>
        </p:nvSpPr>
        <p:spPr>
          <a:xfrm>
            <a:off x="6096000" y="1416050"/>
            <a:ext cx="5181600" cy="4351338"/>
          </a:xfrm>
        </p:spPr>
        <p:txBody>
          <a:bodyPr/>
          <a:lstStyle>
            <a:lvl2pPr>
              <a:defRPr/>
            </a:lvl2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
        <p:nvSpPr>
          <p:cNvPr id="7" name="Slide Number Placeholder 6">
            <a:extLst>
              <a:ext uri="{FF2B5EF4-FFF2-40B4-BE49-F238E27FC236}">
                <a16:creationId xmlns:a16="http://schemas.microsoft.com/office/drawing/2014/main" id="{C125AF05-8215-4033-90E7-E5A2F6542DCD}"/>
              </a:ext>
            </a:extLst>
          </p:cNvPr>
          <p:cNvSpPr>
            <a:spLocks noGrp="1"/>
          </p:cNvSpPr>
          <p:nvPr>
            <p:ph type="sldNum" sz="quarter" idx="12"/>
          </p:nvPr>
        </p:nvSpPr>
        <p:spPr/>
        <p:txBody>
          <a:bodyPr/>
          <a:lstStyle/>
          <a:p>
            <a:fld id="{5D96652D-A424-46EE-8E8A-BA494523C828}" type="slidenum">
              <a:rPr lang="en-US" smtClean="0"/>
              <a:t>‹#›</a:t>
            </a:fld>
            <a:endParaRPr lang="en-US"/>
          </a:p>
        </p:txBody>
      </p:sp>
    </p:spTree>
    <p:extLst>
      <p:ext uri="{BB962C8B-B14F-4D97-AF65-F5344CB8AC3E}">
        <p14:creationId xmlns:p14="http://schemas.microsoft.com/office/powerpoint/2010/main" val="184130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C99A-76F3-419C-95BF-4D0BEAE003F2}"/>
              </a:ext>
            </a:extLst>
          </p:cNvPr>
          <p:cNvSpPr>
            <a:spLocks noGrp="1"/>
          </p:cNvSpPr>
          <p:nvPr>
            <p:ph type="title"/>
          </p:nvPr>
        </p:nvSpPr>
        <p:spPr>
          <a:xfrm>
            <a:off x="620713" y="319089"/>
            <a:ext cx="10515600" cy="701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B9CA2-C138-4A69-953D-AEB55FED0ADF}"/>
              </a:ext>
            </a:extLst>
          </p:cNvPr>
          <p:cNvSpPr>
            <a:spLocks noGrp="1"/>
          </p:cNvSpPr>
          <p:nvPr>
            <p:ph type="body" idx="1" hasCustomPrompt="1"/>
          </p:nvPr>
        </p:nvSpPr>
        <p:spPr>
          <a:xfrm>
            <a:off x="620713" y="14430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a:t>
            </a:r>
          </a:p>
        </p:txBody>
      </p:sp>
      <p:sp>
        <p:nvSpPr>
          <p:cNvPr id="4" name="Content Placeholder 3">
            <a:extLst>
              <a:ext uri="{FF2B5EF4-FFF2-40B4-BE49-F238E27FC236}">
                <a16:creationId xmlns:a16="http://schemas.microsoft.com/office/drawing/2014/main" id="{C544F04E-4F77-47B2-9803-8A5FF49C5D4B}"/>
              </a:ext>
            </a:extLst>
          </p:cNvPr>
          <p:cNvSpPr>
            <a:spLocks noGrp="1"/>
          </p:cNvSpPr>
          <p:nvPr>
            <p:ph sz="half" idx="2"/>
          </p:nvPr>
        </p:nvSpPr>
        <p:spPr>
          <a:xfrm>
            <a:off x="620713" y="2381250"/>
            <a:ext cx="5157787" cy="3684588"/>
          </a:xfrm>
        </p:spPr>
        <p:txBody>
          <a:bodyPr/>
          <a:lstStyle>
            <a:lvl2pPr>
              <a:defRPr/>
            </a:lvl2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
        <p:nvSpPr>
          <p:cNvPr id="5" name="Text Placeholder 4">
            <a:extLst>
              <a:ext uri="{FF2B5EF4-FFF2-40B4-BE49-F238E27FC236}">
                <a16:creationId xmlns:a16="http://schemas.microsoft.com/office/drawing/2014/main" id="{6589F3E3-E7A4-4098-ACA2-0060E2FE57B2}"/>
              </a:ext>
            </a:extLst>
          </p:cNvPr>
          <p:cNvSpPr>
            <a:spLocks noGrp="1"/>
          </p:cNvSpPr>
          <p:nvPr>
            <p:ph type="body" sz="quarter" idx="3" hasCustomPrompt="1"/>
          </p:nvPr>
        </p:nvSpPr>
        <p:spPr>
          <a:xfrm>
            <a:off x="6172200" y="14430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a:t>
            </a:r>
          </a:p>
        </p:txBody>
      </p:sp>
      <p:sp>
        <p:nvSpPr>
          <p:cNvPr id="6" name="Content Placeholder 5">
            <a:extLst>
              <a:ext uri="{FF2B5EF4-FFF2-40B4-BE49-F238E27FC236}">
                <a16:creationId xmlns:a16="http://schemas.microsoft.com/office/drawing/2014/main" id="{23482DF4-45DF-46D3-8BC2-96ED489B0217}"/>
              </a:ext>
            </a:extLst>
          </p:cNvPr>
          <p:cNvSpPr>
            <a:spLocks noGrp="1"/>
          </p:cNvSpPr>
          <p:nvPr>
            <p:ph sz="quarter" idx="4"/>
          </p:nvPr>
        </p:nvSpPr>
        <p:spPr>
          <a:xfrm>
            <a:off x="6172200" y="2378074"/>
            <a:ext cx="5183188" cy="3684588"/>
          </a:xfrm>
        </p:spPr>
        <p:txBody>
          <a:bodyPr/>
          <a:lstStyle>
            <a:lvl2pPr>
              <a:defRPr/>
            </a:lvl2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
        <p:nvSpPr>
          <p:cNvPr id="9" name="Slide Number Placeholder 8">
            <a:extLst>
              <a:ext uri="{FF2B5EF4-FFF2-40B4-BE49-F238E27FC236}">
                <a16:creationId xmlns:a16="http://schemas.microsoft.com/office/drawing/2014/main" id="{CDF8D17C-F40F-43B3-96DD-283049E68A35}"/>
              </a:ext>
            </a:extLst>
          </p:cNvPr>
          <p:cNvSpPr>
            <a:spLocks noGrp="1"/>
          </p:cNvSpPr>
          <p:nvPr>
            <p:ph type="sldNum" sz="quarter" idx="12"/>
          </p:nvPr>
        </p:nvSpPr>
        <p:spPr/>
        <p:txBody>
          <a:bodyPr/>
          <a:lstStyle/>
          <a:p>
            <a:fld id="{5D96652D-A424-46EE-8E8A-BA494523C828}" type="slidenum">
              <a:rPr lang="en-US" smtClean="0"/>
              <a:t>‹#›</a:t>
            </a:fld>
            <a:endParaRPr lang="en-US"/>
          </a:p>
        </p:txBody>
      </p:sp>
    </p:spTree>
    <p:extLst>
      <p:ext uri="{BB962C8B-B14F-4D97-AF65-F5344CB8AC3E}">
        <p14:creationId xmlns:p14="http://schemas.microsoft.com/office/powerpoint/2010/main" val="300951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BDDE4-A5B5-4A3E-9818-EF8917784692}"/>
              </a:ext>
            </a:extLst>
          </p:cNvPr>
          <p:cNvSpPr>
            <a:spLocks noGrp="1"/>
          </p:cNvSpPr>
          <p:nvPr>
            <p:ph type="title" hasCustomPrompt="1"/>
          </p:nvPr>
        </p:nvSpPr>
        <p:spPr>
          <a:xfrm>
            <a:off x="504123" y="434734"/>
            <a:ext cx="3932237" cy="552691"/>
          </a:xfrm>
        </p:spPr>
        <p:txBody>
          <a:bodyPr anchor="b"/>
          <a:lstStyle>
            <a:lvl1pPr>
              <a:defRPr sz="4400"/>
            </a:lvl1pPr>
          </a:lstStyle>
          <a:p>
            <a:r>
              <a:rPr lang="en-US"/>
              <a:t>Chart Title</a:t>
            </a:r>
          </a:p>
        </p:txBody>
      </p:sp>
      <p:sp>
        <p:nvSpPr>
          <p:cNvPr id="3" name="Content Placeholder 2">
            <a:extLst>
              <a:ext uri="{FF2B5EF4-FFF2-40B4-BE49-F238E27FC236}">
                <a16:creationId xmlns:a16="http://schemas.microsoft.com/office/drawing/2014/main" id="{7EEADCAD-0FBC-4558-A2B1-E90BD245989C}"/>
              </a:ext>
            </a:extLst>
          </p:cNvPr>
          <p:cNvSpPr>
            <a:spLocks noGrp="1"/>
          </p:cNvSpPr>
          <p:nvPr>
            <p:ph idx="1"/>
          </p:nvPr>
        </p:nvSpPr>
        <p:spPr>
          <a:xfrm>
            <a:off x="462647" y="1235075"/>
            <a:ext cx="563335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
        <p:nvSpPr>
          <p:cNvPr id="7" name="Slide Number Placeholder 6">
            <a:extLst>
              <a:ext uri="{FF2B5EF4-FFF2-40B4-BE49-F238E27FC236}">
                <a16:creationId xmlns:a16="http://schemas.microsoft.com/office/drawing/2014/main" id="{0EDC8CC1-67CF-444D-9DF5-4003EF5B4C7A}"/>
              </a:ext>
            </a:extLst>
          </p:cNvPr>
          <p:cNvSpPr>
            <a:spLocks noGrp="1"/>
          </p:cNvSpPr>
          <p:nvPr>
            <p:ph type="sldNum" sz="quarter" idx="12"/>
          </p:nvPr>
        </p:nvSpPr>
        <p:spPr/>
        <p:txBody>
          <a:bodyPr/>
          <a:lstStyle/>
          <a:p>
            <a:fld id="{5D96652D-A424-46EE-8E8A-BA494523C828}" type="slidenum">
              <a:rPr lang="en-US" smtClean="0"/>
              <a:t>‹#›</a:t>
            </a:fld>
            <a:endParaRPr lang="en-US"/>
          </a:p>
        </p:txBody>
      </p:sp>
      <p:sp>
        <p:nvSpPr>
          <p:cNvPr id="9" name="Chart Placeholder 8">
            <a:extLst>
              <a:ext uri="{FF2B5EF4-FFF2-40B4-BE49-F238E27FC236}">
                <a16:creationId xmlns:a16="http://schemas.microsoft.com/office/drawing/2014/main" id="{1A537B51-1246-442B-A5F2-5A64407093C1}"/>
              </a:ext>
            </a:extLst>
          </p:cNvPr>
          <p:cNvSpPr>
            <a:spLocks noGrp="1"/>
          </p:cNvSpPr>
          <p:nvPr>
            <p:ph type="chart" sz="quarter" idx="13"/>
          </p:nvPr>
        </p:nvSpPr>
        <p:spPr>
          <a:xfrm>
            <a:off x="6654800" y="1235075"/>
            <a:ext cx="5075238" cy="4873625"/>
          </a:xfrm>
        </p:spPr>
        <p:txBody>
          <a:bodyPr/>
          <a:lstStyle/>
          <a:p>
            <a:endParaRPr lang="en-US"/>
          </a:p>
        </p:txBody>
      </p:sp>
    </p:spTree>
    <p:extLst>
      <p:ext uri="{BB962C8B-B14F-4D97-AF65-F5344CB8AC3E}">
        <p14:creationId xmlns:p14="http://schemas.microsoft.com/office/powerpoint/2010/main" val="205204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emf"/><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1.emf"/><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BDA841-D908-4014-B8B8-071AD53F903E}"/>
              </a:ext>
            </a:extLst>
          </p:cNvPr>
          <p:cNvSpPr>
            <a:spLocks noGrp="1"/>
          </p:cNvSpPr>
          <p:nvPr>
            <p:ph type="title"/>
          </p:nvPr>
        </p:nvSpPr>
        <p:spPr>
          <a:xfrm>
            <a:off x="593502" y="190257"/>
            <a:ext cx="10515600" cy="7682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CD6A1B-B4B4-43A4-843B-763544B0017B}"/>
              </a:ext>
            </a:extLst>
          </p:cNvPr>
          <p:cNvSpPr>
            <a:spLocks noGrp="1"/>
          </p:cNvSpPr>
          <p:nvPr>
            <p:ph type="body" idx="1"/>
          </p:nvPr>
        </p:nvSpPr>
        <p:spPr>
          <a:xfrm>
            <a:off x="593502" y="1481742"/>
            <a:ext cx="10515600" cy="4351338"/>
          </a:xfrm>
          <a:prstGeom prst="rect">
            <a:avLst/>
          </a:prstGeom>
        </p:spPr>
        <p:txBody>
          <a:bodyPr vert="horz" lIns="91440" tIns="45720" rIns="91440" bIns="45720" rtlCol="0">
            <a:normAutofit/>
          </a:bodyPr>
          <a:lstStyle/>
          <a:p>
            <a:pPr lvl="0"/>
            <a:r>
              <a:rPr lang="en-US"/>
              <a:t>Click to edit Master text styles</a:t>
            </a:r>
          </a:p>
          <a:p>
            <a:pPr lvl="0"/>
            <a:r>
              <a:rPr lang="en-US"/>
              <a:t>List</a:t>
            </a:r>
          </a:p>
          <a:p>
            <a:pPr lvl="1"/>
            <a:r>
              <a:rPr lang="en-US"/>
              <a:t>First</a:t>
            </a:r>
          </a:p>
          <a:p>
            <a:pPr lvl="2"/>
            <a:r>
              <a:rPr lang="en-US"/>
              <a:t>Second</a:t>
            </a:r>
          </a:p>
          <a:p>
            <a:pPr lvl="3"/>
            <a:r>
              <a:rPr lang="en-US"/>
              <a:t>Third</a:t>
            </a:r>
          </a:p>
          <a:p>
            <a:pPr lvl="4"/>
            <a:r>
              <a:rPr lang="en-US"/>
              <a:t>Fourth</a:t>
            </a:r>
          </a:p>
          <a:p>
            <a:pPr lvl="5"/>
            <a:r>
              <a:rPr lang="en-US"/>
              <a:t>Fifth</a:t>
            </a:r>
          </a:p>
          <a:p>
            <a:pPr lvl="6"/>
            <a:r>
              <a:rPr lang="en-US"/>
              <a:t>Sixth</a:t>
            </a:r>
          </a:p>
        </p:txBody>
      </p:sp>
      <p:sp>
        <p:nvSpPr>
          <p:cNvPr id="6" name="Slide Number Placeholder 5">
            <a:extLst>
              <a:ext uri="{FF2B5EF4-FFF2-40B4-BE49-F238E27FC236}">
                <a16:creationId xmlns:a16="http://schemas.microsoft.com/office/drawing/2014/main" id="{79185096-9355-44D7-AA94-FD233AAD4B75}"/>
              </a:ext>
            </a:extLst>
          </p:cNvPr>
          <p:cNvSpPr>
            <a:spLocks noGrp="1"/>
          </p:cNvSpPr>
          <p:nvPr>
            <p:ph type="sldNum" sz="quarter" idx="4"/>
          </p:nvPr>
        </p:nvSpPr>
        <p:spPr>
          <a:xfrm>
            <a:off x="11010900" y="6173786"/>
            <a:ext cx="492080" cy="365125"/>
          </a:xfrm>
          <a:prstGeom prst="rect">
            <a:avLst/>
          </a:prstGeom>
        </p:spPr>
        <p:txBody>
          <a:bodyPr vert="horz" lIns="91440" tIns="45720" rIns="91440" bIns="45720" rtlCol="0" anchor="ctr"/>
          <a:lstStyle>
            <a:lvl1pPr algn="r">
              <a:defRPr sz="1800">
                <a:solidFill>
                  <a:schemeClr val="tx1"/>
                </a:solidFill>
              </a:defRPr>
            </a:lvl1pPr>
          </a:lstStyle>
          <a:p>
            <a:fld id="{5D96652D-A424-46EE-8E8A-BA494523C828}" type="slidenum">
              <a:rPr lang="en-US" smtClean="0"/>
              <a:pPr/>
              <a:t>‹#›</a:t>
            </a:fld>
            <a:endParaRPr lang="en-US">
              <a:solidFill>
                <a:schemeClr val="tx1"/>
              </a:solidFill>
            </a:endParaRPr>
          </a:p>
        </p:txBody>
      </p:sp>
      <p:cxnSp>
        <p:nvCxnSpPr>
          <p:cNvPr id="8" name="Straight Connector 7">
            <a:extLst>
              <a:ext uri="{FF2B5EF4-FFF2-40B4-BE49-F238E27FC236}">
                <a16:creationId xmlns:a16="http://schemas.microsoft.com/office/drawing/2014/main" id="{E8D0FD8C-CF58-4261-8DA2-8658445BAF45}"/>
              </a:ext>
            </a:extLst>
          </p:cNvPr>
          <p:cNvCxnSpPr/>
          <p:nvPr userDrawn="1"/>
        </p:nvCxnSpPr>
        <p:spPr>
          <a:xfrm>
            <a:off x="-167425" y="1133341"/>
            <a:ext cx="7907628" cy="0"/>
          </a:xfrm>
          <a:prstGeom prst="line">
            <a:avLst/>
          </a:prstGeom>
          <a:ln w="38100">
            <a:solidFill>
              <a:srgbClr val="F7C32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3291CB8-689A-4972-9ADA-ED52E1EE06A1}"/>
              </a:ext>
            </a:extLst>
          </p:cNvPr>
          <p:cNvPicPr>
            <a:picLocks noChangeAspect="1"/>
          </p:cNvPicPr>
          <p:nvPr userDrawn="1"/>
        </p:nvPicPr>
        <p:blipFill>
          <a:blip r:embed="rId16"/>
          <a:stretch>
            <a:fillRect/>
          </a:stretch>
        </p:blipFill>
        <p:spPr>
          <a:xfrm>
            <a:off x="170433" y="5947639"/>
            <a:ext cx="1623999" cy="817420"/>
          </a:xfrm>
          <a:prstGeom prst="rect">
            <a:avLst/>
          </a:prstGeom>
        </p:spPr>
      </p:pic>
      <p:cxnSp>
        <p:nvCxnSpPr>
          <p:cNvPr id="12" name="Straight Connector 11">
            <a:extLst>
              <a:ext uri="{FF2B5EF4-FFF2-40B4-BE49-F238E27FC236}">
                <a16:creationId xmlns:a16="http://schemas.microsoft.com/office/drawing/2014/main" id="{24C71BFE-7ACD-46B8-BDF1-F092B7ACEEA8}"/>
              </a:ext>
            </a:extLst>
          </p:cNvPr>
          <p:cNvCxnSpPr/>
          <p:nvPr userDrawn="1"/>
        </p:nvCxnSpPr>
        <p:spPr>
          <a:xfrm>
            <a:off x="2060620" y="6356349"/>
            <a:ext cx="88477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63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4" r:id="rId11"/>
    <p:sldLayoutId id="2147483675" r:id="rId12"/>
    <p:sldLayoutId id="2147483679" r:id="rId13"/>
    <p:sldLayoutId id="2147483710" r:id="rId14"/>
  </p:sldLayoutIdLst>
  <p:hf hdr="0" ftr="0" dt="0"/>
  <p:txStyles>
    <p:titleStyle>
      <a:lvl1pPr algn="l" defTabSz="914400" rtl="0" eaLnBrk="1" latinLnBrk="0" hangingPunct="1">
        <a:lnSpc>
          <a:spcPct val="90000"/>
        </a:lnSpc>
        <a:spcBef>
          <a:spcPct val="0"/>
        </a:spcBef>
        <a:buNone/>
        <a:defRPr sz="4000" b="1" kern="1200">
          <a:solidFill>
            <a:schemeClr val="tx1"/>
          </a:solidFill>
          <a:latin typeface="Raleway  "/>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347663" indent="-3476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82625" indent="-334963" algn="l" defTabSz="914400" rtl="0" eaLnBrk="1" latinLnBrk="0" hangingPunct="1">
        <a:lnSpc>
          <a:spcPct val="90000"/>
        </a:lnSpc>
        <a:spcBef>
          <a:spcPts val="500"/>
        </a:spcBef>
        <a:buSzPct val="70000"/>
        <a:buFont typeface="Courier New" panose="02070309020205020404" pitchFamily="49" charset="0"/>
        <a:buChar char="o"/>
        <a:defRPr sz="2200" kern="1200">
          <a:solidFill>
            <a:schemeClr val="tx1"/>
          </a:solidFill>
          <a:latin typeface="+mn-lt"/>
          <a:ea typeface="+mn-ea"/>
          <a:cs typeface="+mn-cs"/>
        </a:defRPr>
      </a:lvl3pPr>
      <a:lvl4pPr marL="1030288" indent="-3476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1377950" indent="-347663" algn="l" defTabSz="914400" rtl="0" eaLnBrk="1" latinLnBrk="0" hangingPunct="1">
        <a:lnSpc>
          <a:spcPct val="90000"/>
        </a:lnSpc>
        <a:spcBef>
          <a:spcPts val="500"/>
        </a:spcBef>
        <a:buSzPct val="70000"/>
        <a:buFont typeface="Courier New" panose="02070309020205020404" pitchFamily="49" charset="0"/>
        <a:buChar char="o"/>
        <a:defRPr sz="1800" kern="1200">
          <a:solidFill>
            <a:schemeClr val="tx1"/>
          </a:solidFill>
          <a:latin typeface="+mn-lt"/>
          <a:ea typeface="+mn-ea"/>
          <a:cs typeface="+mn-cs"/>
        </a:defRPr>
      </a:lvl5pPr>
      <a:lvl6pPr marL="1712913" indent="-3349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060575" indent="-347663" algn="l" defTabSz="914400" rtl="0" eaLnBrk="1" latinLnBrk="0" hangingPunct="1">
        <a:lnSpc>
          <a:spcPct val="90000"/>
        </a:lnSpc>
        <a:spcBef>
          <a:spcPts val="500"/>
        </a:spcBef>
        <a:buSzPct val="70000"/>
        <a:buFont typeface="Courier New" panose="02070309020205020404" pitchFamily="49" charset="0"/>
        <a:buChar char="o"/>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B82A40-A8E4-E841-8631-5E78BFD1E02D}"/>
              </a:ext>
            </a:extLst>
          </p:cNvPr>
          <p:cNvSpPr>
            <a:spLocks noGrp="1"/>
          </p:cNvSpPr>
          <p:nvPr>
            <p:ph type="title"/>
          </p:nvPr>
        </p:nvSpPr>
        <p:spPr>
          <a:xfrm>
            <a:off x="436880" y="365126"/>
            <a:ext cx="10916920" cy="756565"/>
          </a:xfrm>
          <a:prstGeom prst="rect">
            <a:avLst/>
          </a:prstGeom>
        </p:spPr>
        <p:txBody>
          <a:bodyPr vert="horz" lIns="91440" tIns="45720" rIns="91440" bIns="45720" rtlCol="0" anchor="ctr">
            <a:normAutofit/>
          </a:bodyPr>
          <a:lstStyle/>
          <a:p>
            <a:r>
              <a:rPr lang="en-US"/>
              <a:t>Headline/Slide Title</a:t>
            </a:r>
          </a:p>
        </p:txBody>
      </p:sp>
      <p:sp>
        <p:nvSpPr>
          <p:cNvPr id="3" name="Text Placeholder 2">
            <a:extLst>
              <a:ext uri="{FF2B5EF4-FFF2-40B4-BE49-F238E27FC236}">
                <a16:creationId xmlns:a16="http://schemas.microsoft.com/office/drawing/2014/main" id="{C51414E8-7137-2148-8123-251E57F784FA}"/>
              </a:ext>
            </a:extLst>
          </p:cNvPr>
          <p:cNvSpPr>
            <a:spLocks noGrp="1"/>
          </p:cNvSpPr>
          <p:nvPr>
            <p:ph type="body" idx="1"/>
          </p:nvPr>
        </p:nvSpPr>
        <p:spPr>
          <a:xfrm>
            <a:off x="436880" y="1472457"/>
            <a:ext cx="10916920" cy="415223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0BE25C-E7B4-5B47-8FB2-2D6B9C96AB93}"/>
              </a:ext>
            </a:extLst>
          </p:cNvPr>
          <p:cNvSpPr>
            <a:spLocks noGrp="1"/>
          </p:cNvSpPr>
          <p:nvPr>
            <p:ph type="sldNum" sz="quarter" idx="4"/>
          </p:nvPr>
        </p:nvSpPr>
        <p:spPr>
          <a:xfrm>
            <a:off x="11204447" y="6028365"/>
            <a:ext cx="623935" cy="365125"/>
          </a:xfrm>
          <a:prstGeom prst="rect">
            <a:avLst/>
          </a:prstGeom>
        </p:spPr>
        <p:txBody>
          <a:bodyPr vert="horz" lIns="91440" tIns="45720" rIns="91440" bIns="45720" rtlCol="0" anchor="ctr"/>
          <a:lstStyle>
            <a:lvl1pPr algn="r">
              <a:defRPr sz="1800">
                <a:solidFill>
                  <a:schemeClr val="tx1"/>
                </a:solidFill>
                <a:latin typeface="Raleway" panose="020B0503030101060003" pitchFamily="34" charset="77"/>
              </a:defRPr>
            </a:lvl1pPr>
          </a:lstStyle>
          <a:p>
            <a:fld id="{2C1798A1-548B-2F4F-A949-0B360C421755}" type="slidenum">
              <a:rPr lang="en-US" smtClean="0"/>
              <a:pPr/>
              <a:t>‹#›</a:t>
            </a:fld>
            <a:endParaRPr lang="en-US"/>
          </a:p>
        </p:txBody>
      </p:sp>
      <p:cxnSp>
        <p:nvCxnSpPr>
          <p:cNvPr id="7" name="Straight Connector 6">
            <a:extLst>
              <a:ext uri="{FF2B5EF4-FFF2-40B4-BE49-F238E27FC236}">
                <a16:creationId xmlns:a16="http://schemas.microsoft.com/office/drawing/2014/main" id="{0117D0B7-4560-1247-9519-7E06CC10B5AD}"/>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4FBD9E-1E03-D049-B243-87827D925114}"/>
              </a:ext>
            </a:extLst>
          </p:cNvPr>
          <p:cNvPicPr>
            <a:picLocks noChangeAspect="1"/>
          </p:cNvPicPr>
          <p:nvPr userDrawn="1"/>
        </p:nvPicPr>
        <p:blipFill>
          <a:blip r:embed="rId18"/>
          <a:stretch>
            <a:fillRect/>
          </a:stretch>
        </p:blipFill>
        <p:spPr>
          <a:xfrm>
            <a:off x="363617" y="5802218"/>
            <a:ext cx="1623999" cy="817420"/>
          </a:xfrm>
          <a:prstGeom prst="rect">
            <a:avLst/>
          </a:prstGeom>
        </p:spPr>
      </p:pic>
      <p:cxnSp>
        <p:nvCxnSpPr>
          <p:cNvPr id="9" name="Straight Connector 8">
            <a:extLst>
              <a:ext uri="{FF2B5EF4-FFF2-40B4-BE49-F238E27FC236}">
                <a16:creationId xmlns:a16="http://schemas.microsoft.com/office/drawing/2014/main" id="{7C3E9F5C-C770-704E-B41D-7B649BF92B81}"/>
              </a:ext>
            </a:extLst>
          </p:cNvPr>
          <p:cNvCxnSpPr>
            <a:cxnSpLocks/>
          </p:cNvCxnSpPr>
          <p:nvPr userDrawn="1"/>
        </p:nvCxnSpPr>
        <p:spPr>
          <a:xfrm>
            <a:off x="-96982" y="1121691"/>
            <a:ext cx="84130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43087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Raleway" panose="020B0503030101060003" pitchFamily="34"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230188" indent="-222250" algn="l" defTabSz="914400" rtl="0" eaLnBrk="1" latinLnBrk="0" hangingPunct="1">
        <a:lnSpc>
          <a:spcPct val="10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30238" indent="-223838" algn="l" defTabSz="914400" rtl="0" eaLnBrk="1" latinLnBrk="0" hangingPunct="1">
        <a:lnSpc>
          <a:spcPct val="100000"/>
        </a:lnSpc>
        <a:spcBef>
          <a:spcPts val="500"/>
        </a:spcBef>
        <a:buSzPct val="120000"/>
        <a:buFont typeface="System Font Regular"/>
        <a:buChar char="◦"/>
        <a:tabLst/>
        <a:defRPr sz="1600" kern="1200" baseline="0">
          <a:solidFill>
            <a:schemeClr val="tx1"/>
          </a:solidFill>
          <a:latin typeface="Segoe UI" panose="020B0502040204020203" pitchFamily="34" charset="0"/>
          <a:ea typeface="+mn-ea"/>
          <a:cs typeface="Segoe UI" panose="020B0502040204020203" pitchFamily="34" charset="0"/>
        </a:defRPr>
      </a:lvl3pPr>
      <a:lvl4pPr marL="917575" indent="-231775" algn="l" defTabSz="914400" rtl="0" eaLnBrk="1" latinLnBrk="0" hangingPunct="1">
        <a:lnSpc>
          <a:spcPct val="100000"/>
        </a:lnSpc>
        <a:spcBef>
          <a:spcPts val="500"/>
        </a:spcBef>
        <a:buFont typeface="Wingdings" pitchFamily="2" charset="2"/>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193800" indent="-228600" algn="l" defTabSz="914400" rtl="0" eaLnBrk="1" latinLnBrk="0" hangingPunct="1">
        <a:lnSpc>
          <a:spcPct val="100000"/>
        </a:lnSpc>
        <a:spcBef>
          <a:spcPts val="500"/>
        </a:spcBef>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B82A40-A8E4-E841-8631-5E78BFD1E02D}"/>
              </a:ext>
            </a:extLst>
          </p:cNvPr>
          <p:cNvSpPr>
            <a:spLocks noGrp="1"/>
          </p:cNvSpPr>
          <p:nvPr>
            <p:ph type="title"/>
          </p:nvPr>
        </p:nvSpPr>
        <p:spPr>
          <a:xfrm>
            <a:off x="436881" y="365128"/>
            <a:ext cx="10916920" cy="756565"/>
          </a:xfrm>
          <a:prstGeom prst="rect">
            <a:avLst/>
          </a:prstGeom>
        </p:spPr>
        <p:txBody>
          <a:bodyPr vert="horz" lIns="91440" tIns="45720" rIns="91440" bIns="45720" rtlCol="0" anchor="ctr">
            <a:normAutofit/>
          </a:bodyPr>
          <a:lstStyle/>
          <a:p>
            <a:r>
              <a:rPr lang="en-US"/>
              <a:t>Headline/Slide Title</a:t>
            </a:r>
          </a:p>
        </p:txBody>
      </p:sp>
      <p:sp>
        <p:nvSpPr>
          <p:cNvPr id="3" name="Text Placeholder 2">
            <a:extLst>
              <a:ext uri="{FF2B5EF4-FFF2-40B4-BE49-F238E27FC236}">
                <a16:creationId xmlns:a16="http://schemas.microsoft.com/office/drawing/2014/main" id="{C51414E8-7137-2148-8123-251E57F784FA}"/>
              </a:ext>
            </a:extLst>
          </p:cNvPr>
          <p:cNvSpPr>
            <a:spLocks noGrp="1"/>
          </p:cNvSpPr>
          <p:nvPr>
            <p:ph type="body" idx="1"/>
          </p:nvPr>
        </p:nvSpPr>
        <p:spPr>
          <a:xfrm>
            <a:off x="436881" y="1472457"/>
            <a:ext cx="10916920" cy="41522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0BE25C-E7B4-5B47-8FB2-2D6B9C96AB93}"/>
              </a:ext>
            </a:extLst>
          </p:cNvPr>
          <p:cNvSpPr>
            <a:spLocks noGrp="1"/>
          </p:cNvSpPr>
          <p:nvPr>
            <p:ph type="sldNum" sz="quarter" idx="4"/>
          </p:nvPr>
        </p:nvSpPr>
        <p:spPr>
          <a:xfrm>
            <a:off x="11204448" y="6028367"/>
            <a:ext cx="623935" cy="365125"/>
          </a:xfrm>
          <a:prstGeom prst="rect">
            <a:avLst/>
          </a:prstGeom>
        </p:spPr>
        <p:txBody>
          <a:bodyPr vert="horz" lIns="91440" tIns="45720" rIns="91440" bIns="45720" rtlCol="0" anchor="ctr"/>
          <a:lstStyle>
            <a:lvl1pPr algn="r">
              <a:defRPr sz="1800">
                <a:solidFill>
                  <a:schemeClr val="tx1"/>
                </a:solidFill>
                <a:latin typeface="Raleway" panose="020B0503030101060003" pitchFamily="34" charset="77"/>
              </a:defRPr>
            </a:lvl1pPr>
          </a:lstStyle>
          <a:p>
            <a:fld id="{2C1798A1-548B-2F4F-A949-0B360C421755}" type="slidenum">
              <a:rPr lang="en-US" smtClean="0"/>
              <a:pPr/>
              <a:t>‹#›</a:t>
            </a:fld>
            <a:endParaRPr lang="en-US"/>
          </a:p>
        </p:txBody>
      </p:sp>
      <p:cxnSp>
        <p:nvCxnSpPr>
          <p:cNvPr id="7" name="Straight Connector 6">
            <a:extLst>
              <a:ext uri="{FF2B5EF4-FFF2-40B4-BE49-F238E27FC236}">
                <a16:creationId xmlns:a16="http://schemas.microsoft.com/office/drawing/2014/main" id="{0117D0B7-4560-1247-9519-7E06CC10B5AD}"/>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4FBD9E-1E03-D049-B243-87827D925114}"/>
              </a:ext>
            </a:extLst>
          </p:cNvPr>
          <p:cNvPicPr>
            <a:picLocks noChangeAspect="1"/>
          </p:cNvPicPr>
          <p:nvPr userDrawn="1"/>
        </p:nvPicPr>
        <p:blipFill>
          <a:blip r:embed="rId19"/>
          <a:stretch>
            <a:fillRect/>
          </a:stretch>
        </p:blipFill>
        <p:spPr>
          <a:xfrm>
            <a:off x="363618" y="5802218"/>
            <a:ext cx="1623999" cy="817420"/>
          </a:xfrm>
          <a:prstGeom prst="rect">
            <a:avLst/>
          </a:prstGeom>
        </p:spPr>
      </p:pic>
      <p:cxnSp>
        <p:nvCxnSpPr>
          <p:cNvPr id="9" name="Straight Connector 8">
            <a:extLst>
              <a:ext uri="{FF2B5EF4-FFF2-40B4-BE49-F238E27FC236}">
                <a16:creationId xmlns:a16="http://schemas.microsoft.com/office/drawing/2014/main" id="{7C3E9F5C-C770-704E-B41D-7B649BF92B81}"/>
              </a:ext>
            </a:extLst>
          </p:cNvPr>
          <p:cNvCxnSpPr>
            <a:cxnSpLocks/>
          </p:cNvCxnSpPr>
          <p:nvPr userDrawn="1"/>
        </p:nvCxnSpPr>
        <p:spPr>
          <a:xfrm>
            <a:off x="-96982" y="1121691"/>
            <a:ext cx="84130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15798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Raleway" panose="020B05030301010600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Raleway" panose="020B0503030101060003" pitchFamily="34" charset="77"/>
          <a:ea typeface="+mn-ea"/>
          <a:cs typeface="+mn-cs"/>
        </a:defRPr>
      </a:lvl1pPr>
      <a:lvl2pPr marL="230188" indent="-222250" algn="l" defTabSz="914400" rtl="0" eaLnBrk="1" latinLnBrk="0" hangingPunct="1">
        <a:lnSpc>
          <a:spcPct val="90000"/>
        </a:lnSpc>
        <a:spcBef>
          <a:spcPts val="500"/>
        </a:spcBef>
        <a:buFont typeface="Arial" panose="020B0604020202020204" pitchFamily="34" charset="0"/>
        <a:buChar char="•"/>
        <a:tabLst/>
        <a:defRPr sz="1800" kern="1200" baseline="0">
          <a:solidFill>
            <a:schemeClr val="tx1"/>
          </a:solidFill>
          <a:latin typeface="Raleway" panose="020B0503030101060003" pitchFamily="34" charset="77"/>
          <a:ea typeface="+mn-ea"/>
          <a:cs typeface="+mn-cs"/>
        </a:defRPr>
      </a:lvl2pPr>
      <a:lvl3pPr marL="630238" indent="-223838" algn="l" defTabSz="914400" rtl="0" eaLnBrk="1" latinLnBrk="0" hangingPunct="1">
        <a:lnSpc>
          <a:spcPct val="90000"/>
        </a:lnSpc>
        <a:spcBef>
          <a:spcPts val="500"/>
        </a:spcBef>
        <a:buSzPct val="120000"/>
        <a:buFont typeface="System Font Regular"/>
        <a:buChar char="◦"/>
        <a:tabLst/>
        <a:defRPr sz="1600" kern="1200" baseline="0">
          <a:solidFill>
            <a:schemeClr val="tx1"/>
          </a:solidFill>
          <a:latin typeface="Raleway" panose="020B0503030101060003" pitchFamily="34" charset="77"/>
          <a:ea typeface="+mn-ea"/>
          <a:cs typeface="+mn-cs"/>
        </a:defRPr>
      </a:lvl3pPr>
      <a:lvl4pPr marL="917575" indent="-231775" algn="l" defTabSz="914400" rtl="0" eaLnBrk="1" latinLnBrk="0" hangingPunct="1">
        <a:lnSpc>
          <a:spcPct val="90000"/>
        </a:lnSpc>
        <a:spcBef>
          <a:spcPts val="500"/>
        </a:spcBef>
        <a:buFont typeface="Wingdings" pitchFamily="2" charset="2"/>
        <a:buChar char="§"/>
        <a:tabLst/>
        <a:defRPr sz="1200" kern="1200" baseline="0">
          <a:solidFill>
            <a:schemeClr val="tx1"/>
          </a:solidFill>
          <a:latin typeface="Raleway" panose="020B0503030101060003" pitchFamily="34" charset="77"/>
          <a:ea typeface="+mn-ea"/>
          <a:cs typeface="+mn-cs"/>
        </a:defRPr>
      </a:lvl4pPr>
      <a:lvl5pPr marL="1193800" indent="-228600"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B82A40-A8E4-E841-8631-5E78BFD1E02D}"/>
              </a:ext>
            </a:extLst>
          </p:cNvPr>
          <p:cNvSpPr>
            <a:spLocks noGrp="1"/>
          </p:cNvSpPr>
          <p:nvPr>
            <p:ph type="title"/>
          </p:nvPr>
        </p:nvSpPr>
        <p:spPr>
          <a:xfrm>
            <a:off x="436880" y="365126"/>
            <a:ext cx="10916920" cy="756565"/>
          </a:xfrm>
          <a:prstGeom prst="rect">
            <a:avLst/>
          </a:prstGeom>
        </p:spPr>
        <p:txBody>
          <a:bodyPr vert="horz" lIns="91440" tIns="45720" rIns="91440" bIns="45720" rtlCol="0" anchor="ctr">
            <a:normAutofit/>
          </a:bodyPr>
          <a:lstStyle/>
          <a:p>
            <a:r>
              <a:rPr lang="en-US"/>
              <a:t>Headline/Slide Title</a:t>
            </a:r>
          </a:p>
        </p:txBody>
      </p:sp>
      <p:sp>
        <p:nvSpPr>
          <p:cNvPr id="3" name="Text Placeholder 2">
            <a:extLst>
              <a:ext uri="{FF2B5EF4-FFF2-40B4-BE49-F238E27FC236}">
                <a16:creationId xmlns:a16="http://schemas.microsoft.com/office/drawing/2014/main" id="{C51414E8-7137-2148-8123-251E57F784FA}"/>
              </a:ext>
            </a:extLst>
          </p:cNvPr>
          <p:cNvSpPr>
            <a:spLocks noGrp="1"/>
          </p:cNvSpPr>
          <p:nvPr>
            <p:ph type="body" idx="1"/>
          </p:nvPr>
        </p:nvSpPr>
        <p:spPr>
          <a:xfrm>
            <a:off x="436880" y="1472457"/>
            <a:ext cx="10916920" cy="41522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0BE25C-E7B4-5B47-8FB2-2D6B9C96AB93}"/>
              </a:ext>
            </a:extLst>
          </p:cNvPr>
          <p:cNvSpPr>
            <a:spLocks noGrp="1"/>
          </p:cNvSpPr>
          <p:nvPr>
            <p:ph type="sldNum" sz="quarter" idx="4"/>
          </p:nvPr>
        </p:nvSpPr>
        <p:spPr>
          <a:xfrm>
            <a:off x="11204447" y="6028365"/>
            <a:ext cx="623935" cy="365125"/>
          </a:xfrm>
          <a:prstGeom prst="rect">
            <a:avLst/>
          </a:prstGeom>
        </p:spPr>
        <p:txBody>
          <a:bodyPr vert="horz" lIns="91440" tIns="45720" rIns="91440" bIns="45720" rtlCol="0" anchor="ctr"/>
          <a:lstStyle>
            <a:lvl1pPr algn="r">
              <a:defRPr sz="1800">
                <a:solidFill>
                  <a:schemeClr val="tx1"/>
                </a:solidFill>
                <a:latin typeface="Raleway" panose="020B0503030101060003" pitchFamily="34" charset="77"/>
              </a:defRPr>
            </a:lvl1pPr>
          </a:lstStyle>
          <a:p>
            <a:fld id="{2C1798A1-548B-2F4F-A949-0B360C421755}" type="slidenum">
              <a:rPr lang="en-US" smtClean="0"/>
              <a:pPr/>
              <a:t>‹#›</a:t>
            </a:fld>
            <a:endParaRPr lang="en-US"/>
          </a:p>
        </p:txBody>
      </p:sp>
      <p:cxnSp>
        <p:nvCxnSpPr>
          <p:cNvPr id="7" name="Straight Connector 6">
            <a:extLst>
              <a:ext uri="{FF2B5EF4-FFF2-40B4-BE49-F238E27FC236}">
                <a16:creationId xmlns:a16="http://schemas.microsoft.com/office/drawing/2014/main" id="{0117D0B7-4560-1247-9519-7E06CC10B5AD}"/>
              </a:ext>
            </a:extLst>
          </p:cNvPr>
          <p:cNvCxnSpPr>
            <a:cxnSpLocks/>
          </p:cNvCxnSpPr>
          <p:nvPr userDrawn="1"/>
        </p:nvCxnSpPr>
        <p:spPr>
          <a:xfrm>
            <a:off x="2103120" y="6215970"/>
            <a:ext cx="9101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4FBD9E-1E03-D049-B243-87827D925114}"/>
              </a:ext>
            </a:extLst>
          </p:cNvPr>
          <p:cNvPicPr>
            <a:picLocks noChangeAspect="1"/>
          </p:cNvPicPr>
          <p:nvPr userDrawn="1"/>
        </p:nvPicPr>
        <p:blipFill>
          <a:blip r:embed="rId18"/>
          <a:stretch>
            <a:fillRect/>
          </a:stretch>
        </p:blipFill>
        <p:spPr>
          <a:xfrm>
            <a:off x="363617" y="5802218"/>
            <a:ext cx="1623999" cy="817420"/>
          </a:xfrm>
          <a:prstGeom prst="rect">
            <a:avLst/>
          </a:prstGeom>
        </p:spPr>
      </p:pic>
      <p:cxnSp>
        <p:nvCxnSpPr>
          <p:cNvPr id="9" name="Straight Connector 8">
            <a:extLst>
              <a:ext uri="{FF2B5EF4-FFF2-40B4-BE49-F238E27FC236}">
                <a16:creationId xmlns:a16="http://schemas.microsoft.com/office/drawing/2014/main" id="{7C3E9F5C-C770-704E-B41D-7B649BF92B81}"/>
              </a:ext>
            </a:extLst>
          </p:cNvPr>
          <p:cNvCxnSpPr>
            <a:cxnSpLocks/>
          </p:cNvCxnSpPr>
          <p:nvPr userDrawn="1"/>
        </p:nvCxnSpPr>
        <p:spPr>
          <a:xfrm>
            <a:off x="-96982" y="1121691"/>
            <a:ext cx="84130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2745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Raleway" panose="020B05030301010600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230188" indent="-222250" algn="l" defTabSz="914400" rtl="0" eaLnBrk="1" latinLnBrk="0" hangingPunct="1">
        <a:lnSpc>
          <a:spcPct val="9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30238" indent="-223838" algn="l" defTabSz="914400" rtl="0" eaLnBrk="1" latinLnBrk="0" hangingPunct="1">
        <a:lnSpc>
          <a:spcPct val="90000"/>
        </a:lnSpc>
        <a:spcBef>
          <a:spcPts val="500"/>
        </a:spcBef>
        <a:buSzPct val="120000"/>
        <a:buFont typeface="System Font Regular"/>
        <a:buChar char="◦"/>
        <a:tabLst/>
        <a:defRPr sz="1600" kern="1200" baseline="0">
          <a:solidFill>
            <a:schemeClr val="tx1"/>
          </a:solidFill>
          <a:latin typeface="Segoe UI" panose="020B0502040204020203" pitchFamily="34" charset="0"/>
          <a:ea typeface="+mn-ea"/>
          <a:cs typeface="Segoe UI" panose="020B0502040204020203" pitchFamily="34" charset="0"/>
        </a:defRPr>
      </a:lvl3pPr>
      <a:lvl4pPr marL="917575" indent="-231775" algn="l" defTabSz="914400" rtl="0" eaLnBrk="1" latinLnBrk="0" hangingPunct="1">
        <a:lnSpc>
          <a:spcPct val="90000"/>
        </a:lnSpc>
        <a:spcBef>
          <a:spcPts val="500"/>
        </a:spcBef>
        <a:buFont typeface="Wingdings" pitchFamily="2" charset="2"/>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193800" indent="-228600"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chart" Target="../charts/chart11.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chart" Target="../charts/char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microsoft.com/office/2018/10/relationships/comments" Target="../comments/modernComment_7FFD5805_4EEDC3DD.xm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1.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36.svg"/><Relationship Id="rId1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hyperlink" Target="mailto:IDOHFIMR@health.in.gov" TargetMode="External"/><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hyperlink" Target="mailto:ohesler@health.in.gov"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5" Type="http://schemas.openxmlformats.org/officeDocument/2006/relationships/hyperlink" Target="https://www.in.gov/health/safesleep/safe-sleep/resources/" TargetMode="Externa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5" Type="http://schemas.openxmlformats.org/officeDocument/2006/relationships/hyperlink" Target="https://www.in.gov/health/safesleep/safe-sleep/resources/" TargetMode="Externa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0.xml"/><Relationship Id="rId5" Type="http://schemas.openxmlformats.org/officeDocument/2006/relationships/image" Target="../media/image62.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in.accessgov.com/fssa/Forms/Page/fssa/promise/1" TargetMode="Externa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microsoft.com/office/2018/10/relationships/comments" Target="../comments/modernComment_7FFD5C45_96FAC9AE.xml"/><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8" Type="http://schemas.openxmlformats.org/officeDocument/2006/relationships/hyperlink" Target="mailto:ohesler@health.in.gov" TargetMode="External"/><Relationship Id="rId3" Type="http://schemas.openxmlformats.org/officeDocument/2006/relationships/image" Target="../media/image84.png"/><Relationship Id="rId7"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hyperlink" Target="mailto:Ebezy@health.in.gov"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3384480-9215-5840-8927-9E3B1698B6AD}"/>
              </a:ext>
            </a:extLst>
          </p:cNvPr>
          <p:cNvSpPr>
            <a:spLocks noGrp="1"/>
          </p:cNvSpPr>
          <p:nvPr>
            <p:ph type="body" sz="quarter" idx="10"/>
          </p:nvPr>
        </p:nvSpPr>
        <p:spPr>
          <a:xfrm>
            <a:off x="5430279" y="5339029"/>
            <a:ext cx="3322638" cy="461665"/>
          </a:xfrm>
        </p:spPr>
        <p:txBody>
          <a:bodyPr/>
          <a:lstStyle/>
          <a:p>
            <a:r>
              <a:rPr lang="en-US">
                <a:latin typeface="Raleway Light"/>
                <a:cs typeface="Segoe UI"/>
              </a:rPr>
              <a:t>6/25/2025</a:t>
            </a:r>
          </a:p>
        </p:txBody>
      </p:sp>
      <p:sp>
        <p:nvSpPr>
          <p:cNvPr id="2" name="Title 1">
            <a:extLst>
              <a:ext uri="{FF2B5EF4-FFF2-40B4-BE49-F238E27FC236}">
                <a16:creationId xmlns:a16="http://schemas.microsoft.com/office/drawing/2014/main" id="{B69611D6-B292-4387-AEE8-952ACA193514}"/>
              </a:ext>
            </a:extLst>
          </p:cNvPr>
          <p:cNvSpPr>
            <a:spLocks noGrp="1"/>
          </p:cNvSpPr>
          <p:nvPr>
            <p:ph type="ctrTitle"/>
          </p:nvPr>
        </p:nvSpPr>
        <p:spPr>
          <a:xfrm>
            <a:off x="5154054" y="806582"/>
            <a:ext cx="6141961" cy="1588127"/>
          </a:xfrm>
        </p:spPr>
        <p:txBody>
          <a:bodyPr/>
          <a:lstStyle/>
          <a:p>
            <a:r>
              <a:rPr lang="en-US"/>
              <a:t>Realize and Revitalize: Embracing Maternal and Child Health</a:t>
            </a:r>
          </a:p>
        </p:txBody>
      </p:sp>
      <p:sp>
        <p:nvSpPr>
          <p:cNvPr id="3" name="Text Placeholder 2">
            <a:extLst>
              <a:ext uri="{FF2B5EF4-FFF2-40B4-BE49-F238E27FC236}">
                <a16:creationId xmlns:a16="http://schemas.microsoft.com/office/drawing/2014/main" id="{D6DFE8D0-5F26-491D-AE7B-DC2A1DC5DBF8}"/>
              </a:ext>
            </a:extLst>
          </p:cNvPr>
          <p:cNvSpPr>
            <a:spLocks noGrp="1"/>
          </p:cNvSpPr>
          <p:nvPr>
            <p:ph type="body" sz="quarter" idx="11"/>
          </p:nvPr>
        </p:nvSpPr>
        <p:spPr>
          <a:xfrm>
            <a:off x="5154054" y="2888799"/>
            <a:ext cx="6432297" cy="1481669"/>
          </a:xfrm>
        </p:spPr>
        <p:txBody>
          <a:bodyPr vert="horz" lIns="91440" tIns="45720" rIns="91440" bIns="45720" rtlCol="0" anchor="t">
            <a:normAutofit lnSpcReduction="10000"/>
          </a:bodyPr>
          <a:lstStyle/>
          <a:p>
            <a:r>
              <a:rPr lang="en-US" b="1">
                <a:latin typeface="Segoe UI"/>
                <a:cs typeface="Segoe UI"/>
              </a:rPr>
              <a:t>EDEN BEZY, MPH</a:t>
            </a:r>
            <a:endParaRPr lang="en-US" b="1"/>
          </a:p>
          <a:p>
            <a:r>
              <a:rPr lang="en-US">
                <a:latin typeface="Segoe UI"/>
                <a:cs typeface="Segoe UI"/>
              </a:rPr>
              <a:t>ASSISTANT COMMISSIONER </a:t>
            </a:r>
            <a:br>
              <a:rPr lang="en-US">
                <a:latin typeface="Segoe UI"/>
                <a:cs typeface="Segoe UI"/>
              </a:rPr>
            </a:br>
            <a:r>
              <a:rPr lang="en-US">
                <a:latin typeface="Segoe UI"/>
                <a:cs typeface="Segoe UI"/>
              </a:rPr>
              <a:t>WOMEN, CHILDREN &amp; FAMILIES</a:t>
            </a:r>
            <a:endParaRPr lang="en-US"/>
          </a:p>
        </p:txBody>
      </p:sp>
    </p:spTree>
    <p:extLst>
      <p:ext uri="{BB962C8B-B14F-4D97-AF65-F5344CB8AC3E}">
        <p14:creationId xmlns:p14="http://schemas.microsoft.com/office/powerpoint/2010/main" val="1052578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FC43C9D8-BC1B-4A97-BFC8-18C0DCAEF517}"/>
              </a:ext>
            </a:extLst>
          </p:cNvPr>
          <p:cNvSpPr>
            <a:spLocks noGrp="1"/>
          </p:cNvSpPr>
          <p:nvPr>
            <p:ph type="title"/>
          </p:nvPr>
        </p:nvSpPr>
        <p:spPr>
          <a:xfrm>
            <a:off x="436880" y="224590"/>
            <a:ext cx="10916920" cy="897102"/>
          </a:xfrm>
        </p:spPr>
        <p:txBody>
          <a:bodyPr>
            <a:normAutofit/>
          </a:bodyPr>
          <a:lstStyle/>
          <a:p>
            <a:r>
              <a:rPr lang="en-US">
                <a:latin typeface="Raleway" pitchFamily="2" charset="0"/>
              </a:rPr>
              <a:t>Causes of Indiana infant mortality</a:t>
            </a:r>
          </a:p>
        </p:txBody>
      </p:sp>
      <p:sp>
        <p:nvSpPr>
          <p:cNvPr id="3" name="TextBox 2"/>
          <p:cNvSpPr txBox="1"/>
          <p:nvPr/>
        </p:nvSpPr>
        <p:spPr>
          <a:xfrm>
            <a:off x="920546" y="587868"/>
            <a:ext cx="801061" cy="369355"/>
          </a:xfrm>
          <a:prstGeom prst="rect">
            <a:avLst/>
          </a:prstGeom>
          <a:noFill/>
        </p:spPr>
        <p:txBody>
          <a:bodyPr wrap="square" rtlCol="0">
            <a:spAutoFit/>
          </a:bodyPr>
          <a:lstStyle/>
          <a:p>
            <a:r>
              <a:rPr lang="en-US" sz="1400">
                <a:solidFill>
                  <a:srgbClr val="FFFFFF"/>
                </a:solidFill>
              </a:rPr>
              <a:t>%</a:t>
            </a:r>
          </a:p>
        </p:txBody>
      </p:sp>
      <p:sp>
        <p:nvSpPr>
          <p:cNvPr id="8" name="TextBox 7"/>
          <p:cNvSpPr txBox="1"/>
          <p:nvPr/>
        </p:nvSpPr>
        <p:spPr>
          <a:xfrm>
            <a:off x="3398535" y="4537984"/>
            <a:ext cx="152400" cy="307777"/>
          </a:xfrm>
          <a:prstGeom prst="rect">
            <a:avLst/>
          </a:prstGeom>
          <a:noFill/>
        </p:spPr>
        <p:txBody>
          <a:bodyPr wrap="square" rtlCol="0">
            <a:spAutoFit/>
          </a:bodyPr>
          <a:lstStyle/>
          <a:p>
            <a:r>
              <a:rPr lang="en-US" sz="1400">
                <a:solidFill>
                  <a:srgbClr val="FFFFFF"/>
                </a:solidFill>
              </a:rPr>
              <a:t>%</a:t>
            </a:r>
          </a:p>
        </p:txBody>
      </p:sp>
      <p:sp>
        <p:nvSpPr>
          <p:cNvPr id="11" name="TextBox 10"/>
          <p:cNvSpPr txBox="1"/>
          <p:nvPr/>
        </p:nvSpPr>
        <p:spPr>
          <a:xfrm>
            <a:off x="5204140" y="4384095"/>
            <a:ext cx="288849" cy="307777"/>
          </a:xfrm>
          <a:prstGeom prst="rect">
            <a:avLst/>
          </a:prstGeom>
          <a:noFill/>
        </p:spPr>
        <p:txBody>
          <a:bodyPr wrap="square" rtlCol="0">
            <a:spAutoFit/>
          </a:bodyPr>
          <a:lstStyle/>
          <a:p>
            <a:r>
              <a:rPr lang="en-US" sz="1400">
                <a:solidFill>
                  <a:srgbClr val="FFFFFF"/>
                </a:solidFill>
              </a:rPr>
              <a:t>%</a:t>
            </a:r>
          </a:p>
        </p:txBody>
      </p:sp>
      <p:sp>
        <p:nvSpPr>
          <p:cNvPr id="12" name="TextBox 11"/>
          <p:cNvSpPr txBox="1"/>
          <p:nvPr/>
        </p:nvSpPr>
        <p:spPr>
          <a:xfrm>
            <a:off x="3810000" y="5627019"/>
            <a:ext cx="152400" cy="307777"/>
          </a:xfrm>
          <a:prstGeom prst="rect">
            <a:avLst/>
          </a:prstGeom>
          <a:noFill/>
        </p:spPr>
        <p:txBody>
          <a:bodyPr wrap="square" rtlCol="0">
            <a:spAutoFit/>
          </a:bodyPr>
          <a:lstStyle/>
          <a:p>
            <a:r>
              <a:rPr lang="en-US" sz="1400">
                <a:solidFill>
                  <a:srgbClr val="FFFFFF"/>
                </a:solidFill>
              </a:rPr>
              <a:t>%</a:t>
            </a:r>
          </a:p>
        </p:txBody>
      </p:sp>
      <p:sp>
        <p:nvSpPr>
          <p:cNvPr id="13" name="TextBox 12"/>
          <p:cNvSpPr txBox="1"/>
          <p:nvPr/>
        </p:nvSpPr>
        <p:spPr>
          <a:xfrm>
            <a:off x="7713104" y="4391621"/>
            <a:ext cx="344966" cy="307777"/>
          </a:xfrm>
          <a:prstGeom prst="rect">
            <a:avLst/>
          </a:prstGeom>
          <a:noFill/>
        </p:spPr>
        <p:txBody>
          <a:bodyPr wrap="none" rtlCol="0">
            <a:spAutoFit/>
          </a:bodyPr>
          <a:lstStyle/>
          <a:p>
            <a:r>
              <a:rPr lang="en-US" sz="1400">
                <a:solidFill>
                  <a:srgbClr val="FFFFFF"/>
                </a:solidFill>
              </a:rPr>
              <a:t>%</a:t>
            </a:r>
          </a:p>
        </p:txBody>
      </p:sp>
      <p:sp>
        <p:nvSpPr>
          <p:cNvPr id="14" name="TextBox 13"/>
          <p:cNvSpPr txBox="1"/>
          <p:nvPr/>
        </p:nvSpPr>
        <p:spPr>
          <a:xfrm>
            <a:off x="8149604" y="3393495"/>
            <a:ext cx="304800" cy="307777"/>
          </a:xfrm>
          <a:prstGeom prst="rect">
            <a:avLst/>
          </a:prstGeom>
          <a:noFill/>
        </p:spPr>
        <p:txBody>
          <a:bodyPr wrap="square" rtlCol="0">
            <a:spAutoFit/>
          </a:bodyPr>
          <a:lstStyle/>
          <a:p>
            <a:r>
              <a:rPr lang="en-US" sz="1400">
                <a:solidFill>
                  <a:srgbClr val="FFFFFF"/>
                </a:solidFill>
              </a:rPr>
              <a:t>%</a:t>
            </a:r>
          </a:p>
        </p:txBody>
      </p:sp>
      <p:sp>
        <p:nvSpPr>
          <p:cNvPr id="15" name="TextBox 14"/>
          <p:cNvSpPr txBox="1"/>
          <p:nvPr/>
        </p:nvSpPr>
        <p:spPr>
          <a:xfrm>
            <a:off x="9271906" y="4391621"/>
            <a:ext cx="304800" cy="307777"/>
          </a:xfrm>
          <a:prstGeom prst="rect">
            <a:avLst/>
          </a:prstGeom>
          <a:noFill/>
        </p:spPr>
        <p:txBody>
          <a:bodyPr wrap="square" rtlCol="0">
            <a:spAutoFit/>
          </a:bodyPr>
          <a:lstStyle/>
          <a:p>
            <a:r>
              <a:rPr lang="en-US" sz="1400">
                <a:solidFill>
                  <a:srgbClr val="FFFFFF"/>
                </a:solidFill>
              </a:rPr>
              <a:t>%</a:t>
            </a:r>
          </a:p>
        </p:txBody>
      </p:sp>
      <p:sp>
        <p:nvSpPr>
          <p:cNvPr id="18" name="TextBox 17"/>
          <p:cNvSpPr txBox="1"/>
          <p:nvPr/>
        </p:nvSpPr>
        <p:spPr>
          <a:xfrm>
            <a:off x="9160269" y="2938748"/>
            <a:ext cx="2401117" cy="1815882"/>
          </a:xfrm>
          <a:prstGeom prst="rect">
            <a:avLst/>
          </a:prstGeom>
          <a:noFill/>
        </p:spPr>
        <p:txBody>
          <a:bodyPr wrap="square" rtlCol="0">
            <a:spAutoFit/>
          </a:bodyPr>
          <a:lstStyle/>
          <a:p>
            <a:r>
              <a:rPr lang="en-US" sz="1400" b="1">
                <a:solidFill>
                  <a:srgbClr val="253E8E"/>
                </a:solidFill>
                <a:latin typeface="Segoe UI" panose="020B0502040204020203" pitchFamily="34" charset="0"/>
                <a:cs typeface="Segoe UI" panose="020B0502040204020203" pitchFamily="34" charset="0"/>
              </a:rPr>
              <a:t>Infant Mortality Rates (IMRs) are per 1,000 live births. </a:t>
            </a:r>
          </a:p>
          <a:p>
            <a:endParaRPr lang="en-US" sz="1400" b="1">
              <a:solidFill>
                <a:srgbClr val="253E8E"/>
              </a:solidFill>
              <a:latin typeface="Segoe UI" panose="020B0502040204020203" pitchFamily="34" charset="0"/>
              <a:cs typeface="Segoe UI" panose="020B0502040204020203" pitchFamily="34" charset="0"/>
            </a:endParaRPr>
          </a:p>
          <a:p>
            <a:r>
              <a:rPr lang="en-US" sz="1400" b="1">
                <a:solidFill>
                  <a:srgbClr val="253E8E"/>
                </a:solidFill>
                <a:latin typeface="Segoe UI" panose="020B0502040204020203" pitchFamily="34" charset="0"/>
                <a:cs typeface="Segoe UI" panose="020B0502040204020203" pitchFamily="34" charset="0"/>
              </a:rPr>
              <a:t>Cause-specific IMRs may not add up to the overall IMR for each year due to rounding. </a:t>
            </a:r>
          </a:p>
        </p:txBody>
      </p:sp>
      <p:graphicFrame>
        <p:nvGraphicFramePr>
          <p:cNvPr id="19" name="Content Placeholder 4"/>
          <p:cNvGraphicFramePr>
            <a:graphicFrameLocks noGrp="1"/>
          </p:cNvGraphicFramePr>
          <p:nvPr>
            <p:ph idx="1"/>
          </p:nvPr>
        </p:nvGraphicFramePr>
        <p:xfrm>
          <a:off x="1536853" y="984534"/>
          <a:ext cx="10024533" cy="5092441"/>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2486262" y="1568138"/>
            <a:ext cx="801029" cy="461665"/>
          </a:xfrm>
          <a:prstGeom prst="rect">
            <a:avLst/>
          </a:prstGeom>
          <a:noFill/>
        </p:spPr>
        <p:txBody>
          <a:bodyPr wrap="square" rtlCol="0">
            <a:spAutoFit/>
          </a:bodyPr>
          <a:lstStyle>
            <a:defPPr>
              <a:defRPr lang="en-US"/>
            </a:defPPr>
            <a:lvl1pPr>
              <a:defRPr b="1">
                <a:solidFill>
                  <a:schemeClr val="accent6">
                    <a:lumMod val="50000"/>
                  </a:schemeClr>
                </a:solidFill>
                <a:latin typeface="Segoe UI" panose="020B0502040204020203" pitchFamily="34" charset="0"/>
                <a:cs typeface="Segoe UI" panose="020B0502040204020203" pitchFamily="34" charset="0"/>
              </a:defRPr>
            </a:lvl1pPr>
          </a:lstStyle>
          <a:p>
            <a:r>
              <a:rPr lang="en-US" sz="2400"/>
              <a:t>6.5</a:t>
            </a:r>
          </a:p>
        </p:txBody>
      </p:sp>
      <p:sp>
        <p:nvSpPr>
          <p:cNvPr id="2" name="Rectangle 1">
            <a:extLst>
              <a:ext uri="{FF2B5EF4-FFF2-40B4-BE49-F238E27FC236}">
                <a16:creationId xmlns:a16="http://schemas.microsoft.com/office/drawing/2014/main" id="{01048CB4-0FA8-450E-A7DA-0AB19052093E}"/>
              </a:ext>
            </a:extLst>
          </p:cNvPr>
          <p:cNvSpPr/>
          <p:nvPr/>
        </p:nvSpPr>
        <p:spPr>
          <a:xfrm>
            <a:off x="3443056" y="6308208"/>
            <a:ext cx="7848600" cy="369332"/>
          </a:xfrm>
          <a:prstGeom prst="rect">
            <a:avLst/>
          </a:prstGeom>
        </p:spPr>
        <p:txBody>
          <a:bodyPr wrap="square">
            <a:spAutoFit/>
          </a:bodyPr>
          <a:lstStyle/>
          <a:p>
            <a:pPr algn="r"/>
            <a:r>
              <a:rPr lang="en-US" sz="900">
                <a:solidFill>
                  <a:srgbClr val="253E8E"/>
                </a:solidFill>
                <a:latin typeface="Segoe UI" panose="020B0502040204020203" pitchFamily="34" charset="0"/>
                <a:cs typeface="Segoe UI" panose="020B0502040204020203" pitchFamily="34" charset="0"/>
              </a:rPr>
              <a:t>Source: Indiana Department of Health, Family Health Data and Fatality Prevention Division </a:t>
            </a:r>
            <a:r>
              <a:rPr lang="en-US" sz="900">
                <a:solidFill>
                  <a:srgbClr val="002060"/>
                </a:solidFill>
                <a:latin typeface="Segoe UI" panose="020B0502040204020203" pitchFamily="34" charset="0"/>
                <a:cs typeface="Segoe UI" panose="020B0502040204020203" pitchFamily="34" charset="0"/>
              </a:rPr>
              <a:t>[March 10, 2025]</a:t>
            </a:r>
          </a:p>
          <a:p>
            <a:pPr algn="r"/>
            <a:r>
              <a:rPr lang="en-US" sz="900">
                <a:solidFill>
                  <a:srgbClr val="253E8E"/>
                </a:solidFill>
                <a:latin typeface="Segoe UI" panose="020B0502040204020203" pitchFamily="34" charset="0"/>
                <a:cs typeface="Segoe UI" panose="020B0502040204020203" pitchFamily="34" charset="0"/>
              </a:rPr>
              <a:t>Indiana Original Source: Indiana Department of Health, Vital Records, ODA</a:t>
            </a:r>
          </a:p>
        </p:txBody>
      </p:sp>
      <p:sp>
        <p:nvSpPr>
          <p:cNvPr id="4" name="TextBox 3">
            <a:extLst>
              <a:ext uri="{FF2B5EF4-FFF2-40B4-BE49-F238E27FC236}">
                <a16:creationId xmlns:a16="http://schemas.microsoft.com/office/drawing/2014/main" id="{7C9A0FFA-7FF1-4803-9142-761BCB5E52FF}"/>
              </a:ext>
            </a:extLst>
          </p:cNvPr>
          <p:cNvSpPr txBox="1"/>
          <p:nvPr/>
        </p:nvSpPr>
        <p:spPr>
          <a:xfrm>
            <a:off x="3783779" y="1512791"/>
            <a:ext cx="969038" cy="461665"/>
          </a:xfrm>
          <a:prstGeom prst="rect">
            <a:avLst/>
          </a:prstGeom>
          <a:noFill/>
        </p:spPr>
        <p:txBody>
          <a:bodyPr wrap="square" rtlCol="0">
            <a:spAutoFit/>
          </a:bodyPr>
          <a:lstStyle>
            <a:defPPr>
              <a:defRPr lang="en-US"/>
            </a:defPPr>
            <a:lvl1pPr>
              <a:defRPr b="1">
                <a:solidFill>
                  <a:schemeClr val="accent6">
                    <a:lumMod val="50000"/>
                  </a:schemeClr>
                </a:solidFill>
                <a:latin typeface="Segoe UI" panose="020B0502040204020203" pitchFamily="34" charset="0"/>
                <a:cs typeface="Segoe UI" panose="020B0502040204020203" pitchFamily="34" charset="0"/>
              </a:defRPr>
            </a:lvl1pPr>
          </a:lstStyle>
          <a:p>
            <a:r>
              <a:rPr lang="en-US" sz="2400"/>
              <a:t>6.6</a:t>
            </a:r>
          </a:p>
        </p:txBody>
      </p:sp>
      <p:sp>
        <p:nvSpPr>
          <p:cNvPr id="16" name="TextBox 15">
            <a:extLst>
              <a:ext uri="{FF2B5EF4-FFF2-40B4-BE49-F238E27FC236}">
                <a16:creationId xmlns:a16="http://schemas.microsoft.com/office/drawing/2014/main" id="{CA15FDB6-3EFE-4B19-A0E0-14E312DD63E2}"/>
              </a:ext>
            </a:extLst>
          </p:cNvPr>
          <p:cNvSpPr txBox="1"/>
          <p:nvPr/>
        </p:nvSpPr>
        <p:spPr>
          <a:xfrm>
            <a:off x="5134249" y="1463529"/>
            <a:ext cx="969038" cy="461665"/>
          </a:xfrm>
          <a:prstGeom prst="rect">
            <a:avLst/>
          </a:prstGeom>
          <a:noFill/>
        </p:spPr>
        <p:txBody>
          <a:bodyPr wrap="square" rtlCol="0">
            <a:spAutoFit/>
          </a:bodyPr>
          <a:lstStyle>
            <a:defPPr>
              <a:defRPr lang="en-US"/>
            </a:defPPr>
            <a:lvl1pPr>
              <a:defRPr b="1">
                <a:solidFill>
                  <a:schemeClr val="accent6">
                    <a:lumMod val="50000"/>
                  </a:schemeClr>
                </a:solidFill>
                <a:latin typeface="Segoe UI" panose="020B0502040204020203" pitchFamily="34" charset="0"/>
                <a:cs typeface="Segoe UI" panose="020B0502040204020203" pitchFamily="34" charset="0"/>
              </a:defRPr>
            </a:lvl1pPr>
          </a:lstStyle>
          <a:p>
            <a:r>
              <a:rPr lang="en-US" sz="2400"/>
              <a:t>6.7</a:t>
            </a:r>
          </a:p>
        </p:txBody>
      </p:sp>
      <p:sp>
        <p:nvSpPr>
          <p:cNvPr id="5" name="TextBox 4">
            <a:extLst>
              <a:ext uri="{FF2B5EF4-FFF2-40B4-BE49-F238E27FC236}">
                <a16:creationId xmlns:a16="http://schemas.microsoft.com/office/drawing/2014/main" id="{591976BB-85E7-1A56-BC73-16548E97344E}"/>
              </a:ext>
            </a:extLst>
          </p:cNvPr>
          <p:cNvSpPr txBox="1"/>
          <p:nvPr/>
        </p:nvSpPr>
        <p:spPr>
          <a:xfrm>
            <a:off x="7817485" y="1512791"/>
            <a:ext cx="969038" cy="461665"/>
          </a:xfrm>
          <a:prstGeom prst="rect">
            <a:avLst/>
          </a:prstGeom>
          <a:noFill/>
        </p:spPr>
        <p:txBody>
          <a:bodyPr wrap="square" rtlCol="0">
            <a:spAutoFit/>
          </a:bodyPr>
          <a:lstStyle>
            <a:defPPr>
              <a:defRPr lang="en-US"/>
            </a:defPPr>
            <a:lvl1pPr>
              <a:defRPr b="1">
                <a:solidFill>
                  <a:schemeClr val="accent6">
                    <a:lumMod val="50000"/>
                  </a:schemeClr>
                </a:solidFill>
                <a:latin typeface="Segoe UI" panose="020B0502040204020203" pitchFamily="34" charset="0"/>
                <a:cs typeface="Segoe UI" panose="020B0502040204020203" pitchFamily="34" charset="0"/>
              </a:defRPr>
            </a:lvl1pPr>
          </a:lstStyle>
          <a:p>
            <a:r>
              <a:rPr lang="en-US" sz="2400"/>
              <a:t>6.6</a:t>
            </a:r>
          </a:p>
        </p:txBody>
      </p:sp>
      <p:sp>
        <p:nvSpPr>
          <p:cNvPr id="7" name="TextBox 6">
            <a:extLst>
              <a:ext uri="{FF2B5EF4-FFF2-40B4-BE49-F238E27FC236}">
                <a16:creationId xmlns:a16="http://schemas.microsoft.com/office/drawing/2014/main" id="{257CAE93-06F0-AC3C-9EB5-D069C33975AB}"/>
              </a:ext>
            </a:extLst>
          </p:cNvPr>
          <p:cNvSpPr txBox="1"/>
          <p:nvPr/>
        </p:nvSpPr>
        <p:spPr>
          <a:xfrm>
            <a:off x="8892205" y="5627019"/>
            <a:ext cx="2401117" cy="553998"/>
          </a:xfrm>
          <a:prstGeom prst="rect">
            <a:avLst/>
          </a:prstGeom>
          <a:noFill/>
        </p:spPr>
        <p:txBody>
          <a:bodyPr wrap="square">
            <a:spAutoFit/>
          </a:bodyPr>
          <a:lstStyle/>
          <a:p>
            <a:pPr algn="r"/>
            <a:r>
              <a:rPr lang="en-US" sz="1000">
                <a:latin typeface="Segoe UI" panose="020B0502040204020203" pitchFamily="34" charset="0"/>
                <a:cs typeface="Segoe UI" panose="020B0502040204020203" pitchFamily="34" charset="0"/>
              </a:rPr>
              <a:t>*Rates based on counts less than</a:t>
            </a:r>
            <a:r>
              <a:rPr lang="en-US" sz="1000" baseline="0">
                <a:latin typeface="Segoe UI" panose="020B0502040204020203" pitchFamily="34" charset="0"/>
                <a:cs typeface="Segoe UI" panose="020B0502040204020203" pitchFamily="34" charset="0"/>
              </a:rPr>
              <a:t> 20 are considered unstable and should be interpreted with caution.</a:t>
            </a:r>
          </a:p>
        </p:txBody>
      </p:sp>
    </p:spTree>
    <p:extLst>
      <p:ext uri="{BB962C8B-B14F-4D97-AF65-F5344CB8AC3E}">
        <p14:creationId xmlns:p14="http://schemas.microsoft.com/office/powerpoint/2010/main" val="2445494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5E9E01-D2AF-42F2-AB93-F066D88CF2E0}"/>
              </a:ext>
            </a:extLst>
          </p:cNvPr>
          <p:cNvSpPr>
            <a:spLocks noGrp="1"/>
          </p:cNvSpPr>
          <p:nvPr>
            <p:ph sz="quarter" idx="11"/>
          </p:nvPr>
        </p:nvSpPr>
        <p:spPr>
          <a:xfrm>
            <a:off x="670701" y="1304714"/>
            <a:ext cx="10426700" cy="4558694"/>
          </a:xfrm>
        </p:spPr>
        <p:txBody>
          <a:bodyPr>
            <a:normAutofit fontScale="92500" lnSpcReduction="20000"/>
          </a:bodyPr>
          <a:lstStyle/>
          <a:p>
            <a:pPr marL="285750" indent="-285750">
              <a:lnSpc>
                <a:spcPct val="120000"/>
              </a:lnSpc>
              <a:spcBef>
                <a:spcPts val="600"/>
              </a:spcBef>
              <a:buFont typeface="Arial" panose="020B0604020202020204" pitchFamily="34" charset="0"/>
              <a:buChar char="•"/>
            </a:pPr>
            <a:r>
              <a:rPr lang="en-US" sz="1900" b="1">
                <a:solidFill>
                  <a:srgbClr val="253E8E"/>
                </a:solidFill>
                <a:latin typeface="Segoe UI" panose="020B0502040204020203" pitchFamily="34" charset="0"/>
                <a:cs typeface="Segoe UI" panose="020B0502040204020203" pitchFamily="34" charset="0"/>
              </a:rPr>
              <a:t>Obesity</a:t>
            </a:r>
          </a:p>
          <a:p>
            <a:pPr lvl="2">
              <a:lnSpc>
                <a:spcPct val="120000"/>
              </a:lnSpc>
              <a:spcBef>
                <a:spcPts val="600"/>
              </a:spcBef>
            </a:pPr>
            <a:r>
              <a:rPr lang="en-US" sz="1700">
                <a:solidFill>
                  <a:srgbClr val="253E8E"/>
                </a:solidFill>
                <a:latin typeface="Segoe UI" panose="020B0502040204020203" pitchFamily="34" charset="0"/>
                <a:cs typeface="Segoe UI" panose="020B0502040204020203" pitchFamily="34" charset="0"/>
              </a:rPr>
              <a:t>Indiana ranks 7th highest in the U.S. for percentage of adults who have obesity (37.8% of adults)</a:t>
            </a:r>
          </a:p>
          <a:p>
            <a:pPr lvl="2">
              <a:lnSpc>
                <a:spcPct val="120000"/>
              </a:lnSpc>
              <a:spcBef>
                <a:spcPts val="600"/>
              </a:spcBef>
            </a:pPr>
            <a:r>
              <a:rPr lang="en-US" sz="1700">
                <a:solidFill>
                  <a:srgbClr val="253E8E"/>
                </a:solidFill>
                <a:latin typeface="Segoe UI" panose="020B0502040204020203" pitchFamily="34" charset="0"/>
                <a:cs typeface="Segoe UI" panose="020B0502040204020203" pitchFamily="34" charset="0"/>
              </a:rPr>
              <a:t>35.4% of Indiana births in 2023 were to pregnant women who have obesity (additional 26.6% overweight)</a:t>
            </a:r>
          </a:p>
          <a:p>
            <a:pPr lvl="2">
              <a:lnSpc>
                <a:spcPct val="120000"/>
              </a:lnSpc>
              <a:spcBef>
                <a:spcPts val="600"/>
              </a:spcBef>
            </a:pPr>
            <a:r>
              <a:rPr lang="en-US" sz="1700">
                <a:solidFill>
                  <a:srgbClr val="253E8E"/>
                </a:solidFill>
                <a:latin typeface="Segoe UI" panose="020B0502040204020203" pitchFamily="34" charset="0"/>
                <a:cs typeface="Segoe UI" panose="020B0502040204020203" pitchFamily="34" charset="0"/>
              </a:rPr>
              <a:t>Pregnant women who have obesity have an increased risk of preterm birth (13.3% of Indiana births to those who have obesity were preterm compared to 9.4% of births to those in the normal BMI range)</a:t>
            </a:r>
          </a:p>
          <a:p>
            <a:pPr marL="285750" indent="-285750">
              <a:lnSpc>
                <a:spcPct val="120000"/>
              </a:lnSpc>
              <a:spcBef>
                <a:spcPts val="600"/>
              </a:spcBef>
              <a:buFont typeface="Arial" panose="020B0604020202020204" pitchFamily="34" charset="0"/>
              <a:buChar char="•"/>
            </a:pPr>
            <a:r>
              <a:rPr lang="en-US" sz="1900" b="1">
                <a:solidFill>
                  <a:srgbClr val="253E8E"/>
                </a:solidFill>
                <a:latin typeface="Segoe UI" panose="020B0502040204020203" pitchFamily="34" charset="0"/>
                <a:cs typeface="Segoe UI" panose="020B0502040204020203" pitchFamily="34" charset="0"/>
              </a:rPr>
              <a:t>Smoking </a:t>
            </a:r>
          </a:p>
          <a:p>
            <a:pPr lvl="2">
              <a:lnSpc>
                <a:spcPct val="120000"/>
              </a:lnSpc>
              <a:spcBef>
                <a:spcPts val="600"/>
              </a:spcBef>
            </a:pPr>
            <a:r>
              <a:rPr lang="en-US" sz="1700">
                <a:solidFill>
                  <a:srgbClr val="253E8E"/>
                </a:solidFill>
                <a:latin typeface="Segoe UI" panose="020B0502040204020203" pitchFamily="34" charset="0"/>
                <a:cs typeface="Segoe UI" panose="020B0502040204020203" pitchFamily="34" charset="0"/>
              </a:rPr>
              <a:t>5.3% of births exposed to smoking during pregnancy</a:t>
            </a:r>
          </a:p>
          <a:p>
            <a:pPr lvl="2">
              <a:lnSpc>
                <a:spcPct val="120000"/>
              </a:lnSpc>
              <a:spcBef>
                <a:spcPts val="600"/>
              </a:spcBef>
            </a:pPr>
            <a:r>
              <a:rPr lang="en-US" sz="1700">
                <a:solidFill>
                  <a:srgbClr val="253E8E"/>
                </a:solidFill>
                <a:latin typeface="Segoe UI" panose="020B0502040204020203" pitchFamily="34" charset="0"/>
                <a:cs typeface="Segoe UI" panose="020B0502040204020203" pitchFamily="34" charset="0"/>
              </a:rPr>
              <a:t>9.7% of births to women on Medicaid were exposed to smoking during pregnancy while 2.2% of births to women not on Medicaid were exposed to smoking </a:t>
            </a:r>
          </a:p>
          <a:p>
            <a:pPr marL="285750" indent="-285750">
              <a:lnSpc>
                <a:spcPct val="120000"/>
              </a:lnSpc>
              <a:spcBef>
                <a:spcPts val="600"/>
              </a:spcBef>
              <a:buFont typeface="Arial" panose="020B0604020202020204" pitchFamily="34" charset="0"/>
              <a:buChar char="•"/>
            </a:pPr>
            <a:r>
              <a:rPr lang="en-US" sz="1900" b="1">
                <a:solidFill>
                  <a:srgbClr val="253E8E"/>
                </a:solidFill>
                <a:latin typeface="Segoe UI" panose="020B0502040204020203" pitchFamily="34" charset="0"/>
                <a:cs typeface="Segoe UI" panose="020B0502040204020203" pitchFamily="34" charset="0"/>
              </a:rPr>
              <a:t>Limited prenatal care</a:t>
            </a:r>
          </a:p>
          <a:p>
            <a:pPr lvl="2">
              <a:lnSpc>
                <a:spcPct val="120000"/>
              </a:lnSpc>
              <a:spcBef>
                <a:spcPts val="600"/>
              </a:spcBef>
            </a:pPr>
            <a:r>
              <a:rPr lang="en-US" sz="1700">
                <a:solidFill>
                  <a:srgbClr val="253E8E"/>
                </a:solidFill>
                <a:latin typeface="Segoe UI" panose="020B0502040204020203" pitchFamily="34" charset="0"/>
                <a:cs typeface="Segoe UI" panose="020B0502040204020203" pitchFamily="34" charset="0"/>
              </a:rPr>
              <a:t>26.6% of births were to women not receiving prenatal care during the 1st trimester (a statistically significant decrease compared to 2022) </a:t>
            </a:r>
          </a:p>
          <a:p>
            <a:pPr marL="285750" indent="-285750">
              <a:lnSpc>
                <a:spcPct val="120000"/>
              </a:lnSpc>
              <a:spcBef>
                <a:spcPts val="600"/>
              </a:spcBef>
              <a:buFont typeface="Arial" panose="020B0604020202020204" pitchFamily="34" charset="0"/>
              <a:buChar char="•"/>
            </a:pPr>
            <a:r>
              <a:rPr lang="en-US" sz="1900" b="1">
                <a:solidFill>
                  <a:srgbClr val="253E8E"/>
                </a:solidFill>
                <a:latin typeface="Segoe UI" panose="020B0502040204020203" pitchFamily="34" charset="0"/>
                <a:cs typeface="Segoe UI" panose="020B0502040204020203" pitchFamily="34" charset="0"/>
              </a:rPr>
              <a:t>Unsafe sleep practices</a:t>
            </a:r>
          </a:p>
          <a:p>
            <a:pPr lvl="2">
              <a:lnSpc>
                <a:spcPct val="120000"/>
              </a:lnSpc>
              <a:spcBef>
                <a:spcPts val="600"/>
              </a:spcBef>
            </a:pPr>
            <a:r>
              <a:rPr lang="en-US" sz="1700">
                <a:solidFill>
                  <a:srgbClr val="253E8E"/>
                </a:solidFill>
                <a:latin typeface="Segoe UI" panose="020B0502040204020203" pitchFamily="34" charset="0"/>
                <a:cs typeface="Segoe UI" panose="020B0502040204020203" pitchFamily="34" charset="0"/>
              </a:rPr>
              <a:t>18.3% of infant deaths in 2023 can be attributed to SUIDs</a:t>
            </a: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0"/>
          </p:nvPr>
        </p:nvSpPr>
        <p:spPr/>
        <p:txBody>
          <a:bodyPr/>
          <a:lstStyle/>
          <a:p>
            <a:fld id="{5D96652D-A424-46EE-8E8A-BA494523C828}" type="slidenum">
              <a:rPr lang="en-US" smtClean="0"/>
              <a:pPr/>
              <a:t>11</a:t>
            </a:fld>
            <a:endParaRPr lang="en-US">
              <a:solidFill>
                <a:schemeClr val="tx1"/>
              </a:solidFill>
            </a:endParaRPr>
          </a:p>
        </p:txBody>
      </p:sp>
      <p:sp>
        <p:nvSpPr>
          <p:cNvPr id="6" name="Title 1">
            <a:extLst>
              <a:ext uri="{FF2B5EF4-FFF2-40B4-BE49-F238E27FC236}">
                <a16:creationId xmlns:a16="http://schemas.microsoft.com/office/drawing/2014/main" id="{9A9FD877-DB27-4E40-B29C-6CE1814CBD54}"/>
              </a:ext>
            </a:extLst>
          </p:cNvPr>
          <p:cNvSpPr txBox="1">
            <a:spLocks/>
          </p:cNvSpPr>
          <p:nvPr/>
        </p:nvSpPr>
        <p:spPr>
          <a:xfrm>
            <a:off x="436880" y="127771"/>
            <a:ext cx="10916920" cy="897102"/>
          </a:xfrm>
          <a:prstGeom prst="rect">
            <a:avLst/>
          </a:prstGeom>
        </p:spPr>
        <p:txBody>
          <a:bodyPr vert="horz" lIns="91440" tIns="45720" rIns="91440" bIns="45720" rtlCol="0" anchor="ctr">
            <a:noAutofit/>
          </a:bodyPr>
          <a:lstStyle>
            <a:lvl1pPr>
              <a:lnSpc>
                <a:spcPct val="90000"/>
              </a:lnSpc>
              <a:spcBef>
                <a:spcPct val="0"/>
              </a:spcBef>
              <a:buNone/>
              <a:defRPr sz="4000" b="1" cap="none" baseline="0">
                <a:latin typeface="Raleway SemiBold" pitchFamily="2" charset="0"/>
                <a:ea typeface="+mj-ea"/>
                <a:cs typeface="+mj-cs"/>
              </a:defRPr>
            </a:lvl1pPr>
          </a:lstStyle>
          <a:p>
            <a:pPr eaLnBrk="0" fontAlgn="base" hangingPunct="0">
              <a:spcAft>
                <a:spcPct val="0"/>
              </a:spcAft>
            </a:pPr>
            <a:r>
              <a:rPr lang="en-US">
                <a:solidFill>
                  <a:srgbClr val="253E8E"/>
                </a:solidFill>
                <a:latin typeface="Raleway" pitchFamily="2" charset="0"/>
                <a:ea typeface="ＭＳ Ｐゴシック" pitchFamily="-108" charset="-128"/>
                <a:cs typeface="+mn-cs"/>
              </a:rPr>
              <a:t>Factors contributing to infant mortality</a:t>
            </a:r>
          </a:p>
          <a:p>
            <a:r>
              <a:rPr lang="en-US" sz="2800">
                <a:latin typeface="Raleway" pitchFamily="2" charset="0"/>
              </a:rPr>
              <a:t>Indiana 2023</a:t>
            </a:r>
          </a:p>
        </p:txBody>
      </p:sp>
      <p:sp>
        <p:nvSpPr>
          <p:cNvPr id="2" name="Rectangle 1">
            <a:extLst>
              <a:ext uri="{FF2B5EF4-FFF2-40B4-BE49-F238E27FC236}">
                <a16:creationId xmlns:a16="http://schemas.microsoft.com/office/drawing/2014/main" id="{B4E4B2C8-B98E-47CC-B763-6D2B1D806F27}"/>
              </a:ext>
            </a:extLst>
          </p:cNvPr>
          <p:cNvSpPr/>
          <p:nvPr/>
        </p:nvSpPr>
        <p:spPr>
          <a:xfrm>
            <a:off x="3443056" y="6308208"/>
            <a:ext cx="7848600" cy="369332"/>
          </a:xfrm>
          <a:prstGeom prst="rect">
            <a:avLst/>
          </a:prstGeom>
        </p:spPr>
        <p:txBody>
          <a:bodyPr wrap="square">
            <a:spAutoFit/>
          </a:bodyPr>
          <a:lstStyle/>
          <a:p>
            <a:pPr algn="r" eaLnBrk="0" hangingPunct="0"/>
            <a:r>
              <a:rPr lang="en-US" sz="900">
                <a:solidFill>
                  <a:schemeClr val="accent6">
                    <a:lumMod val="50000"/>
                  </a:schemeClr>
                </a:solidFill>
                <a:latin typeface="Segoe UI" panose="020B0502040204020203" pitchFamily="34" charset="0"/>
                <a:cs typeface="Segoe UI" panose="020B0502040204020203" pitchFamily="34" charset="0"/>
              </a:rPr>
              <a:t>Source: Indiana Department of Health, Family Health Data and Fatality Prevention Division [March 7, 2025]</a:t>
            </a:r>
          </a:p>
          <a:p>
            <a:pPr algn="r" eaLnBrk="0" hangingPunct="0"/>
            <a:r>
              <a:rPr lang="en-US" sz="900">
                <a:solidFill>
                  <a:schemeClr val="accent6">
                    <a:lumMod val="50000"/>
                  </a:schemeClr>
                </a:solidFill>
                <a:latin typeface="Segoe UI" panose="020B0502040204020203" pitchFamily="34" charset="0"/>
                <a:cs typeface="Segoe UI" panose="020B0502040204020203" pitchFamily="34" charset="0"/>
              </a:rPr>
              <a:t>Original Source: Indiana Department of Health, Vital Records, ODA</a:t>
            </a:r>
          </a:p>
        </p:txBody>
      </p:sp>
    </p:spTree>
    <p:extLst>
      <p:ext uri="{BB962C8B-B14F-4D97-AF65-F5344CB8AC3E}">
        <p14:creationId xmlns:p14="http://schemas.microsoft.com/office/powerpoint/2010/main" val="252938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5A1-F3FE-6BFB-B5EA-C979CA17375C}"/>
              </a:ext>
            </a:extLst>
          </p:cNvPr>
          <p:cNvSpPr>
            <a:spLocks noGrp="1"/>
          </p:cNvSpPr>
          <p:nvPr>
            <p:ph type="title"/>
          </p:nvPr>
        </p:nvSpPr>
        <p:spPr>
          <a:xfrm>
            <a:off x="436881" y="365128"/>
            <a:ext cx="10916920" cy="756565"/>
          </a:xfrm>
        </p:spPr>
        <p:txBody>
          <a:bodyPr anchor="ctr">
            <a:normAutofit/>
          </a:bodyPr>
          <a:lstStyle/>
          <a:p>
            <a:r>
              <a:rPr lang="en-US">
                <a:latin typeface="Raleway"/>
              </a:rPr>
              <a:t>Birth Outcomes</a:t>
            </a:r>
            <a:endParaRPr lang="en-US"/>
          </a:p>
        </p:txBody>
      </p:sp>
      <p:pic>
        <p:nvPicPr>
          <p:cNvPr id="6" name="Content Placeholder 5">
            <a:extLst>
              <a:ext uri="{FF2B5EF4-FFF2-40B4-BE49-F238E27FC236}">
                <a16:creationId xmlns:a16="http://schemas.microsoft.com/office/drawing/2014/main" id="{28314079-9E9B-5E8C-894C-DA80327416EE}"/>
              </a:ext>
            </a:extLst>
          </p:cNvPr>
          <p:cNvPicPr>
            <a:picLocks noGrp="1" noChangeAspect="1"/>
          </p:cNvPicPr>
          <p:nvPr>
            <p:ph sz="half" idx="1"/>
          </p:nvPr>
        </p:nvPicPr>
        <p:blipFill>
          <a:blip r:embed="rId3"/>
          <a:srcRect t="1577"/>
          <a:stretch/>
        </p:blipFill>
        <p:spPr>
          <a:xfrm>
            <a:off x="436881" y="1195013"/>
            <a:ext cx="7210012" cy="4577137"/>
          </a:xfrm>
          <a:noFill/>
        </p:spPr>
      </p:pic>
      <p:pic>
        <p:nvPicPr>
          <p:cNvPr id="8" name="Content Placeholder 7">
            <a:extLst>
              <a:ext uri="{FF2B5EF4-FFF2-40B4-BE49-F238E27FC236}">
                <a16:creationId xmlns:a16="http://schemas.microsoft.com/office/drawing/2014/main" id="{826CB2CC-3205-9D2F-67BA-0EAEF5FF697B}"/>
              </a:ext>
            </a:extLst>
          </p:cNvPr>
          <p:cNvPicPr>
            <a:picLocks noGrp="1" noChangeAspect="1"/>
          </p:cNvPicPr>
          <p:nvPr>
            <p:ph sz="half" idx="2"/>
          </p:nvPr>
        </p:nvPicPr>
        <p:blipFill>
          <a:blip r:embed="rId4"/>
          <a:stretch>
            <a:fillRect/>
          </a:stretch>
        </p:blipFill>
        <p:spPr>
          <a:xfrm>
            <a:off x="7646893" y="1266667"/>
            <a:ext cx="1952898" cy="1486107"/>
          </a:xfrm>
        </p:spPr>
      </p:pic>
      <p:sp>
        <p:nvSpPr>
          <p:cNvPr id="4" name="Slide Number Placeholder 3">
            <a:extLst>
              <a:ext uri="{FF2B5EF4-FFF2-40B4-BE49-F238E27FC236}">
                <a16:creationId xmlns:a16="http://schemas.microsoft.com/office/drawing/2014/main" id="{7A9E381E-0407-B9D3-D30F-96A16544A5FD}"/>
              </a:ext>
            </a:extLst>
          </p:cNvPr>
          <p:cNvSpPr>
            <a:spLocks noGrp="1"/>
          </p:cNvSpPr>
          <p:nvPr>
            <p:ph type="sldNum" sz="quarter" idx="12"/>
          </p:nvPr>
        </p:nvSpPr>
        <p:spPr>
          <a:xfrm>
            <a:off x="11204448" y="6028367"/>
            <a:ext cx="623935" cy="3651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12</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10" name="Picture 9">
            <a:extLst>
              <a:ext uri="{FF2B5EF4-FFF2-40B4-BE49-F238E27FC236}">
                <a16:creationId xmlns:a16="http://schemas.microsoft.com/office/drawing/2014/main" id="{2775214E-FCD9-8ED3-E263-17B3260E3FAF}"/>
              </a:ext>
            </a:extLst>
          </p:cNvPr>
          <p:cNvPicPr>
            <a:picLocks noChangeAspect="1"/>
          </p:cNvPicPr>
          <p:nvPr/>
        </p:nvPicPr>
        <p:blipFill rotWithShape="1">
          <a:blip r:embed="rId5"/>
          <a:srcRect b="8659"/>
          <a:stretch/>
        </p:blipFill>
        <p:spPr>
          <a:xfrm>
            <a:off x="7574513" y="2933577"/>
            <a:ext cx="2076740" cy="3019376"/>
          </a:xfrm>
          <a:prstGeom prst="rect">
            <a:avLst/>
          </a:prstGeom>
        </p:spPr>
      </p:pic>
      <p:pic>
        <p:nvPicPr>
          <p:cNvPr id="5" name="Picture 4">
            <a:extLst>
              <a:ext uri="{FF2B5EF4-FFF2-40B4-BE49-F238E27FC236}">
                <a16:creationId xmlns:a16="http://schemas.microsoft.com/office/drawing/2014/main" id="{3DDA2D0D-500F-CE9F-6A28-F90E68EB3A0E}"/>
              </a:ext>
            </a:extLst>
          </p:cNvPr>
          <p:cNvPicPr>
            <a:picLocks noChangeAspect="1"/>
          </p:cNvPicPr>
          <p:nvPr/>
        </p:nvPicPr>
        <p:blipFill>
          <a:blip r:embed="rId6"/>
          <a:stretch>
            <a:fillRect/>
          </a:stretch>
        </p:blipFill>
        <p:spPr>
          <a:xfrm>
            <a:off x="9724517" y="2009720"/>
            <a:ext cx="2103866" cy="2108430"/>
          </a:xfrm>
          <a:prstGeom prst="rect">
            <a:avLst/>
          </a:prstGeom>
        </p:spPr>
      </p:pic>
    </p:spTree>
    <p:extLst>
      <p:ext uri="{BB962C8B-B14F-4D97-AF65-F5344CB8AC3E}">
        <p14:creationId xmlns:p14="http://schemas.microsoft.com/office/powerpoint/2010/main" val="249831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FDD1B5-AA89-9D48-E492-C9B37522C5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5" name="Content Placeholder 4">
            <a:extLst>
              <a:ext uri="{FF2B5EF4-FFF2-40B4-BE49-F238E27FC236}">
                <a16:creationId xmlns:a16="http://schemas.microsoft.com/office/drawing/2014/main" id="{E2DF0F0F-6511-9BCB-D985-1B9F4276ABA3}"/>
              </a:ext>
            </a:extLst>
          </p:cNvPr>
          <p:cNvPicPr>
            <a:picLocks noGrp="1" noChangeAspect="1"/>
          </p:cNvPicPr>
          <p:nvPr>
            <p:ph sz="quarter" idx="4294967295"/>
          </p:nvPr>
        </p:nvPicPr>
        <p:blipFill>
          <a:blip r:embed="rId3"/>
          <a:stretch>
            <a:fillRect/>
          </a:stretch>
        </p:blipFill>
        <p:spPr>
          <a:xfrm>
            <a:off x="363618" y="151606"/>
            <a:ext cx="10915650" cy="6554787"/>
          </a:xfrm>
        </p:spPr>
      </p:pic>
      <p:pic>
        <p:nvPicPr>
          <p:cNvPr id="4" name="Picture 3" descr="Qr code&#10;&#10;AI-generated content may be incorrect.">
            <a:extLst>
              <a:ext uri="{FF2B5EF4-FFF2-40B4-BE49-F238E27FC236}">
                <a16:creationId xmlns:a16="http://schemas.microsoft.com/office/drawing/2014/main" id="{14828E59-BF81-DDA8-4810-8AC47C5F7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20" y="5498616"/>
            <a:ext cx="1141517" cy="1141517"/>
          </a:xfrm>
          <a:prstGeom prst="rect">
            <a:avLst/>
          </a:prstGeom>
        </p:spPr>
      </p:pic>
    </p:spTree>
    <p:extLst>
      <p:ext uri="{BB962C8B-B14F-4D97-AF65-F5344CB8AC3E}">
        <p14:creationId xmlns:p14="http://schemas.microsoft.com/office/powerpoint/2010/main" val="372582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rt displayed on screen">
            <a:extLst>
              <a:ext uri="{FF2B5EF4-FFF2-40B4-BE49-F238E27FC236}">
                <a16:creationId xmlns:a16="http://schemas.microsoft.com/office/drawing/2014/main" id="{CD2280A0-CD45-5B64-C015-7901A572F46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82" t="17738" r="-2882" b="-1054"/>
          <a:stretch/>
        </p:blipFill>
        <p:spPr>
          <a:xfrm>
            <a:off x="709757" y="-1286616"/>
            <a:ext cx="12008425" cy="6656388"/>
          </a:xfrm>
        </p:spPr>
      </p:pic>
      <p:sp>
        <p:nvSpPr>
          <p:cNvPr id="6" name="Picture Placeholder 5">
            <a:extLst>
              <a:ext uri="{FF2B5EF4-FFF2-40B4-BE49-F238E27FC236}">
                <a16:creationId xmlns:a16="http://schemas.microsoft.com/office/drawing/2014/main" id="{FC8A0500-AA16-CEC6-88C0-3730BB04062C}"/>
              </a:ext>
            </a:extLst>
          </p:cNvPr>
          <p:cNvSpPr>
            <a:spLocks noGrp="1"/>
          </p:cNvSpPr>
          <p:nvPr>
            <p:ph type="pic" sz="quarter" idx="11"/>
          </p:nvPr>
        </p:nvSpPr>
        <p:spPr/>
        <p:txBody>
          <a:bodyPr/>
          <a:lstStyle/>
          <a:p>
            <a:endParaRPr lang="en-US"/>
          </a:p>
        </p:txBody>
      </p:sp>
      <p:sp>
        <p:nvSpPr>
          <p:cNvPr id="7" name="Picture Placeholder 6">
            <a:extLst>
              <a:ext uri="{FF2B5EF4-FFF2-40B4-BE49-F238E27FC236}">
                <a16:creationId xmlns:a16="http://schemas.microsoft.com/office/drawing/2014/main" id="{0B9D9B19-82A2-07B4-43DB-E71691DD5EA8}"/>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3A9985E6-FE98-B043-61CC-EDD7619D3D14}"/>
              </a:ext>
            </a:extLst>
          </p:cNvPr>
          <p:cNvSpPr>
            <a:spLocks noGrp="1"/>
          </p:cNvSpPr>
          <p:nvPr>
            <p:ph type="title"/>
          </p:nvPr>
        </p:nvSpPr>
        <p:spPr/>
        <p:txBody>
          <a:bodyPr/>
          <a:lstStyle/>
          <a:p>
            <a:r>
              <a:rPr lang="en-US"/>
              <a:t>Linked Data</a:t>
            </a:r>
          </a:p>
        </p:txBody>
      </p:sp>
    </p:spTree>
    <p:extLst>
      <p:ext uri="{BB962C8B-B14F-4D97-AF65-F5344CB8AC3E}">
        <p14:creationId xmlns:p14="http://schemas.microsoft.com/office/powerpoint/2010/main" val="577623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51BE-9B46-40B5-918D-2E0DCDD3D40D}"/>
              </a:ext>
            </a:extLst>
          </p:cNvPr>
          <p:cNvSpPr>
            <a:spLocks noGrp="1"/>
          </p:cNvSpPr>
          <p:nvPr>
            <p:ph type="title"/>
          </p:nvPr>
        </p:nvSpPr>
        <p:spPr>
          <a:xfrm>
            <a:off x="593725" y="260361"/>
            <a:ext cx="10515600" cy="768216"/>
          </a:xfrm>
        </p:spPr>
        <p:txBody>
          <a:bodyPr/>
          <a:lstStyle/>
          <a:p>
            <a:r>
              <a:rPr lang="en-US"/>
              <a:t>Data description</a:t>
            </a:r>
          </a:p>
        </p:txBody>
      </p:sp>
      <p:sp>
        <p:nvSpPr>
          <p:cNvPr id="3" name="Content Placeholder 2">
            <a:extLst>
              <a:ext uri="{FF2B5EF4-FFF2-40B4-BE49-F238E27FC236}">
                <a16:creationId xmlns:a16="http://schemas.microsoft.com/office/drawing/2014/main" id="{085E9E01-D2AF-42F2-AB93-F066D88CF2E0}"/>
              </a:ext>
            </a:extLst>
          </p:cNvPr>
          <p:cNvSpPr>
            <a:spLocks noGrp="1"/>
          </p:cNvSpPr>
          <p:nvPr>
            <p:ph sz="quarter" idx="11"/>
          </p:nvPr>
        </p:nvSpPr>
        <p:spPr>
          <a:xfrm>
            <a:off x="593725" y="1276349"/>
            <a:ext cx="10426700" cy="4649665"/>
          </a:xfrm>
        </p:spPr>
        <p:txBody>
          <a:bodyPr>
            <a:normAutofit/>
          </a:bodyPr>
          <a:lstStyle/>
          <a:p>
            <a:pPr marL="457200" indent="-457200">
              <a:spcBef>
                <a:spcPts val="0"/>
              </a:spcBef>
              <a:spcAft>
                <a:spcPts val="400"/>
              </a:spcAft>
              <a:buSzPct val="120000"/>
              <a:buFont typeface="Arial" panose="020B0604020202020204" pitchFamily="34" charset="0"/>
              <a:buChar char="•"/>
            </a:pPr>
            <a:r>
              <a:rPr lang="en-US"/>
              <a:t>These are b</a:t>
            </a:r>
            <a:r>
              <a:rPr lang="en-US" sz="2800"/>
              <a:t>ased on Indiana </a:t>
            </a:r>
            <a:r>
              <a:rPr lang="en-US"/>
              <a:t>births</a:t>
            </a:r>
            <a:r>
              <a:rPr lang="en-US" sz="2800"/>
              <a:t> that were linked to Indiana </a:t>
            </a:r>
            <a:r>
              <a:rPr lang="en-US"/>
              <a:t>infant death</a:t>
            </a:r>
            <a:r>
              <a:rPr lang="en-US" sz="2800"/>
              <a:t> records.</a:t>
            </a:r>
          </a:p>
          <a:p>
            <a:pPr marL="457200" indent="-457200">
              <a:spcBef>
                <a:spcPts val="0"/>
              </a:spcBef>
              <a:spcAft>
                <a:spcPts val="400"/>
              </a:spcAft>
              <a:buSzPct val="120000"/>
              <a:buFont typeface="Arial" panose="020B0604020202020204" pitchFamily="34" charset="0"/>
              <a:buChar char="•"/>
            </a:pPr>
            <a:r>
              <a:rPr lang="en-US" sz="2800"/>
              <a:t>2018-2022 describes the infant birth year.</a:t>
            </a:r>
          </a:p>
          <a:p>
            <a:pPr marL="457200" indent="-457200">
              <a:spcBef>
                <a:spcPts val="0"/>
              </a:spcBef>
              <a:spcAft>
                <a:spcPts val="400"/>
              </a:spcAft>
              <a:buSzPct val="120000"/>
              <a:buFont typeface="Arial" panose="020B0604020202020204" pitchFamily="34" charset="0"/>
              <a:buChar char="•"/>
            </a:pPr>
            <a:r>
              <a:rPr lang="en-US" sz="2800"/>
              <a:t>The infant death year spans 2018-2023.</a:t>
            </a:r>
          </a:p>
          <a:p>
            <a:pPr marL="457200" indent="-457200">
              <a:spcBef>
                <a:spcPts val="0"/>
              </a:spcBef>
              <a:spcAft>
                <a:spcPts val="400"/>
              </a:spcAft>
              <a:buSzPct val="120000"/>
              <a:buFont typeface="Arial" panose="020B0604020202020204" pitchFamily="34" charset="0"/>
              <a:buChar char="•"/>
            </a:pPr>
            <a:r>
              <a:rPr lang="en-US"/>
              <a:t>Looking at the data this way g</a:t>
            </a:r>
            <a:r>
              <a:rPr lang="en-US" sz="2800"/>
              <a:t>ives us the ability to analyze the relationships between risk factors and infant mortality rather than the two pieces independently.</a:t>
            </a:r>
          </a:p>
          <a:p>
            <a:pPr marL="457200" indent="-457200">
              <a:spcBef>
                <a:spcPts val="0"/>
              </a:spcBef>
              <a:spcAft>
                <a:spcPts val="400"/>
              </a:spcAft>
              <a:buSzPct val="120000"/>
              <a:buFont typeface="Arial" panose="020B0604020202020204" pitchFamily="34" charset="0"/>
              <a:buChar char="•"/>
            </a:pPr>
            <a:r>
              <a:rPr lang="en-US" sz="2800"/>
              <a:t>The data points in this presentation should not be compared to other materials and statistics based on only birth or death records.</a:t>
            </a: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Tree>
    <p:extLst>
      <p:ext uri="{BB962C8B-B14F-4D97-AF65-F5344CB8AC3E}">
        <p14:creationId xmlns:p14="http://schemas.microsoft.com/office/powerpoint/2010/main" val="1178629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51BE-9B46-40B5-918D-2E0DCDD3D40D}"/>
              </a:ext>
            </a:extLst>
          </p:cNvPr>
          <p:cNvSpPr>
            <a:spLocks noGrp="1"/>
          </p:cNvSpPr>
          <p:nvPr>
            <p:ph type="title"/>
          </p:nvPr>
        </p:nvSpPr>
        <p:spPr>
          <a:xfrm>
            <a:off x="593502" y="176026"/>
            <a:ext cx="10515600" cy="768216"/>
          </a:xfrm>
        </p:spPr>
        <p:txBody>
          <a:bodyPr>
            <a:normAutofit fontScale="90000"/>
          </a:bodyPr>
          <a:lstStyle/>
          <a:p>
            <a:r>
              <a:rPr lang="en-US"/>
              <a:t>Indiana linked births and infant deaths by race and ethnicity</a:t>
            </a: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graphicFrame>
        <p:nvGraphicFramePr>
          <p:cNvPr id="6" name="Chart 5">
            <a:extLst>
              <a:ext uri="{FF2B5EF4-FFF2-40B4-BE49-F238E27FC236}">
                <a16:creationId xmlns:a16="http://schemas.microsoft.com/office/drawing/2014/main" id="{AD5225D4-1AAF-4120-9ABD-BA09F6440FDA}"/>
              </a:ext>
            </a:extLst>
          </p:cNvPr>
          <p:cNvGraphicFramePr/>
          <p:nvPr/>
        </p:nvGraphicFramePr>
        <p:xfrm>
          <a:off x="312419" y="1272618"/>
          <a:ext cx="10796683" cy="377072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F1FF37D7-E3CF-42F8-A7A9-66100156C98C}"/>
              </a:ext>
            </a:extLst>
          </p:cNvPr>
          <p:cNvSpPr/>
          <p:nvPr/>
        </p:nvSpPr>
        <p:spPr>
          <a:xfrm>
            <a:off x="4683394" y="6115381"/>
            <a:ext cx="6327506" cy="78483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sp>
        <p:nvSpPr>
          <p:cNvPr id="3" name="TextBox 2">
            <a:extLst>
              <a:ext uri="{FF2B5EF4-FFF2-40B4-BE49-F238E27FC236}">
                <a16:creationId xmlns:a16="http://schemas.microsoft.com/office/drawing/2014/main" id="{ED35078A-6A47-11EC-825A-75A51B422C0D}"/>
              </a:ext>
            </a:extLst>
          </p:cNvPr>
          <p:cNvSpPr txBox="1"/>
          <p:nvPr/>
        </p:nvSpPr>
        <p:spPr>
          <a:xfrm>
            <a:off x="1130830" y="5101744"/>
            <a:ext cx="11252203" cy="861774"/>
          </a:xfrm>
          <a:prstGeom prst="rect">
            <a:avLst/>
          </a:prstGeom>
          <a:noFill/>
        </p:spPr>
        <p:txBody>
          <a:bodyPr wrap="square" rtlCol="0">
            <a:spAutoFit/>
          </a:bodyPr>
          <a:lstStyle/>
          <a:p>
            <a:pPr marL="285750" indent="-285750">
              <a:buFont typeface="Wingdings" panose="05000000000000000000" pitchFamily="2" charset="2"/>
              <a:buChar char="q"/>
            </a:pPr>
            <a:r>
              <a:rPr lang="en-US" sz="1600"/>
              <a:t>Non-Hispanic Black infants experience death at a </a:t>
            </a:r>
            <a:r>
              <a:rPr lang="en-US" sz="1600" b="1"/>
              <a:t>2</a:t>
            </a:r>
            <a:r>
              <a:rPr lang="en-US" sz="1600"/>
              <a:t> times higher rate than the Non-Hispanic White infant population. </a:t>
            </a:r>
          </a:p>
          <a:p>
            <a:pPr marL="285750" indent="-285750">
              <a:buFont typeface="Wingdings" panose="05000000000000000000" pitchFamily="2" charset="2"/>
              <a:buChar char="q"/>
            </a:pPr>
            <a:r>
              <a:rPr lang="en-US" sz="1600"/>
              <a:t>Hispanic infants experience death at a </a:t>
            </a:r>
            <a:r>
              <a:rPr lang="en-US" sz="1600" b="1"/>
              <a:t>1.1</a:t>
            </a:r>
            <a:r>
              <a:rPr lang="en-US" sz="1600"/>
              <a:t> times higher rate than the Non-Hispanic White infant population. </a:t>
            </a:r>
          </a:p>
          <a:p>
            <a:endParaRPr lang="en-US"/>
          </a:p>
        </p:txBody>
      </p:sp>
    </p:spTree>
    <p:extLst>
      <p:ext uri="{BB962C8B-B14F-4D97-AF65-F5344CB8AC3E}">
        <p14:creationId xmlns:p14="http://schemas.microsoft.com/office/powerpoint/2010/main" val="808736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51BE-9B46-40B5-918D-2E0DCDD3D40D}"/>
              </a:ext>
            </a:extLst>
          </p:cNvPr>
          <p:cNvSpPr>
            <a:spLocks noGrp="1"/>
          </p:cNvSpPr>
          <p:nvPr>
            <p:ph type="title"/>
          </p:nvPr>
        </p:nvSpPr>
        <p:spPr/>
        <p:txBody>
          <a:bodyPr>
            <a:normAutofit fontScale="90000"/>
          </a:bodyPr>
          <a:lstStyle/>
          <a:p>
            <a:r>
              <a:rPr lang="en-US"/>
              <a:t>Indiana linked births and infant deaths by age of mom</a:t>
            </a: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F1FF37D7-E3CF-42F8-A7A9-66100156C98C}"/>
              </a:ext>
            </a:extLst>
          </p:cNvPr>
          <p:cNvSpPr/>
          <p:nvPr/>
        </p:nvSpPr>
        <p:spPr>
          <a:xfrm>
            <a:off x="4683394" y="6115381"/>
            <a:ext cx="6327506"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graphicFrame>
        <p:nvGraphicFramePr>
          <p:cNvPr id="8" name="Chart 7">
            <a:extLst>
              <a:ext uri="{FF2B5EF4-FFF2-40B4-BE49-F238E27FC236}">
                <a16:creationId xmlns:a16="http://schemas.microsoft.com/office/drawing/2014/main" id="{D255C6BE-2338-4AB4-AE55-57EDD4AC5D30}"/>
              </a:ext>
            </a:extLst>
          </p:cNvPr>
          <p:cNvGraphicFramePr/>
          <p:nvPr/>
        </p:nvGraphicFramePr>
        <p:xfrm>
          <a:off x="593502" y="1157248"/>
          <a:ext cx="10515600" cy="47009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2188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51BE-9B46-40B5-918D-2E0DCDD3D40D}"/>
              </a:ext>
            </a:extLst>
          </p:cNvPr>
          <p:cNvSpPr>
            <a:spLocks noGrp="1"/>
          </p:cNvSpPr>
          <p:nvPr>
            <p:ph type="title"/>
          </p:nvPr>
        </p:nvSpPr>
        <p:spPr>
          <a:xfrm>
            <a:off x="593502" y="442049"/>
            <a:ext cx="10515600" cy="768216"/>
          </a:xfrm>
        </p:spPr>
        <p:txBody>
          <a:bodyPr>
            <a:normAutofit/>
          </a:bodyPr>
          <a:lstStyle/>
          <a:p>
            <a:r>
              <a:rPr lang="en-US"/>
              <a:t>Indiana linked data by rural/urban</a:t>
            </a: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F1FF37D7-E3CF-42F8-A7A9-66100156C98C}"/>
              </a:ext>
            </a:extLst>
          </p:cNvPr>
          <p:cNvSpPr/>
          <p:nvPr/>
        </p:nvSpPr>
        <p:spPr>
          <a:xfrm>
            <a:off x="4683394" y="6145598"/>
            <a:ext cx="6327506"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graphicFrame>
        <p:nvGraphicFramePr>
          <p:cNvPr id="12" name="Chart 11">
            <a:extLst>
              <a:ext uri="{FF2B5EF4-FFF2-40B4-BE49-F238E27FC236}">
                <a16:creationId xmlns:a16="http://schemas.microsoft.com/office/drawing/2014/main" id="{7FF6A394-8091-49A0-B9F9-254713BF89FE}"/>
              </a:ext>
            </a:extLst>
          </p:cNvPr>
          <p:cNvGraphicFramePr/>
          <p:nvPr>
            <p:extLst>
              <p:ext uri="{D42A27DB-BD31-4B8C-83A1-F6EECF244321}">
                <p14:modId xmlns:p14="http://schemas.microsoft.com/office/powerpoint/2010/main" val="336815490"/>
              </p:ext>
            </p:extLst>
          </p:nvPr>
        </p:nvGraphicFramePr>
        <p:xfrm>
          <a:off x="1143806" y="1743062"/>
          <a:ext cx="10094807" cy="36179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1814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7F78-0D55-4F7C-44D1-39C8F163A4E4}"/>
              </a:ext>
            </a:extLst>
          </p:cNvPr>
          <p:cNvSpPr>
            <a:spLocks noGrp="1"/>
          </p:cNvSpPr>
          <p:nvPr>
            <p:ph type="title"/>
          </p:nvPr>
        </p:nvSpPr>
        <p:spPr>
          <a:xfrm>
            <a:off x="593502" y="340290"/>
            <a:ext cx="10515600" cy="768216"/>
          </a:xfrm>
        </p:spPr>
        <p:txBody>
          <a:bodyPr/>
          <a:lstStyle/>
          <a:p>
            <a:r>
              <a:rPr lang="en-US"/>
              <a:t>Indiana linked data by hospital access </a:t>
            </a:r>
          </a:p>
        </p:txBody>
      </p:sp>
      <p:sp>
        <p:nvSpPr>
          <p:cNvPr id="3" name="Slide Number Placeholder 2">
            <a:extLst>
              <a:ext uri="{FF2B5EF4-FFF2-40B4-BE49-F238E27FC236}">
                <a16:creationId xmlns:a16="http://schemas.microsoft.com/office/drawing/2014/main" id="{27202AAF-D561-8C8C-1CFA-6C6CB6E34561}"/>
              </a:ext>
            </a:extLst>
          </p:cNvPr>
          <p:cNvSpPr>
            <a:spLocks noGrp="1"/>
          </p:cNvSpPr>
          <p:nvPr>
            <p:ph type="sldNum" sz="quarter" idx="10"/>
          </p:nvPr>
        </p:nvSpPr>
        <p:spPr/>
        <p:txBody>
          <a:bodyPr/>
          <a:lstStyle/>
          <a:p>
            <a:fld id="{5D96652D-A424-46EE-8E8A-BA494523C828}" type="slidenum">
              <a:rPr lang="en-US" smtClean="0"/>
              <a:pPr/>
              <a:t>19</a:t>
            </a:fld>
            <a:endParaRPr lang="en-US">
              <a:solidFill>
                <a:schemeClr val="tx1"/>
              </a:solidFill>
            </a:endParaRPr>
          </a:p>
        </p:txBody>
      </p:sp>
      <p:pic>
        <p:nvPicPr>
          <p:cNvPr id="6" name="Content Placeholder 5" descr="A picture containing diagram">
            <a:extLst>
              <a:ext uri="{FF2B5EF4-FFF2-40B4-BE49-F238E27FC236}">
                <a16:creationId xmlns:a16="http://schemas.microsoft.com/office/drawing/2014/main" id="{064E15CF-FD42-793D-B2F1-9B7E23E05A15}"/>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7374668" y="1384920"/>
            <a:ext cx="4596327" cy="4128344"/>
          </a:xfrm>
        </p:spPr>
      </p:pic>
      <p:graphicFrame>
        <p:nvGraphicFramePr>
          <p:cNvPr id="4" name="Chart 3">
            <a:extLst>
              <a:ext uri="{FF2B5EF4-FFF2-40B4-BE49-F238E27FC236}">
                <a16:creationId xmlns:a16="http://schemas.microsoft.com/office/drawing/2014/main" id="{032885D6-C0A6-A6FD-ED9F-BB4C44C4C736}"/>
              </a:ext>
            </a:extLst>
          </p:cNvPr>
          <p:cNvGraphicFramePr/>
          <p:nvPr>
            <p:extLst>
              <p:ext uri="{D42A27DB-BD31-4B8C-83A1-F6EECF244321}">
                <p14:modId xmlns:p14="http://schemas.microsoft.com/office/powerpoint/2010/main" val="2972331492"/>
              </p:ext>
            </p:extLst>
          </p:nvPr>
        </p:nvGraphicFramePr>
        <p:xfrm>
          <a:off x="-1" y="1972622"/>
          <a:ext cx="7456603" cy="35406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5832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10;&#10;Description automatically generated">
            <a:extLst>
              <a:ext uri="{FF2B5EF4-FFF2-40B4-BE49-F238E27FC236}">
                <a16:creationId xmlns:a16="http://schemas.microsoft.com/office/drawing/2014/main" id="{E03165D2-2FD0-E1FB-315F-E2BCE34F255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442" b="8442"/>
          <a:stretch/>
        </p:blipFill>
        <p:spPr/>
      </p:pic>
      <p:sp>
        <p:nvSpPr>
          <p:cNvPr id="2" name="Picture Placeholder 1">
            <a:extLst>
              <a:ext uri="{FF2B5EF4-FFF2-40B4-BE49-F238E27FC236}">
                <a16:creationId xmlns:a16="http://schemas.microsoft.com/office/drawing/2014/main" id="{D4A5C2B2-4867-7D87-99BF-A10D8619D51A}"/>
              </a:ext>
            </a:extLst>
          </p:cNvPr>
          <p:cNvSpPr>
            <a:spLocks noGrp="1"/>
          </p:cNvSpPr>
          <p:nvPr>
            <p:ph type="pic" sz="quarter" idx="11"/>
          </p:nvPr>
        </p:nvSpPr>
        <p:spPr/>
        <p:txBody>
          <a:bodyPr/>
          <a:lstStyle/>
          <a:p>
            <a:endParaRPr lang="en-US"/>
          </a:p>
        </p:txBody>
      </p:sp>
      <p:sp>
        <p:nvSpPr>
          <p:cNvPr id="4" name="Picture Placeholder 3">
            <a:extLst>
              <a:ext uri="{FF2B5EF4-FFF2-40B4-BE49-F238E27FC236}">
                <a16:creationId xmlns:a16="http://schemas.microsoft.com/office/drawing/2014/main" id="{D46DE35D-7D8E-71AC-B41C-D1A02508FE3E}"/>
              </a:ext>
            </a:extLst>
          </p:cNvPr>
          <p:cNvSpPr>
            <a:spLocks noGrp="1"/>
          </p:cNvSpPr>
          <p:nvPr>
            <p:ph type="pic" sz="quarter" idx="12"/>
          </p:nvPr>
        </p:nvSpPr>
        <p:spPr/>
        <p:txBody>
          <a:bodyPr/>
          <a:lstStyle/>
          <a:p>
            <a:endParaRPr lang="en-US"/>
          </a:p>
        </p:txBody>
      </p:sp>
      <p:sp>
        <p:nvSpPr>
          <p:cNvPr id="11" name="Title 10">
            <a:extLst>
              <a:ext uri="{FF2B5EF4-FFF2-40B4-BE49-F238E27FC236}">
                <a16:creationId xmlns:a16="http://schemas.microsoft.com/office/drawing/2014/main" id="{C6CDEC92-5BB3-C74B-AA74-2941F951B902}"/>
              </a:ext>
            </a:extLst>
          </p:cNvPr>
          <p:cNvSpPr>
            <a:spLocks noGrp="1"/>
          </p:cNvSpPr>
          <p:nvPr>
            <p:ph type="title"/>
          </p:nvPr>
        </p:nvSpPr>
        <p:spPr/>
        <p:txBody>
          <a:bodyPr/>
          <a:lstStyle/>
          <a:p>
            <a:r>
              <a:rPr lang="en-US"/>
              <a:t>Birth Outcome Indicators</a:t>
            </a:r>
          </a:p>
        </p:txBody>
      </p:sp>
    </p:spTree>
    <p:extLst>
      <p:ext uri="{BB962C8B-B14F-4D97-AF65-F5344CB8AC3E}">
        <p14:creationId xmlns:p14="http://schemas.microsoft.com/office/powerpoint/2010/main" val="3405725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81BB0D-3A7E-4B54-95D8-5AC1A8902D83}"/>
              </a:ext>
            </a:extLst>
          </p:cNvPr>
          <p:cNvSpPr txBox="1"/>
          <p:nvPr/>
        </p:nvSpPr>
        <p:spPr>
          <a:xfrm>
            <a:off x="361348" y="274163"/>
            <a:ext cx="11469304" cy="6264748"/>
          </a:xfrm>
          <a:prstGeom prst="round1Rect">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rPr>
              <a:t>			</a:t>
            </a:r>
            <a:r>
              <a:rPr kumimoji="0" lang="en-US" sz="6000" b="1" i="0" u="none" strike="noStrike" kern="0" cap="none" spc="0" normalizeH="0" baseline="0" noProof="0">
                <a:ln>
                  <a:noFill/>
                </a:ln>
                <a:solidFill>
                  <a:srgbClr val="243E8E"/>
                </a:solidFill>
                <a:effectLst/>
                <a:uLnTx/>
                <a:uFillTx/>
                <a:latin typeface="Segoe UI"/>
                <a:ea typeface="ＭＳ Ｐゴシック" pitchFamily="-108" charset="-128"/>
                <a:cs typeface="+mn-cs"/>
              </a:rPr>
              <a:t>61.4%</a:t>
            </a:r>
            <a:r>
              <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			</a:t>
            </a: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of infants who died had a </a:t>
            </a:r>
            <a:r>
              <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rPr>
              <a:t>low </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rPr>
              <a:t>			birthweight (&lt; 2,500 grams).</a:t>
            </a:r>
          </a:p>
          <a:p>
            <a:pPr marL="2286000" marR="0" lvl="5"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r>
              <a:rPr kumimoji="0" lang="en-US" sz="40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r>
              <a:rPr kumimoji="0" lang="en-US" sz="3200" b="1" i="0" u="none" strike="noStrike" kern="0" cap="none" spc="0" normalizeH="0" baseline="0" noProof="0">
                <a:ln>
                  <a:noFill/>
                </a:ln>
                <a:solidFill>
                  <a:srgbClr val="243E8E"/>
                </a:solidFill>
                <a:effectLst/>
                <a:uLnTx/>
                <a:uFillTx/>
                <a:latin typeface="Segoe UI"/>
                <a:ea typeface="ＭＳ Ｐゴシック" pitchFamily="-108" charset="-128"/>
                <a:cs typeface="+mn-cs"/>
              </a:rPr>
              <a:t>Over 4% </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of </a:t>
            </a:r>
            <a:r>
              <a:rPr kumimoji="0" lang="en-US" sz="2000" b="1" i="0" u="none" strike="noStrike" kern="0" cap="none" spc="0" normalizeH="0" baseline="0" noProof="0">
                <a:ln>
                  <a:noFill/>
                </a:ln>
                <a:solidFill>
                  <a:srgbClr val="243E8E"/>
                </a:solidFill>
                <a:effectLst/>
                <a:uLnTx/>
                <a:uFillTx/>
                <a:latin typeface="Segoe UI"/>
                <a:ea typeface="ＭＳ Ｐゴシック" pitchFamily="-108" charset="-128"/>
                <a:cs typeface="+mn-cs"/>
              </a:rPr>
              <a:t>low birthweight </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		births resulted in </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			an infant death. </a:t>
            </a:r>
            <a:endPar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endParaRP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F1FF37D7-E3CF-42F8-A7A9-66100156C98C}"/>
              </a:ext>
            </a:extLst>
          </p:cNvPr>
          <p:cNvSpPr/>
          <p:nvPr/>
        </p:nvSpPr>
        <p:spPr>
          <a:xfrm>
            <a:off x="3373242" y="5879620"/>
            <a:ext cx="5938633"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graphicFrame>
        <p:nvGraphicFramePr>
          <p:cNvPr id="10" name="Chart 9">
            <a:extLst>
              <a:ext uri="{FF2B5EF4-FFF2-40B4-BE49-F238E27FC236}">
                <a16:creationId xmlns:a16="http://schemas.microsoft.com/office/drawing/2014/main" id="{F5670918-1D1F-432E-86FC-9354FB0157C1}"/>
              </a:ext>
            </a:extLst>
          </p:cNvPr>
          <p:cNvGraphicFramePr>
            <a:graphicFrameLocks/>
          </p:cNvGraphicFramePr>
          <p:nvPr/>
        </p:nvGraphicFramePr>
        <p:xfrm>
          <a:off x="5957459" y="1387006"/>
          <a:ext cx="6138236" cy="496934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6419BBF-54BB-46A3-B970-CE77C6FB8B19}"/>
              </a:ext>
            </a:extLst>
          </p:cNvPr>
          <p:cNvSpPr txBox="1"/>
          <p:nvPr/>
        </p:nvSpPr>
        <p:spPr>
          <a:xfrm rot="10800000">
            <a:off x="361347" y="255027"/>
            <a:ext cx="3011894" cy="6309673"/>
          </a:xfrm>
          <a:prstGeom prst="rect">
            <a:avLst/>
          </a:prstGeom>
          <a:solidFill>
            <a:schemeClr val="tx1"/>
          </a:solidFill>
        </p:spPr>
        <p:txBody>
          <a:bodyPr vert="vert"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Low Birthweight</a:t>
            </a:r>
          </a:p>
        </p:txBody>
      </p:sp>
    </p:spTree>
    <p:extLst>
      <p:ext uri="{BB962C8B-B14F-4D97-AF65-F5344CB8AC3E}">
        <p14:creationId xmlns:p14="http://schemas.microsoft.com/office/powerpoint/2010/main" val="1755626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81BB0D-3A7E-4B54-95D8-5AC1A8902D83}"/>
              </a:ext>
            </a:extLst>
          </p:cNvPr>
          <p:cNvSpPr txBox="1"/>
          <p:nvPr/>
        </p:nvSpPr>
        <p:spPr>
          <a:xfrm>
            <a:off x="361346" y="319089"/>
            <a:ext cx="11469304" cy="6309673"/>
          </a:xfrm>
          <a:prstGeom prst="round1Rect">
            <a:avLst/>
          </a:prstGeom>
          <a:noFill/>
          <a:ln w="57150">
            <a:solidFill>
              <a:srgbClr val="06A3C9"/>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rPr>
              <a:t>			</a:t>
            </a:r>
            <a:r>
              <a:rPr kumimoji="0" lang="en-US" sz="6000" b="1" i="0" u="none" strike="noStrike" kern="0" cap="none" spc="0" normalizeH="0" baseline="0" noProof="0">
                <a:ln>
                  <a:noFill/>
                </a:ln>
                <a:solidFill>
                  <a:srgbClr val="06A3C9"/>
                </a:solidFill>
                <a:effectLst/>
                <a:uLnTx/>
                <a:uFillTx/>
                <a:latin typeface="Segoe UI"/>
                <a:ea typeface="ＭＳ Ｐゴシック" pitchFamily="-108" charset="-128"/>
                <a:cs typeface="+mn-cs"/>
              </a:rPr>
              <a:t>62%</a:t>
            </a:r>
            <a:r>
              <a:rPr kumimoji="0" lang="en-US" sz="2800" b="1" i="0" u="none" strike="noStrike" kern="0" cap="none" spc="0" normalizeH="0" baseline="0" noProof="0">
                <a:ln>
                  <a:noFill/>
                </a:ln>
                <a:solidFill>
                  <a:srgbClr val="06A3C9"/>
                </a:solidFill>
                <a:effectLst/>
                <a:uLnTx/>
                <a:uFillTx/>
                <a:latin typeface="Segoe UI"/>
                <a:ea typeface="ＭＳ Ｐゴシック" pitchFamily="-108" charset="-128"/>
                <a:cs typeface="+mn-cs"/>
              </a:rPr>
              <a:t> </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			</a:t>
            </a: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of infants who died were born</a:t>
            </a:r>
            <a:endParaRPr kumimoji="0" lang="en-US" sz="2800" b="1" i="0" u="none" strike="noStrike" kern="0" cap="none" spc="0" normalizeH="0" baseline="0" noProof="0">
              <a:ln>
                <a:noFill/>
              </a:ln>
              <a:solidFill>
                <a:srgbClr val="222268"/>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222268"/>
                </a:solidFill>
                <a:effectLst/>
                <a:uLnTx/>
                <a:uFillTx/>
                <a:latin typeface="Segoe UI"/>
                <a:ea typeface="ＭＳ Ｐゴシック" pitchFamily="-108" charset="-128"/>
                <a:cs typeface="+mn-cs"/>
              </a:rPr>
              <a:t>			</a:t>
            </a:r>
            <a:r>
              <a:rPr kumimoji="0" lang="en-US" sz="2800" b="1" i="0" u="none" strike="noStrike" kern="0" cap="none" spc="0" normalizeH="0" baseline="0" noProof="0">
                <a:ln>
                  <a:noFill/>
                </a:ln>
                <a:solidFill>
                  <a:srgbClr val="06A3C9"/>
                </a:solidFill>
                <a:effectLst/>
                <a:uLnTx/>
                <a:uFillTx/>
                <a:latin typeface="Segoe UI"/>
                <a:ea typeface="ＭＳ Ｐゴシック" pitchFamily="-108" charset="-128"/>
                <a:cs typeface="+mn-cs"/>
              </a:rPr>
              <a:t>preterm (&lt; 37 weeks gestation).</a:t>
            </a:r>
          </a:p>
          <a:p>
            <a:pPr marL="2286000" marR="0" lvl="5"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06A3C9"/>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06A3C9"/>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r>
              <a:rPr kumimoji="0" lang="en-US" sz="3200" b="1" i="0" u="none" strike="noStrike" kern="0" cap="none" spc="0" normalizeH="0" baseline="0" noProof="0">
                <a:ln>
                  <a:noFill/>
                </a:ln>
                <a:solidFill>
                  <a:srgbClr val="06A3C9"/>
                </a:solidFill>
                <a:effectLst/>
                <a:uLnTx/>
                <a:uFillTx/>
                <a:latin typeface="Segoe UI"/>
                <a:ea typeface="ＭＳ Ｐゴシック" pitchFamily="-108" charset="-128"/>
                <a:cs typeface="+mn-cs"/>
              </a:rPr>
              <a:t>Over 3% </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of </a:t>
            </a:r>
            <a:r>
              <a:rPr kumimoji="0" lang="en-US" sz="2000" b="1" i="0" u="none" strike="noStrike" kern="0" cap="none" spc="0" normalizeH="0" baseline="0" noProof="0">
                <a:ln>
                  <a:noFill/>
                </a:ln>
                <a:solidFill>
                  <a:srgbClr val="06A3C9"/>
                </a:solidFill>
                <a:effectLst/>
                <a:uLnTx/>
                <a:uFillTx/>
                <a:latin typeface="Segoe UI"/>
                <a:ea typeface="ＭＳ Ｐゴシック" pitchFamily="-108" charset="-128"/>
                <a:cs typeface="+mn-cs"/>
              </a:rPr>
              <a:t>preterm </a:t>
            </a: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births</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resulted in an infant </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Segoe UI"/>
                <a:ea typeface="ＭＳ Ｐゴシック" pitchFamily="-108" charset="-128"/>
                <a:cs typeface="+mn-cs"/>
              </a:rPr>
              <a:t>			death. </a:t>
            </a:r>
            <a:endPar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06A3C9"/>
              </a:solidFill>
              <a:effectLst/>
              <a:uLnTx/>
              <a:uFillTx/>
              <a:latin typeface="Segoe UI"/>
              <a:ea typeface="ＭＳ Ｐゴシック" pitchFamily="-108" charset="-128"/>
              <a:cs typeface="+mn-cs"/>
            </a:endParaRP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06419BBF-54BB-46A3-B970-CE77C6FB8B19}"/>
              </a:ext>
            </a:extLst>
          </p:cNvPr>
          <p:cNvSpPr txBox="1"/>
          <p:nvPr/>
        </p:nvSpPr>
        <p:spPr>
          <a:xfrm rot="10800000">
            <a:off x="361348" y="345517"/>
            <a:ext cx="3011894" cy="6309673"/>
          </a:xfrm>
          <a:prstGeom prst="rect">
            <a:avLst/>
          </a:prstGeom>
          <a:solidFill>
            <a:srgbClr val="06A3C9"/>
          </a:solidFill>
        </p:spPr>
        <p:txBody>
          <a:bodyPr vert="vert"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Preterm</a:t>
            </a:r>
          </a:p>
        </p:txBody>
      </p:sp>
      <p:graphicFrame>
        <p:nvGraphicFramePr>
          <p:cNvPr id="8" name="Chart 7">
            <a:extLst>
              <a:ext uri="{FF2B5EF4-FFF2-40B4-BE49-F238E27FC236}">
                <a16:creationId xmlns:a16="http://schemas.microsoft.com/office/drawing/2014/main" id="{6960165E-B0CE-4020-A808-E7E154155CB4}"/>
              </a:ext>
            </a:extLst>
          </p:cNvPr>
          <p:cNvGraphicFramePr>
            <a:graphicFrameLocks/>
          </p:cNvGraphicFramePr>
          <p:nvPr/>
        </p:nvGraphicFramePr>
        <p:xfrm>
          <a:off x="6913540" y="1865269"/>
          <a:ext cx="4343400" cy="467364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F1C18AC6-B23F-4920-8707-AB44C21E6672}"/>
              </a:ext>
            </a:extLst>
          </p:cNvPr>
          <p:cNvSpPr/>
          <p:nvPr/>
        </p:nvSpPr>
        <p:spPr>
          <a:xfrm>
            <a:off x="3373243" y="5982431"/>
            <a:ext cx="6327506"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spTree>
    <p:extLst>
      <p:ext uri="{BB962C8B-B14F-4D97-AF65-F5344CB8AC3E}">
        <p14:creationId xmlns:p14="http://schemas.microsoft.com/office/powerpoint/2010/main" val="4059850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81BB0D-3A7E-4B54-95D8-5AC1A8902D83}"/>
              </a:ext>
            </a:extLst>
          </p:cNvPr>
          <p:cNvSpPr txBox="1"/>
          <p:nvPr/>
        </p:nvSpPr>
        <p:spPr>
          <a:xfrm>
            <a:off x="361348" y="274163"/>
            <a:ext cx="11469304" cy="6309673"/>
          </a:xfrm>
          <a:prstGeom prst="round1Rect">
            <a:avLst/>
          </a:prstGeom>
          <a:noFill/>
          <a:ln w="57150">
            <a:solidFill>
              <a:srgbClr val="06A3C9"/>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Segoe UI"/>
                <a:ea typeface="ＭＳ Ｐゴシック" pitchFamily="-108" charset="-128"/>
                <a:cs typeface="+mn-cs"/>
              </a:rPr>
              <a:t>			</a:t>
            </a:r>
            <a:r>
              <a:rPr kumimoji="0" lang="en-US" sz="4400" b="1" i="0" u="none" strike="noStrike" kern="0" cap="none" spc="0" normalizeH="0" baseline="0" noProof="0">
                <a:ln>
                  <a:noFill/>
                </a:ln>
                <a:solidFill>
                  <a:srgbClr val="243E8D"/>
                </a:solidFill>
                <a:effectLst/>
                <a:uLnTx/>
                <a:uFillTx/>
                <a:latin typeface="Segoe UI" panose="020B0502040204020203" pitchFamily="34" charset="0"/>
                <a:ea typeface="ＭＳ Ｐゴシック" pitchFamily="-108" charset="-128"/>
                <a:cs typeface="Segoe UI" panose="020B0502040204020203" pitchFamily="34" charset="0"/>
              </a:rPr>
              <a:t>17.5</a:t>
            </a:r>
            <a:r>
              <a:rPr kumimoji="0" lang="en-US" sz="4400" b="1" i="0" u="none" strike="noStrike" kern="0" cap="none" spc="0" normalizeH="0" baseline="0" noProof="0">
                <a:ln>
                  <a:noFill/>
                </a:ln>
                <a:solidFill>
                  <a:srgbClr val="243E8D"/>
                </a:solidFill>
                <a:effectLst/>
                <a:uLnTx/>
                <a:uFillTx/>
                <a:latin typeface="Segoe UI" panose="020B0502040204020203" pitchFamily="34" charset="0"/>
                <a:ea typeface="+mn-ea"/>
                <a:cs typeface="Segoe UI" panose="020B0502040204020203" pitchFamily="34" charset="0"/>
              </a:rPr>
              <a:t>% </a:t>
            </a:r>
            <a:endParaRPr kumimoji="0" lang="en-US" sz="2000" b="1" i="0" u="none" strike="noStrike" kern="0" cap="none" spc="0" normalizeH="0" baseline="0" noProof="0">
              <a:ln>
                <a:noFill/>
              </a:ln>
              <a:solidFill>
                <a:srgbClr val="243E8D"/>
              </a:solidFill>
              <a:effectLst/>
              <a:uLnTx/>
              <a:uFillTx/>
              <a:latin typeface="Segoe UI" panose="020B0502040204020203" pitchFamily="34" charset="0"/>
              <a:ea typeface="+mn-ea"/>
              <a:cs typeface="Segoe UI" panose="020B0502040204020203" pitchFamily="34" charset="0"/>
            </a:endParaRPr>
          </a:p>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4F81BD">
                    <a:lumMod val="75000"/>
                  </a:srgbClr>
                </a:solidFill>
                <a:effectLst/>
                <a:uLnTx/>
                <a:uFillTx/>
                <a:latin typeface="Segoe UI" panose="020B0502040204020203" pitchFamily="34" charset="0"/>
                <a:ea typeface="+mn-ea"/>
                <a:cs typeface="Segoe UI" panose="020B0502040204020203" pitchFamily="34" charset="0"/>
              </a:rPr>
              <a:t>			</a:t>
            </a:r>
            <a:r>
              <a:rPr kumimoji="0" lang="en-US" sz="2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of the infants who </a:t>
            </a:r>
          </a:p>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died were born to a </a:t>
            </a:r>
          </a:p>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mom who reported </a:t>
            </a:r>
          </a:p>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4F81BD">
                    <a:lumMod val="75000"/>
                  </a:srgbClr>
                </a:solidFill>
                <a:effectLst/>
                <a:uLnTx/>
                <a:uFillTx/>
                <a:latin typeface="Segoe UI" panose="020B0502040204020203" pitchFamily="34" charset="0"/>
                <a:ea typeface="+mn-ea"/>
                <a:cs typeface="Segoe UI" panose="020B0502040204020203" pitchFamily="34" charset="0"/>
              </a:rPr>
              <a:t>		</a:t>
            </a:r>
            <a:r>
              <a:rPr kumimoji="0" lang="en-US" sz="2000" b="1" i="0" u="none" strike="noStrike" kern="0" cap="none" spc="0" normalizeH="0" baseline="0" noProof="0">
                <a:ln>
                  <a:noFill/>
                </a:ln>
                <a:solidFill>
                  <a:srgbClr val="243E8D"/>
                </a:solidFill>
                <a:effectLst/>
                <a:uLnTx/>
                <a:uFillTx/>
                <a:latin typeface="Segoe UI" panose="020B0502040204020203" pitchFamily="34" charset="0"/>
                <a:ea typeface="+mn-ea"/>
                <a:cs typeface="Segoe UI" panose="020B0502040204020203" pitchFamily="34" charset="0"/>
              </a:rPr>
              <a:t>             smoking during </a:t>
            </a:r>
          </a:p>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43E8D"/>
                </a:solidFill>
                <a:effectLst/>
                <a:uLnTx/>
                <a:uFillTx/>
                <a:latin typeface="Segoe UI" panose="020B0502040204020203" pitchFamily="34" charset="0"/>
                <a:ea typeface="+mn-ea"/>
                <a:cs typeface="Segoe UI" panose="020B0502040204020203" pitchFamily="34" charset="0"/>
              </a:rPr>
              <a:t>		             pregnancy.</a:t>
            </a:r>
            <a:endParaRPr kumimoji="0" lang="en-US" sz="2000" b="1" i="0" u="none" strike="noStrike" kern="0" cap="none" spc="0" normalizeH="0" baseline="0" noProof="0">
              <a:ln>
                <a:noFill/>
              </a:ln>
              <a:solidFill>
                <a:srgbClr val="243E8D"/>
              </a:solidFill>
              <a:effectLst/>
              <a:uLnTx/>
              <a:uFillTx/>
              <a:latin typeface="Segoe UI" panose="020B0502040204020203" pitchFamily="34" charset="0"/>
              <a:ea typeface="ＭＳ Ｐゴシック" pitchFamily="-108" charset="-128"/>
              <a:cs typeface="Segoe UI" panose="020B0502040204020203" pitchFamily="34" charset="0"/>
            </a:endParaRP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06419BBF-54BB-46A3-B970-CE77C6FB8B19}"/>
              </a:ext>
            </a:extLst>
          </p:cNvPr>
          <p:cNvSpPr txBox="1"/>
          <p:nvPr/>
        </p:nvSpPr>
        <p:spPr>
          <a:xfrm rot="10800000">
            <a:off x="361347" y="255027"/>
            <a:ext cx="3011894" cy="6309673"/>
          </a:xfrm>
          <a:prstGeom prst="rect">
            <a:avLst/>
          </a:prstGeom>
          <a:solidFill>
            <a:srgbClr val="06A3C9"/>
          </a:solidFill>
        </p:spPr>
        <p:txBody>
          <a:bodyPr vert="vert"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Smoking During Pregnancy</a:t>
            </a:r>
          </a:p>
        </p:txBody>
      </p:sp>
      <p:graphicFrame>
        <p:nvGraphicFramePr>
          <p:cNvPr id="10" name="Chart 9">
            <a:extLst>
              <a:ext uri="{FF2B5EF4-FFF2-40B4-BE49-F238E27FC236}">
                <a16:creationId xmlns:a16="http://schemas.microsoft.com/office/drawing/2014/main" id="{CC537816-20AF-454A-A735-2E139D32D809}"/>
              </a:ext>
            </a:extLst>
          </p:cNvPr>
          <p:cNvGraphicFramePr>
            <a:graphicFrameLocks/>
          </p:cNvGraphicFramePr>
          <p:nvPr/>
        </p:nvGraphicFramePr>
        <p:xfrm>
          <a:off x="4217547" y="2362200"/>
          <a:ext cx="6661306" cy="431256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5E8BC387-1137-4EF2-AB47-444CA00597D1}"/>
              </a:ext>
            </a:extLst>
          </p:cNvPr>
          <p:cNvSpPr txBox="1"/>
          <p:nvPr/>
        </p:nvSpPr>
        <p:spPr>
          <a:xfrm>
            <a:off x="3373242" y="5704107"/>
            <a:ext cx="679183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 Percentages based on counts less than 20 are unstable and should be interpreted with caution.</a:t>
            </a:r>
          </a:p>
        </p:txBody>
      </p:sp>
      <p:cxnSp>
        <p:nvCxnSpPr>
          <p:cNvPr id="13" name="Straight Connector 12">
            <a:extLst>
              <a:ext uri="{FF2B5EF4-FFF2-40B4-BE49-F238E27FC236}">
                <a16:creationId xmlns:a16="http://schemas.microsoft.com/office/drawing/2014/main" id="{72C12A62-8CD1-4DBE-9E66-310338E9737C}"/>
              </a:ext>
            </a:extLst>
          </p:cNvPr>
          <p:cNvCxnSpPr/>
          <p:nvPr/>
        </p:nvCxnSpPr>
        <p:spPr bwMode="auto">
          <a:xfrm>
            <a:off x="3593420" y="3021929"/>
            <a:ext cx="7909560" cy="0"/>
          </a:xfrm>
          <a:prstGeom prst="line">
            <a:avLst/>
          </a:prstGeom>
          <a:solidFill>
            <a:schemeClr val="accent1"/>
          </a:solidFill>
          <a:ln w="76200" cap="flat" cmpd="sng" algn="ctr">
            <a:solidFill>
              <a:srgbClr val="06A3C9"/>
            </a:solidFill>
            <a:prstDash val="solid"/>
            <a:round/>
            <a:headEnd type="none" w="med" len="med"/>
            <a:tailEnd type="none" w="med" len="med"/>
          </a:ln>
          <a:effectLst/>
        </p:spPr>
      </p:cxnSp>
      <p:graphicFrame>
        <p:nvGraphicFramePr>
          <p:cNvPr id="14" name="Chart 13">
            <a:extLst>
              <a:ext uri="{FF2B5EF4-FFF2-40B4-BE49-F238E27FC236}">
                <a16:creationId xmlns:a16="http://schemas.microsoft.com/office/drawing/2014/main" id="{B3E47A2A-C166-4717-8BD6-FB8922349FE7}"/>
              </a:ext>
            </a:extLst>
          </p:cNvPr>
          <p:cNvGraphicFramePr/>
          <p:nvPr/>
        </p:nvGraphicFramePr>
        <p:xfrm>
          <a:off x="6968282" y="628704"/>
          <a:ext cx="4213838" cy="2114885"/>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F8454036-F5EA-4563-9A9F-2EFE8B9D5665}"/>
              </a:ext>
            </a:extLst>
          </p:cNvPr>
          <p:cNvSpPr/>
          <p:nvPr/>
        </p:nvSpPr>
        <p:spPr>
          <a:xfrm>
            <a:off x="3373242" y="6004652"/>
            <a:ext cx="6327506"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spTree>
    <p:extLst>
      <p:ext uri="{BB962C8B-B14F-4D97-AF65-F5344CB8AC3E}">
        <p14:creationId xmlns:p14="http://schemas.microsoft.com/office/powerpoint/2010/main" val="218395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81BB0D-3A7E-4B54-95D8-5AC1A8902D83}"/>
              </a:ext>
            </a:extLst>
          </p:cNvPr>
          <p:cNvSpPr txBox="1"/>
          <p:nvPr/>
        </p:nvSpPr>
        <p:spPr>
          <a:xfrm>
            <a:off x="361348" y="274163"/>
            <a:ext cx="11469304" cy="6309673"/>
          </a:xfrm>
          <a:prstGeom prst="round1Rect">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06419BBF-54BB-46A3-B970-CE77C6FB8B19}"/>
              </a:ext>
            </a:extLst>
          </p:cNvPr>
          <p:cNvSpPr txBox="1"/>
          <p:nvPr/>
        </p:nvSpPr>
        <p:spPr>
          <a:xfrm rot="10800000">
            <a:off x="361347" y="255027"/>
            <a:ext cx="3011894" cy="6309673"/>
          </a:xfrm>
          <a:prstGeom prst="rect">
            <a:avLst/>
          </a:prstGeom>
          <a:solidFill>
            <a:schemeClr val="tx1"/>
          </a:solidFill>
        </p:spPr>
        <p:txBody>
          <a:bodyPr vert="vert"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Early Prenatal Care</a:t>
            </a:r>
          </a:p>
        </p:txBody>
      </p:sp>
      <p:grpSp>
        <p:nvGrpSpPr>
          <p:cNvPr id="8" name="Group 7">
            <a:extLst>
              <a:ext uri="{FF2B5EF4-FFF2-40B4-BE49-F238E27FC236}">
                <a16:creationId xmlns:a16="http://schemas.microsoft.com/office/drawing/2014/main" id="{ED309488-F320-45A0-AAA5-4BB01D6D2D4D}"/>
              </a:ext>
            </a:extLst>
          </p:cNvPr>
          <p:cNvGrpSpPr/>
          <p:nvPr/>
        </p:nvGrpSpPr>
        <p:grpSpPr>
          <a:xfrm>
            <a:off x="3895332" y="624864"/>
            <a:ext cx="6937635" cy="1309918"/>
            <a:chOff x="1092006" y="6897122"/>
            <a:chExt cx="2530994" cy="473121"/>
          </a:xfrm>
        </p:grpSpPr>
        <p:grpSp>
          <p:nvGrpSpPr>
            <p:cNvPr id="12" name="Group 11">
              <a:extLst>
                <a:ext uri="{FF2B5EF4-FFF2-40B4-BE49-F238E27FC236}">
                  <a16:creationId xmlns:a16="http://schemas.microsoft.com/office/drawing/2014/main" id="{E7C4044F-DC85-431D-A100-F489353D4F2E}"/>
                </a:ext>
              </a:extLst>
            </p:cNvPr>
            <p:cNvGrpSpPr/>
            <p:nvPr/>
          </p:nvGrpSpPr>
          <p:grpSpPr>
            <a:xfrm>
              <a:off x="1092006" y="6897122"/>
              <a:ext cx="2489394" cy="473121"/>
              <a:chOff x="1057439" y="6951439"/>
              <a:chExt cx="2047823" cy="382729"/>
            </a:xfrm>
          </p:grpSpPr>
          <p:sp>
            <p:nvSpPr>
              <p:cNvPr id="18" name="Flowchart: Connector 17">
                <a:extLst>
                  <a:ext uri="{FF2B5EF4-FFF2-40B4-BE49-F238E27FC236}">
                    <a16:creationId xmlns:a16="http://schemas.microsoft.com/office/drawing/2014/main" id="{FCBE2AAE-394C-495E-B5DD-750677742396}"/>
                  </a:ext>
                </a:extLst>
              </p:cNvPr>
              <p:cNvSpPr/>
              <p:nvPr/>
            </p:nvSpPr>
            <p:spPr>
              <a:xfrm>
                <a:off x="1057439" y="6951574"/>
                <a:ext cx="388713" cy="381000"/>
              </a:xfrm>
              <a:prstGeom prst="flowChartConnector">
                <a:avLst/>
              </a:prstGeom>
              <a:solidFill>
                <a:schemeClr val="tx1"/>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Flowchart: Connector 18">
                <a:extLst>
                  <a:ext uri="{FF2B5EF4-FFF2-40B4-BE49-F238E27FC236}">
                    <a16:creationId xmlns:a16="http://schemas.microsoft.com/office/drawing/2014/main" id="{ABDFAFCB-8461-43CC-BCB6-585372CE82D3}"/>
                  </a:ext>
                </a:extLst>
              </p:cNvPr>
              <p:cNvSpPr/>
              <p:nvPr/>
            </p:nvSpPr>
            <p:spPr>
              <a:xfrm>
                <a:off x="1472695" y="6952766"/>
                <a:ext cx="388713" cy="381000"/>
              </a:xfrm>
              <a:prstGeom prst="flowChartConnector">
                <a:avLst/>
              </a:prstGeom>
              <a:solidFill>
                <a:schemeClr val="tx1"/>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Flowchart: Connector 19">
                <a:extLst>
                  <a:ext uri="{FF2B5EF4-FFF2-40B4-BE49-F238E27FC236}">
                    <a16:creationId xmlns:a16="http://schemas.microsoft.com/office/drawing/2014/main" id="{29B844AA-8794-411D-A746-32A624152F49}"/>
                  </a:ext>
                </a:extLst>
              </p:cNvPr>
              <p:cNvSpPr/>
              <p:nvPr/>
            </p:nvSpPr>
            <p:spPr>
              <a:xfrm>
                <a:off x="1886903" y="6951439"/>
                <a:ext cx="388713" cy="381000"/>
              </a:xfrm>
              <a:prstGeom prst="flowChartConnector">
                <a:avLst/>
              </a:prstGeom>
              <a:solidFill>
                <a:schemeClr val="bg1"/>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 name="Flowchart: Connector 20">
                <a:extLst>
                  <a:ext uri="{FF2B5EF4-FFF2-40B4-BE49-F238E27FC236}">
                    <a16:creationId xmlns:a16="http://schemas.microsoft.com/office/drawing/2014/main" id="{F3BBDD2A-F35A-4554-B96F-BCF04CD72836}"/>
                  </a:ext>
                </a:extLst>
              </p:cNvPr>
              <p:cNvSpPr/>
              <p:nvPr/>
            </p:nvSpPr>
            <p:spPr>
              <a:xfrm>
                <a:off x="2298198" y="6951439"/>
                <a:ext cx="388713" cy="381000"/>
              </a:xfrm>
              <a:prstGeom prst="flowChartConnector">
                <a:avLst/>
              </a:prstGeom>
              <a:solidFill>
                <a:schemeClr val="bg1"/>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Flowchart: Connector 21">
                <a:extLst>
                  <a:ext uri="{FF2B5EF4-FFF2-40B4-BE49-F238E27FC236}">
                    <a16:creationId xmlns:a16="http://schemas.microsoft.com/office/drawing/2014/main" id="{16628A28-1C36-4489-96B5-A295D4E00DFB}"/>
                  </a:ext>
                </a:extLst>
              </p:cNvPr>
              <p:cNvSpPr/>
              <p:nvPr/>
            </p:nvSpPr>
            <p:spPr>
              <a:xfrm>
                <a:off x="2716549" y="6953168"/>
                <a:ext cx="388713" cy="381000"/>
              </a:xfrm>
              <a:prstGeom prst="flowChartConnector">
                <a:avLst/>
              </a:prstGeom>
              <a:solidFill>
                <a:schemeClr val="bg1"/>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3" name="TextBox 12">
              <a:extLst>
                <a:ext uri="{FF2B5EF4-FFF2-40B4-BE49-F238E27FC236}">
                  <a16:creationId xmlns:a16="http://schemas.microsoft.com/office/drawing/2014/main" id="{B32E12E2-A985-4925-B320-76468326F642}"/>
                </a:ext>
              </a:extLst>
            </p:cNvPr>
            <p:cNvSpPr txBox="1"/>
            <p:nvPr/>
          </p:nvSpPr>
          <p:spPr>
            <a:xfrm>
              <a:off x="1268746" y="7041811"/>
              <a:ext cx="265826" cy="1667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2</a:t>
              </a:r>
            </a:p>
          </p:txBody>
        </p:sp>
        <p:sp>
          <p:nvSpPr>
            <p:cNvPr id="14" name="TextBox 13">
              <a:extLst>
                <a:ext uri="{FF2B5EF4-FFF2-40B4-BE49-F238E27FC236}">
                  <a16:creationId xmlns:a16="http://schemas.microsoft.com/office/drawing/2014/main" id="{15B6A1D2-C1F5-4138-A42F-FAC9FA55C291}"/>
                </a:ext>
              </a:extLst>
            </p:cNvPr>
            <p:cNvSpPr txBox="1"/>
            <p:nvPr/>
          </p:nvSpPr>
          <p:spPr>
            <a:xfrm>
              <a:off x="2254338" y="7049241"/>
              <a:ext cx="288294" cy="1667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a:ea typeface="+mn-ea"/>
                  <a:cs typeface="+mn-cs"/>
                </a:rPr>
                <a:t>of</a:t>
              </a:r>
            </a:p>
          </p:txBody>
        </p:sp>
        <p:sp>
          <p:nvSpPr>
            <p:cNvPr id="15" name="TextBox 14">
              <a:extLst>
                <a:ext uri="{FF2B5EF4-FFF2-40B4-BE49-F238E27FC236}">
                  <a16:creationId xmlns:a16="http://schemas.microsoft.com/office/drawing/2014/main" id="{3F30829C-9ED8-469B-A85A-5F272605F09F}"/>
                </a:ext>
              </a:extLst>
            </p:cNvPr>
            <p:cNvSpPr txBox="1"/>
            <p:nvPr/>
          </p:nvSpPr>
          <p:spPr>
            <a:xfrm>
              <a:off x="1714530" y="7049241"/>
              <a:ext cx="374677" cy="1667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out</a:t>
              </a:r>
            </a:p>
          </p:txBody>
        </p:sp>
        <p:sp>
          <p:nvSpPr>
            <p:cNvPr id="16" name="TextBox 15">
              <a:extLst>
                <a:ext uri="{FF2B5EF4-FFF2-40B4-BE49-F238E27FC236}">
                  <a16:creationId xmlns:a16="http://schemas.microsoft.com/office/drawing/2014/main" id="{CF322827-899A-4DBE-AF0B-2514527F0701}"/>
                </a:ext>
              </a:extLst>
            </p:cNvPr>
            <p:cNvSpPr txBox="1"/>
            <p:nvPr/>
          </p:nvSpPr>
          <p:spPr>
            <a:xfrm>
              <a:off x="3287997" y="7041811"/>
              <a:ext cx="335003" cy="1667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a:ea typeface="+mn-ea"/>
                  <a:cs typeface="+mn-cs"/>
                </a:rPr>
                <a:t>5</a:t>
              </a:r>
            </a:p>
          </p:txBody>
        </p:sp>
        <p:sp>
          <p:nvSpPr>
            <p:cNvPr id="17" name="TextBox 16">
              <a:extLst>
                <a:ext uri="{FF2B5EF4-FFF2-40B4-BE49-F238E27FC236}">
                  <a16:creationId xmlns:a16="http://schemas.microsoft.com/office/drawing/2014/main" id="{EAE22471-D321-432F-AB2E-63A847B13458}"/>
                </a:ext>
              </a:extLst>
            </p:cNvPr>
            <p:cNvSpPr txBox="1"/>
            <p:nvPr/>
          </p:nvSpPr>
          <p:spPr>
            <a:xfrm>
              <a:off x="2666108" y="7049241"/>
              <a:ext cx="534343" cy="1667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every</a:t>
              </a:r>
            </a:p>
          </p:txBody>
        </p:sp>
      </p:grpSp>
      <p:sp>
        <p:nvSpPr>
          <p:cNvPr id="23" name="TextBox 22">
            <a:extLst>
              <a:ext uri="{FF2B5EF4-FFF2-40B4-BE49-F238E27FC236}">
                <a16:creationId xmlns:a16="http://schemas.microsoft.com/office/drawing/2014/main" id="{1FA044D3-CF4C-411F-A13D-8852A7F68F3F}"/>
              </a:ext>
            </a:extLst>
          </p:cNvPr>
          <p:cNvSpPr txBox="1"/>
          <p:nvPr/>
        </p:nvSpPr>
        <p:spPr>
          <a:xfrm>
            <a:off x="3895332" y="2040534"/>
            <a:ext cx="711556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a:ea typeface="+mn-ea"/>
                <a:cs typeface="Aparajita" panose="020B0502040204020203" pitchFamily="18" charset="0"/>
              </a:rPr>
              <a:t>infants who died received</a:t>
            </a:r>
            <a:r>
              <a:rPr kumimoji="0" lang="en-US" sz="2400" b="1" i="0" u="none" strike="noStrike" kern="1200" cap="none" spc="0" normalizeH="0" baseline="0" noProof="0">
                <a:ln>
                  <a:noFill/>
                </a:ln>
                <a:solidFill>
                  <a:srgbClr val="7030A0"/>
                </a:solidFill>
                <a:effectLst/>
                <a:uLnTx/>
                <a:uFillTx/>
                <a:latin typeface="Segoe UI"/>
                <a:ea typeface="+mn-ea"/>
                <a:cs typeface="Aparajita" panose="020B0502040204020203" pitchFamily="18" charset="0"/>
              </a:rPr>
              <a:t> </a:t>
            </a:r>
            <a:r>
              <a:rPr kumimoji="0" lang="en-US" sz="2400" b="1" i="0" u="none" strike="noStrike" kern="1200" cap="none" spc="0" normalizeH="0" baseline="0" noProof="0">
                <a:ln>
                  <a:noFill/>
                </a:ln>
                <a:solidFill>
                  <a:srgbClr val="243E8E"/>
                </a:solidFill>
                <a:effectLst/>
                <a:uLnTx/>
                <a:uFillTx/>
                <a:latin typeface="Segoe UI"/>
                <a:ea typeface="+mn-ea"/>
                <a:cs typeface="Aparajita" panose="020B0502040204020203" pitchFamily="18" charset="0"/>
              </a:rPr>
              <a:t>no early prenatal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43E8E"/>
                </a:solidFill>
                <a:effectLst/>
                <a:uLnTx/>
                <a:uFillTx/>
                <a:latin typeface="Segoe UI"/>
                <a:ea typeface="+mn-ea"/>
                <a:cs typeface="Aparajita" panose="020B0502040204020203" pitchFamily="18" charset="0"/>
              </a:rPr>
              <a:t>care (1</a:t>
            </a:r>
            <a:r>
              <a:rPr kumimoji="0" lang="en-US" sz="2400" b="1" i="0" u="none" strike="noStrike" kern="1200" cap="none" spc="0" normalizeH="0" baseline="30000" noProof="0">
                <a:ln>
                  <a:noFill/>
                </a:ln>
                <a:solidFill>
                  <a:srgbClr val="243E8E"/>
                </a:solidFill>
                <a:effectLst/>
                <a:uLnTx/>
                <a:uFillTx/>
                <a:latin typeface="Segoe UI"/>
                <a:ea typeface="+mn-ea"/>
                <a:cs typeface="Aparajita" panose="020B0502040204020203" pitchFamily="18" charset="0"/>
              </a:rPr>
              <a:t>st</a:t>
            </a:r>
            <a:r>
              <a:rPr kumimoji="0" lang="en-US" sz="2400" b="1" i="0" u="none" strike="noStrike" kern="1200" cap="none" spc="0" normalizeH="0" baseline="0" noProof="0">
                <a:ln>
                  <a:noFill/>
                </a:ln>
                <a:solidFill>
                  <a:srgbClr val="243E8E"/>
                </a:solidFill>
                <a:effectLst/>
                <a:uLnTx/>
                <a:uFillTx/>
                <a:latin typeface="Segoe UI"/>
                <a:ea typeface="+mn-ea"/>
                <a:cs typeface="Aparajita" panose="020B0502040204020203" pitchFamily="18" charset="0"/>
              </a:rPr>
              <a:t> trimester).</a:t>
            </a:r>
          </a:p>
        </p:txBody>
      </p:sp>
      <p:graphicFrame>
        <p:nvGraphicFramePr>
          <p:cNvPr id="24" name="Chart 23">
            <a:extLst>
              <a:ext uri="{FF2B5EF4-FFF2-40B4-BE49-F238E27FC236}">
                <a16:creationId xmlns:a16="http://schemas.microsoft.com/office/drawing/2014/main" id="{9C242BB5-A265-44EB-B410-48E6EDE653A1}"/>
              </a:ext>
            </a:extLst>
          </p:cNvPr>
          <p:cNvGraphicFramePr>
            <a:graphicFrameLocks/>
          </p:cNvGraphicFramePr>
          <p:nvPr>
            <p:extLst>
              <p:ext uri="{D42A27DB-BD31-4B8C-83A1-F6EECF244321}">
                <p14:modId xmlns:p14="http://schemas.microsoft.com/office/powerpoint/2010/main" val="1911504945"/>
              </p:ext>
            </p:extLst>
          </p:nvPr>
        </p:nvGraphicFramePr>
        <p:xfrm>
          <a:off x="6383472" y="2462730"/>
          <a:ext cx="5117844" cy="4140242"/>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id="{40750D34-566C-446B-87FD-5BEB079FAA32}"/>
              </a:ext>
            </a:extLst>
          </p:cNvPr>
          <p:cNvSpPr/>
          <p:nvPr/>
        </p:nvSpPr>
        <p:spPr>
          <a:xfrm>
            <a:off x="3373242" y="6004652"/>
            <a:ext cx="6327506"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spTree>
    <p:extLst>
      <p:ext uri="{BB962C8B-B14F-4D97-AF65-F5344CB8AC3E}">
        <p14:creationId xmlns:p14="http://schemas.microsoft.com/office/powerpoint/2010/main" val="3051038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81BB0D-3A7E-4B54-95D8-5AC1A8902D83}"/>
              </a:ext>
            </a:extLst>
          </p:cNvPr>
          <p:cNvSpPr txBox="1"/>
          <p:nvPr/>
        </p:nvSpPr>
        <p:spPr>
          <a:xfrm>
            <a:off x="361348" y="274163"/>
            <a:ext cx="11469304" cy="6309673"/>
          </a:xfrm>
          <a:prstGeom prst="round1Rect">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rPr>
              <a:t>			</a:t>
            </a:r>
            <a:r>
              <a:rPr kumimoji="0" lang="en-US" sz="6000" b="1" i="0" u="none" strike="noStrike" kern="0" cap="none" spc="0" normalizeH="0" baseline="0" noProof="0">
                <a:ln>
                  <a:noFill/>
                </a:ln>
                <a:solidFill>
                  <a:srgbClr val="243E8E"/>
                </a:solidFill>
                <a:effectLst/>
                <a:uLnTx/>
                <a:uFillTx/>
                <a:latin typeface="Segoe UI"/>
                <a:ea typeface="ＭＳ Ｐゴシック" pitchFamily="-108" charset="-128"/>
                <a:cs typeface="+mn-cs"/>
              </a:rPr>
              <a:t>52.2%</a:t>
            </a:r>
            <a:r>
              <a:rPr kumimoji="0" lang="en-US" sz="2800" b="1" i="0" u="none" strike="noStrike" kern="0" cap="none" spc="0" normalizeH="0" baseline="0" noProof="0">
                <a:ln>
                  <a:noFill/>
                </a:ln>
                <a:solidFill>
                  <a:srgbClr val="222268"/>
                </a:solidFill>
                <a:effectLst/>
                <a:uLnTx/>
                <a:uFillTx/>
                <a:latin typeface="Segoe UI"/>
                <a:ea typeface="ＭＳ Ｐゴシック" pitchFamily="-108" charset="-128"/>
                <a:cs typeface="+mn-cs"/>
              </a:rPr>
              <a:t> </a:t>
            </a: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of infants who died were</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			born to a </a:t>
            </a:r>
            <a:r>
              <a:rPr kumimoji="0" lang="en-US" sz="2800" b="1" i="0" u="none" strike="noStrike" kern="0" cap="none" spc="0" normalizeH="0" baseline="0" noProof="0" err="1">
                <a:ln>
                  <a:noFill/>
                </a:ln>
                <a:solidFill>
                  <a:srgbClr val="000000"/>
                </a:solidFill>
                <a:effectLst/>
                <a:uLnTx/>
                <a:uFillTx/>
                <a:latin typeface="Segoe UI"/>
                <a:ea typeface="ＭＳ Ｐゴシック" pitchFamily="-108" charset="-128"/>
                <a:cs typeface="+mn-cs"/>
              </a:rPr>
              <a:t>mo</a:t>
            </a:r>
            <a:r>
              <a:rPr lang="en-US" sz="2800" b="1" kern="0" err="1">
                <a:solidFill>
                  <a:srgbClr val="000000"/>
                </a:solidFill>
                <a:latin typeface="Segoe UI"/>
                <a:ea typeface="ＭＳ Ｐゴシック" pitchFamily="-108" charset="-128"/>
              </a:rPr>
              <a:t>ther</a:t>
            </a: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 on </a:t>
            </a:r>
            <a:r>
              <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rPr>
              <a:t>Medicaid at the time  				of birth.</a:t>
            </a: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06419BBF-54BB-46A3-B970-CE77C6FB8B19}"/>
              </a:ext>
            </a:extLst>
          </p:cNvPr>
          <p:cNvSpPr txBox="1"/>
          <p:nvPr/>
        </p:nvSpPr>
        <p:spPr>
          <a:xfrm rot="10800000">
            <a:off x="361347" y="255027"/>
            <a:ext cx="3011894" cy="6309673"/>
          </a:xfrm>
          <a:prstGeom prst="rect">
            <a:avLst/>
          </a:prstGeom>
          <a:solidFill>
            <a:schemeClr val="tx1"/>
          </a:solidFill>
        </p:spPr>
        <p:txBody>
          <a:bodyPr vert="vert"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Medicaid at the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a:solidFill>
                  <a:prstClr val="white"/>
                </a:solidFill>
                <a:latin typeface="Raleway SemiBold"/>
              </a:rPr>
              <a:t>T</a:t>
            </a:r>
            <a:r>
              <a:rPr kumimoji="0" lang="en-US" sz="4800" b="0" i="0" u="none" strike="noStrike" kern="1200" cap="none" spc="0" normalizeH="0" baseline="0" noProof="0" err="1">
                <a:ln>
                  <a:noFill/>
                </a:ln>
                <a:solidFill>
                  <a:prstClr val="white"/>
                </a:solidFill>
                <a:effectLst/>
                <a:uLnTx/>
                <a:uFillTx/>
                <a:latin typeface="Raleway SemiBold"/>
                <a:ea typeface="+mn-ea"/>
                <a:cs typeface="+mn-cs"/>
              </a:rPr>
              <a:t>ime</a:t>
            </a:r>
            <a:r>
              <a:rPr kumimoji="0" lang="en-US" sz="4800" b="0" i="0" u="none" strike="noStrike" kern="1200" cap="none" spc="0" normalizeH="0" baseline="0" noProof="0">
                <a:ln>
                  <a:noFill/>
                </a:ln>
                <a:solidFill>
                  <a:prstClr val="white"/>
                </a:solidFill>
                <a:effectLst/>
                <a:uLnTx/>
                <a:uFillTx/>
                <a:latin typeface="Raleway SemiBold"/>
                <a:ea typeface="+mn-ea"/>
                <a:cs typeface="+mn-cs"/>
              </a:rPr>
              <a:t> of Birth</a:t>
            </a:r>
          </a:p>
        </p:txBody>
      </p:sp>
      <p:graphicFrame>
        <p:nvGraphicFramePr>
          <p:cNvPr id="8" name="Chart 7">
            <a:extLst>
              <a:ext uri="{FF2B5EF4-FFF2-40B4-BE49-F238E27FC236}">
                <a16:creationId xmlns:a16="http://schemas.microsoft.com/office/drawing/2014/main" id="{7A3DD3A4-8C8D-4EF8-A2A5-B749FA83D4C6}"/>
              </a:ext>
            </a:extLst>
          </p:cNvPr>
          <p:cNvGraphicFramePr>
            <a:graphicFrameLocks/>
          </p:cNvGraphicFramePr>
          <p:nvPr>
            <p:extLst>
              <p:ext uri="{D42A27DB-BD31-4B8C-83A1-F6EECF244321}">
                <p14:modId xmlns:p14="http://schemas.microsoft.com/office/powerpoint/2010/main" val="3089066607"/>
              </p:ext>
            </p:extLst>
          </p:nvPr>
        </p:nvGraphicFramePr>
        <p:xfrm>
          <a:off x="5743682" y="1767840"/>
          <a:ext cx="5267218" cy="494796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35AA3CB4-A60F-40D7-8135-7F8433E260A5}"/>
              </a:ext>
            </a:extLst>
          </p:cNvPr>
          <p:cNvSpPr/>
          <p:nvPr/>
        </p:nvSpPr>
        <p:spPr>
          <a:xfrm>
            <a:off x="3373242" y="6004652"/>
            <a:ext cx="6327506"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spTree>
    <p:extLst>
      <p:ext uri="{BB962C8B-B14F-4D97-AF65-F5344CB8AC3E}">
        <p14:creationId xmlns:p14="http://schemas.microsoft.com/office/powerpoint/2010/main" val="1384188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indoor&#10;&#10;AI-generated content may be incorrect.">
            <a:extLst>
              <a:ext uri="{FF2B5EF4-FFF2-40B4-BE49-F238E27FC236}">
                <a16:creationId xmlns:a16="http://schemas.microsoft.com/office/drawing/2014/main" id="{6260FDC1-94DC-6720-2A25-B72AE19582C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433" b="21433"/>
          <a:stretch>
            <a:fillRect/>
          </a:stretch>
        </p:blipFill>
        <p:spPr/>
      </p:pic>
      <p:sp>
        <p:nvSpPr>
          <p:cNvPr id="6" name="Picture Placeholder 5">
            <a:extLst>
              <a:ext uri="{FF2B5EF4-FFF2-40B4-BE49-F238E27FC236}">
                <a16:creationId xmlns:a16="http://schemas.microsoft.com/office/drawing/2014/main" id="{8086D2CA-F75D-F7E4-FFD8-E37D3CBC5C8A}"/>
              </a:ext>
            </a:extLst>
          </p:cNvPr>
          <p:cNvSpPr>
            <a:spLocks noGrp="1"/>
          </p:cNvSpPr>
          <p:nvPr>
            <p:ph type="pic" sz="quarter" idx="11"/>
          </p:nvPr>
        </p:nvSpPr>
        <p:spPr/>
        <p:txBody>
          <a:bodyPr/>
          <a:lstStyle/>
          <a:p>
            <a:endParaRPr lang="en-US"/>
          </a:p>
        </p:txBody>
      </p:sp>
      <p:sp>
        <p:nvSpPr>
          <p:cNvPr id="7" name="Picture Placeholder 6">
            <a:extLst>
              <a:ext uri="{FF2B5EF4-FFF2-40B4-BE49-F238E27FC236}">
                <a16:creationId xmlns:a16="http://schemas.microsoft.com/office/drawing/2014/main" id="{A6E3856E-9F7E-5548-EF62-D5A0519FC270}"/>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868B29D3-CE2B-45FE-AA0D-E3F8DC286579}"/>
              </a:ext>
            </a:extLst>
          </p:cNvPr>
          <p:cNvSpPr>
            <a:spLocks noGrp="1"/>
          </p:cNvSpPr>
          <p:nvPr>
            <p:ph type="title"/>
          </p:nvPr>
        </p:nvSpPr>
        <p:spPr/>
        <p:txBody>
          <a:bodyPr/>
          <a:lstStyle/>
          <a:p>
            <a:r>
              <a:rPr lang="en-US"/>
              <a:t>Maternal Health </a:t>
            </a:r>
          </a:p>
        </p:txBody>
      </p:sp>
    </p:spTree>
    <p:extLst>
      <p:ext uri="{BB962C8B-B14F-4D97-AF65-F5344CB8AC3E}">
        <p14:creationId xmlns:p14="http://schemas.microsoft.com/office/powerpoint/2010/main" val="1899449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724B8-6141-A903-352A-26C272B9FB8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57891D6-98DF-E158-8A1B-D62E3A8A24CF}"/>
              </a:ext>
            </a:extLst>
          </p:cNvPr>
          <p:cNvSpPr txBox="1"/>
          <p:nvPr/>
        </p:nvSpPr>
        <p:spPr>
          <a:xfrm>
            <a:off x="361348" y="274163"/>
            <a:ext cx="11469304" cy="6309673"/>
          </a:xfrm>
          <a:prstGeom prst="round1Rect">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a:ea typeface="ＭＳ Ｐゴシック" pitchFamily="-108" charset="-128"/>
                <a:cs typeface="+mn-cs"/>
              </a:rPr>
              <a:t>			</a:t>
            </a:r>
            <a:r>
              <a:rPr kumimoji="0" lang="en-US" sz="6000" b="1" i="0" u="none" strike="noStrike" kern="0" cap="none" spc="0" normalizeH="0" baseline="0" noProof="0">
                <a:ln>
                  <a:noFill/>
                </a:ln>
                <a:solidFill>
                  <a:srgbClr val="243E8E"/>
                </a:solidFill>
                <a:effectLst/>
                <a:uLnTx/>
                <a:uFillTx/>
                <a:latin typeface="Segoe UI"/>
                <a:ea typeface="ＭＳ Ｐゴシック" pitchFamily="-108" charset="-128"/>
                <a:cs typeface="+mn-cs"/>
              </a:rPr>
              <a:t>4.8%</a:t>
            </a:r>
            <a:r>
              <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rPr>
              <a:t> </a:t>
            </a: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of infants who died were</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			born to a mother who experienced</a:t>
            </a: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	</a:t>
            </a:r>
            <a:r>
              <a:rPr lang="en-US" sz="2800" b="1" kern="0">
                <a:solidFill>
                  <a:srgbClr val="000000"/>
                </a:solidFill>
                <a:latin typeface="Segoe UI"/>
                <a:ea typeface="ＭＳ Ｐゴシック" pitchFamily="-108" charset="-128"/>
              </a:rPr>
              <a:t>         </a:t>
            </a:r>
            <a:r>
              <a:rPr lang="en-US" sz="2800" b="1" kern="0">
                <a:solidFill>
                  <a:srgbClr val="243E8E"/>
                </a:solidFill>
                <a:latin typeface="Segoe UI"/>
                <a:ea typeface="ＭＳ Ｐゴシック" pitchFamily="-108" charset="-128"/>
              </a:rPr>
              <a:t>h</a:t>
            </a:r>
            <a:r>
              <a:rPr lang="en-US" sz="2800" b="1" kern="0" err="1">
                <a:solidFill>
                  <a:srgbClr val="243E8E"/>
                </a:solidFill>
                <a:latin typeface="Segoe UI"/>
                <a:ea typeface="ＭＳ Ｐゴシック" pitchFamily="-108" charset="-128"/>
              </a:rPr>
              <a:t>ypertension</a:t>
            </a:r>
            <a:r>
              <a:rPr kumimoji="0" lang="en-US" sz="2800" b="1" i="0" u="none" strike="noStrike" kern="0" cap="none" spc="0" normalizeH="0" baseline="0" noProof="0">
                <a:ln>
                  <a:noFill/>
                </a:ln>
                <a:solidFill>
                  <a:srgbClr val="000000"/>
                </a:solidFill>
                <a:effectLst/>
                <a:uLnTx/>
                <a:uFillTx/>
                <a:latin typeface="Segoe UI"/>
                <a:ea typeface="ＭＳ Ｐゴシック" pitchFamily="-108" charset="-128"/>
                <a:cs typeface="+mn-cs"/>
              </a:rPr>
              <a:t> before </a:t>
            </a:r>
            <a:r>
              <a:rPr lang="en-US" sz="2800" b="1" kern="0">
                <a:solidFill>
                  <a:srgbClr val="000000"/>
                </a:solidFill>
                <a:latin typeface="Segoe UI"/>
                <a:ea typeface="ＭＳ Ｐゴシック" pitchFamily="-108" charset="-128"/>
              </a:rPr>
              <a:t>pregnancy.</a:t>
            </a:r>
            <a:endParaRPr kumimoji="0" lang="en-US" sz="2800" b="1" i="0" u="none" strike="noStrike" kern="0" cap="none" spc="0" normalizeH="0" baseline="0" noProof="0">
              <a:ln>
                <a:noFill/>
              </a:ln>
              <a:solidFill>
                <a:srgbClr val="243E8E"/>
              </a:solidFill>
              <a:effectLst/>
              <a:uLnTx/>
              <a:uFillTx/>
              <a:latin typeface="Segoe UI"/>
              <a:ea typeface="ＭＳ Ｐゴシック" pitchFamily="-108" charset="-128"/>
              <a:cs typeface="+mn-cs"/>
            </a:endParaRPr>
          </a:p>
        </p:txBody>
      </p:sp>
      <p:sp>
        <p:nvSpPr>
          <p:cNvPr id="4" name="Slide Number Placeholder 3">
            <a:extLst>
              <a:ext uri="{FF2B5EF4-FFF2-40B4-BE49-F238E27FC236}">
                <a16:creationId xmlns:a16="http://schemas.microsoft.com/office/drawing/2014/main" id="{F683EDF2-989E-7240-0D57-B8B490BC0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B4DB702A-4F7B-A754-A0A4-2BBC7E324E11}"/>
              </a:ext>
            </a:extLst>
          </p:cNvPr>
          <p:cNvSpPr txBox="1"/>
          <p:nvPr/>
        </p:nvSpPr>
        <p:spPr>
          <a:xfrm rot="10800000">
            <a:off x="361347" y="255027"/>
            <a:ext cx="3011894" cy="6309673"/>
          </a:xfrm>
          <a:prstGeom prst="rect">
            <a:avLst/>
          </a:prstGeom>
          <a:solidFill>
            <a:schemeClr val="tx1"/>
          </a:solidFill>
        </p:spPr>
        <p:txBody>
          <a:bodyPr vert="vert"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Hypertension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 </a:t>
            </a:r>
            <a:r>
              <a:rPr lang="en-US" sz="4800">
                <a:solidFill>
                  <a:prstClr val="white"/>
                </a:solidFill>
                <a:latin typeface="Raleway SemiBold"/>
              </a:rPr>
              <a:t>B</a:t>
            </a:r>
            <a:r>
              <a:rPr kumimoji="0" lang="en-US" sz="4800" b="0" i="0" u="none" strike="noStrike" kern="1200" cap="none" spc="0" normalizeH="0" baseline="0" noProof="0" err="1">
                <a:ln>
                  <a:noFill/>
                </a:ln>
                <a:solidFill>
                  <a:prstClr val="white"/>
                </a:solidFill>
                <a:effectLst/>
                <a:uLnTx/>
                <a:uFillTx/>
                <a:latin typeface="Raleway SemiBold"/>
                <a:ea typeface="+mn-ea"/>
                <a:cs typeface="+mn-cs"/>
              </a:rPr>
              <a:t>efore</a:t>
            </a:r>
            <a:r>
              <a:rPr kumimoji="0" lang="en-US" sz="4800" b="0" i="0" u="none" strike="noStrike" kern="1200" cap="none" spc="0" normalizeH="0" baseline="0" noProof="0">
                <a:ln>
                  <a:noFill/>
                </a:ln>
                <a:solidFill>
                  <a:prstClr val="white"/>
                </a:solidFill>
                <a:effectLst/>
                <a:uLnTx/>
                <a:uFillTx/>
                <a:latin typeface="Raleway SemiBold"/>
                <a:ea typeface="+mn-ea"/>
                <a:cs typeface="+mn-cs"/>
              </a:rPr>
              <a:t> Pregnancy</a:t>
            </a:r>
          </a:p>
        </p:txBody>
      </p:sp>
      <p:graphicFrame>
        <p:nvGraphicFramePr>
          <p:cNvPr id="8" name="Chart 7">
            <a:extLst>
              <a:ext uri="{FF2B5EF4-FFF2-40B4-BE49-F238E27FC236}">
                <a16:creationId xmlns:a16="http://schemas.microsoft.com/office/drawing/2014/main" id="{F6BAF08C-EF94-F857-77AD-6E72F44B7CF8}"/>
              </a:ext>
            </a:extLst>
          </p:cNvPr>
          <p:cNvGraphicFramePr>
            <a:graphicFrameLocks/>
          </p:cNvGraphicFramePr>
          <p:nvPr>
            <p:extLst>
              <p:ext uri="{D42A27DB-BD31-4B8C-83A1-F6EECF244321}">
                <p14:modId xmlns:p14="http://schemas.microsoft.com/office/powerpoint/2010/main" val="1224130195"/>
              </p:ext>
            </p:extLst>
          </p:nvPr>
        </p:nvGraphicFramePr>
        <p:xfrm>
          <a:off x="4227444" y="2217361"/>
          <a:ext cx="7139851" cy="506504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3792960A-9E56-2E6A-2B58-86ADDA9A6CCC}"/>
              </a:ext>
            </a:extLst>
          </p:cNvPr>
          <p:cNvSpPr/>
          <p:nvPr/>
        </p:nvSpPr>
        <p:spPr>
          <a:xfrm>
            <a:off x="3373242" y="6004652"/>
            <a:ext cx="6327506"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spTree>
    <p:extLst>
      <p:ext uri="{BB962C8B-B14F-4D97-AF65-F5344CB8AC3E}">
        <p14:creationId xmlns:p14="http://schemas.microsoft.com/office/powerpoint/2010/main" val="2758824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12342-C81D-4691-DF48-817B7AA89F5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1ED5EEA-B89A-4A5B-FEFC-50912CAAD0C2}"/>
              </a:ext>
            </a:extLst>
          </p:cNvPr>
          <p:cNvSpPr txBox="1"/>
          <p:nvPr/>
        </p:nvSpPr>
        <p:spPr>
          <a:xfrm>
            <a:off x="361348" y="274163"/>
            <a:ext cx="11469304" cy="6309673"/>
          </a:xfrm>
          <a:prstGeom prst="round1Rect">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4C5981"/>
              </a:solidFill>
              <a:effectLst/>
              <a:uLnTx/>
              <a:uFillTx/>
              <a:latin typeface="Segoe UI"/>
              <a:ea typeface="ＭＳ Ｐゴシック" pitchFamily="-108" charset="-128"/>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4C5981"/>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C5981"/>
                </a:solidFill>
                <a:effectLst/>
                <a:uLnTx/>
                <a:uFillTx/>
                <a:latin typeface="Segoe UI"/>
                <a:ea typeface="ＭＳ Ｐゴシック" pitchFamily="-108" charset="-128"/>
                <a:cs typeface="+mn-cs"/>
              </a:rPr>
              <a:t>			</a:t>
            </a:r>
            <a:r>
              <a:rPr kumimoji="0" lang="en-US" sz="6000" b="1" i="0" u="none" strike="noStrike" kern="0" cap="none" spc="0" normalizeH="0" baseline="0" noProof="0">
                <a:ln>
                  <a:noFill/>
                </a:ln>
                <a:solidFill>
                  <a:srgbClr val="243E8E"/>
                </a:solidFill>
                <a:effectLst/>
                <a:uLnTx/>
                <a:uFillTx/>
                <a:latin typeface="Segoe UI"/>
                <a:ea typeface="ＭＳ Ｐゴシック" pitchFamily="-108" charset="-128"/>
                <a:cs typeface="+mn-cs"/>
              </a:rPr>
              <a:t>2.6% </a:t>
            </a:r>
            <a:r>
              <a:rPr kumimoji="0" lang="en-US" sz="2400" b="1" i="0" u="none" strike="noStrike" kern="0" cap="none" spc="0" normalizeH="0" baseline="0" noProof="0">
                <a:ln>
                  <a:noFill/>
                </a:ln>
                <a:solidFill>
                  <a:srgbClr val="000000"/>
                </a:solidFill>
                <a:effectLst/>
                <a:uLnTx/>
                <a:uFillTx/>
                <a:latin typeface="Segoe UI"/>
                <a:ea typeface="ＭＳ Ｐゴシック" pitchFamily="-108" charset="-128"/>
                <a:cs typeface="+mn-cs"/>
              </a:rPr>
              <a:t>of infants who</a:t>
            </a:r>
          </a:p>
          <a:p>
            <a:pPr marL="2286000" marR="0" lvl="5" indent="0" algn="l" defTabSz="457200" rtl="0" eaLnBrk="1" fontAlgn="auto" latinLnBrk="0" hangingPunct="1">
              <a:lnSpc>
                <a:spcPct val="100000"/>
              </a:lnSpc>
              <a:spcBef>
                <a:spcPts val="0"/>
              </a:spcBef>
              <a:spcAft>
                <a:spcPts val="0"/>
              </a:spcAft>
              <a:buClrTx/>
              <a:buSzTx/>
              <a:buFontTx/>
              <a:buNone/>
              <a:tabLst/>
              <a:defRPr/>
            </a:pPr>
            <a:r>
              <a:rPr lang="en-US" sz="2400" b="1" kern="0">
                <a:solidFill>
                  <a:srgbClr val="000000"/>
                </a:solidFill>
                <a:latin typeface="Segoe UI"/>
                <a:ea typeface="ＭＳ Ｐゴシック" pitchFamily="-108" charset="-128"/>
              </a:rPr>
              <a:t>               </a:t>
            </a:r>
            <a:r>
              <a:rPr kumimoji="0" lang="en-US" sz="2400" b="1" i="0" u="none" strike="noStrike" kern="0" cap="none" spc="0" normalizeH="0" baseline="0" noProof="0">
                <a:ln>
                  <a:noFill/>
                </a:ln>
                <a:solidFill>
                  <a:srgbClr val="000000"/>
                </a:solidFill>
                <a:effectLst/>
                <a:uLnTx/>
                <a:uFillTx/>
                <a:latin typeface="Segoe UI"/>
                <a:ea typeface="ＭＳ Ｐゴシック" pitchFamily="-108" charset="-128"/>
                <a:cs typeface="+mn-cs"/>
              </a:rPr>
              <a:t> died were</a:t>
            </a:r>
            <a:r>
              <a:rPr lang="en-US" sz="2400" b="1" kern="0">
                <a:solidFill>
                  <a:srgbClr val="000000"/>
                </a:solidFill>
                <a:latin typeface="Segoe UI"/>
                <a:ea typeface="ＭＳ Ｐゴシック" pitchFamily="-108" charset="-128"/>
              </a:rPr>
              <a:t> </a:t>
            </a:r>
            <a:r>
              <a:rPr kumimoji="0" lang="en-US" sz="2400" b="1" i="0" u="none" strike="noStrike" kern="0" cap="none" spc="0" normalizeH="0" baseline="0" noProof="0">
                <a:ln>
                  <a:noFill/>
                </a:ln>
                <a:solidFill>
                  <a:srgbClr val="000000"/>
                </a:solidFill>
                <a:effectLst/>
                <a:uLnTx/>
                <a:uFillTx/>
                <a:latin typeface="Segoe UI"/>
                <a:ea typeface="ＭＳ Ｐゴシック" pitchFamily="-108" charset="-128"/>
                <a:cs typeface="+mn-cs"/>
              </a:rPr>
              <a:t>born to a mother </a:t>
            </a:r>
          </a:p>
          <a:p>
            <a:pPr marL="2286000" marR="0" lvl="5" indent="0" algn="l" defTabSz="457200" rtl="0" eaLnBrk="1" fontAlgn="auto" latinLnBrk="0" hangingPunct="1">
              <a:lnSpc>
                <a:spcPct val="100000"/>
              </a:lnSpc>
              <a:spcBef>
                <a:spcPts val="0"/>
              </a:spcBef>
              <a:spcAft>
                <a:spcPts val="0"/>
              </a:spcAft>
              <a:buClrTx/>
              <a:buSzTx/>
              <a:buFontTx/>
              <a:buNone/>
              <a:tabLst/>
              <a:defRPr/>
            </a:pPr>
            <a:r>
              <a:rPr lang="en-US" sz="2400" b="1" kern="0">
                <a:solidFill>
                  <a:srgbClr val="000000"/>
                </a:solidFill>
                <a:latin typeface="Segoe UI"/>
                <a:ea typeface="ＭＳ Ｐゴシック" pitchFamily="-108" charset="-128"/>
              </a:rPr>
              <a:t>			who </a:t>
            </a:r>
            <a:r>
              <a:rPr kumimoji="0" lang="en-US" sz="2400" b="1" i="0" u="none" strike="noStrike" kern="0" cap="none" spc="0" normalizeH="0" baseline="0" noProof="0">
                <a:ln>
                  <a:noFill/>
                </a:ln>
                <a:solidFill>
                  <a:srgbClr val="000000"/>
                </a:solidFill>
                <a:effectLst/>
                <a:uLnTx/>
                <a:uFillTx/>
                <a:latin typeface="Segoe UI"/>
                <a:ea typeface="ＭＳ Ｐゴシック" pitchFamily="-108" charset="-128"/>
                <a:cs typeface="+mn-cs"/>
              </a:rPr>
              <a:t>experienced </a:t>
            </a:r>
            <a:r>
              <a:rPr kumimoji="0" lang="en-US" sz="2400" b="1" i="0" u="none" strike="noStrike" kern="0" cap="none" spc="0" normalizeH="0" baseline="0" noProof="0">
                <a:ln>
                  <a:noFill/>
                </a:ln>
                <a:solidFill>
                  <a:srgbClr val="243E8E"/>
                </a:solidFill>
                <a:effectLst/>
                <a:uLnTx/>
                <a:uFillTx/>
                <a:latin typeface="Segoe UI"/>
                <a:ea typeface="ＭＳ Ｐゴシック" pitchFamily="-108" charset="-128"/>
                <a:cs typeface="+mn-cs"/>
              </a:rPr>
              <a:t>d</a:t>
            </a:r>
            <a:r>
              <a:rPr lang="en-US" sz="2400" b="1" kern="0" err="1">
                <a:solidFill>
                  <a:srgbClr val="243E8E"/>
                </a:solidFill>
                <a:latin typeface="Segoe UI"/>
                <a:ea typeface="ＭＳ Ｐゴシック" pitchFamily="-108" charset="-128"/>
              </a:rPr>
              <a:t>iabetes</a:t>
            </a:r>
            <a:endParaRPr kumimoji="0" lang="en-US" sz="2400" b="1" i="0" u="none" strike="noStrike" kern="0" cap="none" spc="0" normalizeH="0" baseline="0" noProof="0">
              <a:ln>
                <a:noFill/>
              </a:ln>
              <a:solidFill>
                <a:srgbClr val="243E8E"/>
              </a:solidFill>
              <a:effectLst/>
              <a:uLnTx/>
              <a:uFillTx/>
              <a:latin typeface="Segoe UI"/>
              <a:ea typeface="ＭＳ Ｐゴシック" pitchFamily="-108" charset="-128"/>
              <a:cs typeface="+mn-cs"/>
            </a:endParaRPr>
          </a:p>
          <a:p>
            <a:pPr marL="2286000" marR="0" lvl="5" indent="0" algn="l" defTabSz="457200" rtl="0" eaLnBrk="1" fontAlgn="auto" latinLnBrk="0" hangingPunct="1">
              <a:lnSpc>
                <a:spcPct val="100000"/>
              </a:lnSpc>
              <a:spcBef>
                <a:spcPts val="0"/>
              </a:spcBef>
              <a:spcAft>
                <a:spcPts val="0"/>
              </a:spcAft>
              <a:buClrTx/>
              <a:buSzTx/>
              <a:buFontTx/>
              <a:buNone/>
              <a:tabLst/>
              <a:defRPr/>
            </a:pPr>
            <a:r>
              <a:rPr lang="en-US" sz="2400" b="1" kern="0">
                <a:solidFill>
                  <a:srgbClr val="243E8E"/>
                </a:solidFill>
                <a:latin typeface="Segoe UI"/>
                <a:ea typeface="ＭＳ Ｐゴシック" pitchFamily="-108" charset="-128"/>
              </a:rPr>
              <a:t>		    </a:t>
            </a:r>
            <a:r>
              <a:rPr kumimoji="0" lang="en-US" sz="2400" b="1" i="0" u="none" strike="noStrike" kern="0" cap="none" spc="0" normalizeH="0" baseline="0" noProof="0">
                <a:ln>
                  <a:noFill/>
                </a:ln>
                <a:solidFill>
                  <a:srgbClr val="243E8E"/>
                </a:solidFill>
                <a:effectLst/>
                <a:uLnTx/>
                <a:uFillTx/>
                <a:latin typeface="Segoe UI"/>
                <a:ea typeface="ＭＳ Ｐゴシック" pitchFamily="-108" charset="-128"/>
                <a:cs typeface="+mn-cs"/>
              </a:rPr>
              <a:t> before </a:t>
            </a:r>
            <a:r>
              <a:rPr lang="en-US" sz="2400" b="1" kern="0">
                <a:solidFill>
                  <a:srgbClr val="243E8E"/>
                </a:solidFill>
                <a:latin typeface="Segoe UI"/>
                <a:ea typeface="ＭＳ Ｐゴシック" pitchFamily="-108" charset="-128"/>
              </a:rPr>
              <a:t>pregnancy.</a:t>
            </a:r>
            <a:endParaRPr kumimoji="0" lang="en-US" sz="2400" b="1" i="0" u="none" strike="noStrike" kern="0" cap="none" spc="0" normalizeH="0" baseline="0" noProof="0">
              <a:ln>
                <a:noFill/>
              </a:ln>
              <a:solidFill>
                <a:srgbClr val="243E8E"/>
              </a:solidFill>
              <a:effectLst/>
              <a:uLnTx/>
              <a:uFillTx/>
              <a:latin typeface="Segoe UI"/>
              <a:ea typeface="ＭＳ Ｐゴシック" pitchFamily="-108" charset="-128"/>
              <a:cs typeface="+mn-cs"/>
            </a:endParaRPr>
          </a:p>
        </p:txBody>
      </p:sp>
      <p:sp>
        <p:nvSpPr>
          <p:cNvPr id="4" name="Slide Number Placeholder 3">
            <a:extLst>
              <a:ext uri="{FF2B5EF4-FFF2-40B4-BE49-F238E27FC236}">
                <a16:creationId xmlns:a16="http://schemas.microsoft.com/office/drawing/2014/main" id="{2B36561B-363C-73B5-993D-34808C4BC3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745478E8-3531-5201-BFEB-95FE5E7BC6DE}"/>
              </a:ext>
            </a:extLst>
          </p:cNvPr>
          <p:cNvSpPr txBox="1"/>
          <p:nvPr/>
        </p:nvSpPr>
        <p:spPr>
          <a:xfrm rot="10800000">
            <a:off x="361347" y="255027"/>
            <a:ext cx="3011894" cy="6309673"/>
          </a:xfrm>
          <a:prstGeom prst="rect">
            <a:avLst/>
          </a:prstGeom>
          <a:solidFill>
            <a:schemeClr val="tx1"/>
          </a:solidFill>
        </p:spPr>
        <p:txBody>
          <a:bodyPr vert="vert"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Diabetes Before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a:solidFill>
                  <a:prstClr val="white"/>
                </a:solidFill>
                <a:latin typeface="Raleway SemiBold"/>
              </a:rPr>
              <a:t>P</a:t>
            </a:r>
            <a:r>
              <a:rPr kumimoji="0" lang="en-US" sz="4800" b="0" i="0" u="none" strike="noStrike" kern="1200" cap="none" spc="0" normalizeH="0" baseline="0" noProof="0" err="1">
                <a:ln>
                  <a:noFill/>
                </a:ln>
                <a:solidFill>
                  <a:prstClr val="white"/>
                </a:solidFill>
                <a:effectLst/>
                <a:uLnTx/>
                <a:uFillTx/>
                <a:latin typeface="Raleway SemiBold"/>
                <a:ea typeface="+mn-ea"/>
                <a:cs typeface="+mn-cs"/>
              </a:rPr>
              <a:t>regnancy</a:t>
            </a:r>
            <a:endParaRPr kumimoji="0" lang="en-US" sz="4800" b="0" i="0" u="none" strike="noStrike" kern="1200" cap="none" spc="0" normalizeH="0" baseline="0" noProof="0">
              <a:ln>
                <a:noFill/>
              </a:ln>
              <a:solidFill>
                <a:prstClr val="white"/>
              </a:solidFill>
              <a:effectLst/>
              <a:uLnTx/>
              <a:uFillTx/>
              <a:latin typeface="Raleway SemiBold"/>
              <a:ea typeface="+mn-ea"/>
              <a:cs typeface="+mn-cs"/>
            </a:endParaRPr>
          </a:p>
        </p:txBody>
      </p:sp>
      <p:graphicFrame>
        <p:nvGraphicFramePr>
          <p:cNvPr id="8" name="Chart 7">
            <a:extLst>
              <a:ext uri="{FF2B5EF4-FFF2-40B4-BE49-F238E27FC236}">
                <a16:creationId xmlns:a16="http://schemas.microsoft.com/office/drawing/2014/main" id="{D3D28C74-F3B7-CF8B-3028-712436EC7946}"/>
              </a:ext>
            </a:extLst>
          </p:cNvPr>
          <p:cNvGraphicFramePr>
            <a:graphicFrameLocks/>
          </p:cNvGraphicFramePr>
          <p:nvPr>
            <p:extLst>
              <p:ext uri="{D42A27DB-BD31-4B8C-83A1-F6EECF244321}">
                <p14:modId xmlns:p14="http://schemas.microsoft.com/office/powerpoint/2010/main" val="3538201927"/>
              </p:ext>
            </p:extLst>
          </p:nvPr>
        </p:nvGraphicFramePr>
        <p:xfrm>
          <a:off x="3207026" y="2438401"/>
          <a:ext cx="8136835" cy="479728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CBA1DE12-814F-2B07-AAC3-159AE15D0AD7}"/>
              </a:ext>
            </a:extLst>
          </p:cNvPr>
          <p:cNvSpPr/>
          <p:nvPr/>
        </p:nvSpPr>
        <p:spPr>
          <a:xfrm>
            <a:off x="3373242" y="6004652"/>
            <a:ext cx="6327506"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graphicFrame>
        <p:nvGraphicFramePr>
          <p:cNvPr id="2" name="Chart 1">
            <a:extLst>
              <a:ext uri="{FF2B5EF4-FFF2-40B4-BE49-F238E27FC236}">
                <a16:creationId xmlns:a16="http://schemas.microsoft.com/office/drawing/2014/main" id="{CDD3923E-6180-00BF-1834-81617C046926}"/>
              </a:ext>
            </a:extLst>
          </p:cNvPr>
          <p:cNvGraphicFramePr/>
          <p:nvPr/>
        </p:nvGraphicFramePr>
        <p:xfrm>
          <a:off x="8363994" y="1056368"/>
          <a:ext cx="3218406" cy="17387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7172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Hand holding baby feet">
            <a:extLst>
              <a:ext uri="{FF2B5EF4-FFF2-40B4-BE49-F238E27FC236}">
                <a16:creationId xmlns:a16="http://schemas.microsoft.com/office/drawing/2014/main" id="{8D16EE57-448B-1121-80E3-FA097F51F7B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18" t="-10837" r="-1818" b="27691"/>
          <a:stretch/>
        </p:blipFill>
        <p:spPr>
          <a:xfrm>
            <a:off x="709757" y="-1286616"/>
            <a:ext cx="12008425" cy="6656388"/>
          </a:xfrm>
        </p:spPr>
      </p:pic>
      <p:sp>
        <p:nvSpPr>
          <p:cNvPr id="3" name="Picture Placeholder 2">
            <a:extLst>
              <a:ext uri="{FF2B5EF4-FFF2-40B4-BE49-F238E27FC236}">
                <a16:creationId xmlns:a16="http://schemas.microsoft.com/office/drawing/2014/main" id="{072401E2-A7AB-A038-990F-40396944EF62}"/>
              </a:ext>
            </a:extLst>
          </p:cNvPr>
          <p:cNvSpPr>
            <a:spLocks noGrp="1"/>
          </p:cNvSpPr>
          <p:nvPr>
            <p:ph type="pic" sz="quarter" idx="11"/>
          </p:nvPr>
        </p:nvSpPr>
        <p:spPr/>
        <p:txBody>
          <a:bodyPr/>
          <a:lstStyle/>
          <a:p>
            <a:endParaRPr lang="en-US"/>
          </a:p>
        </p:txBody>
      </p:sp>
      <p:sp>
        <p:nvSpPr>
          <p:cNvPr id="5" name="Picture Placeholder 4">
            <a:extLst>
              <a:ext uri="{FF2B5EF4-FFF2-40B4-BE49-F238E27FC236}">
                <a16:creationId xmlns:a16="http://schemas.microsoft.com/office/drawing/2014/main" id="{EA0D89F4-DD70-1711-7B89-B8F732A817DA}"/>
              </a:ext>
            </a:extLst>
          </p:cNvPr>
          <p:cNvSpPr>
            <a:spLocks noGrp="1"/>
          </p:cNvSpPr>
          <p:nvPr>
            <p:ph type="pic" sz="quarter" idx="12"/>
          </p:nvPr>
        </p:nvSpPr>
        <p:spPr/>
        <p:txBody>
          <a:bodyPr/>
          <a:lstStyle/>
          <a:p>
            <a:endParaRPr lang="en-US"/>
          </a:p>
        </p:txBody>
      </p:sp>
      <p:sp>
        <p:nvSpPr>
          <p:cNvPr id="11" name="Title 10">
            <a:extLst>
              <a:ext uri="{FF2B5EF4-FFF2-40B4-BE49-F238E27FC236}">
                <a16:creationId xmlns:a16="http://schemas.microsoft.com/office/drawing/2014/main" id="{C6CDEC92-5BB3-C74B-AA74-2941F951B902}"/>
              </a:ext>
            </a:extLst>
          </p:cNvPr>
          <p:cNvSpPr>
            <a:spLocks noGrp="1"/>
          </p:cNvSpPr>
          <p:nvPr>
            <p:ph type="title"/>
          </p:nvPr>
        </p:nvSpPr>
        <p:spPr/>
        <p:txBody>
          <a:bodyPr/>
          <a:lstStyle/>
          <a:p>
            <a:r>
              <a:rPr lang="en-US"/>
              <a:t>Causes of Infant Death in Indiana, 2018-2022</a:t>
            </a:r>
          </a:p>
        </p:txBody>
      </p:sp>
    </p:spTree>
    <p:extLst>
      <p:ext uri="{BB962C8B-B14F-4D97-AF65-F5344CB8AC3E}">
        <p14:creationId xmlns:p14="http://schemas.microsoft.com/office/powerpoint/2010/main" val="974323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FD5A-7772-EE9F-C2EB-782D2B9C56DF}"/>
              </a:ext>
            </a:extLst>
          </p:cNvPr>
          <p:cNvSpPr>
            <a:spLocks noGrp="1"/>
          </p:cNvSpPr>
          <p:nvPr>
            <p:ph type="title"/>
          </p:nvPr>
        </p:nvSpPr>
        <p:spPr/>
        <p:txBody>
          <a:bodyPr/>
          <a:lstStyle/>
          <a:p>
            <a:r>
              <a:rPr lang="en-US"/>
              <a:t>Agenda</a:t>
            </a:r>
          </a:p>
        </p:txBody>
      </p:sp>
      <p:sp>
        <p:nvSpPr>
          <p:cNvPr id="3" name="Slide Number Placeholder 2">
            <a:extLst>
              <a:ext uri="{FF2B5EF4-FFF2-40B4-BE49-F238E27FC236}">
                <a16:creationId xmlns:a16="http://schemas.microsoft.com/office/drawing/2014/main" id="{E0FF9E4A-7C70-9499-C7D2-7C4CEF87B2D9}"/>
              </a:ext>
            </a:extLst>
          </p:cNvPr>
          <p:cNvSpPr>
            <a:spLocks noGrp="1"/>
          </p:cNvSpPr>
          <p:nvPr>
            <p:ph type="sldNum" sz="quarter" idx="10"/>
          </p:nvPr>
        </p:nvSpPr>
        <p:spPr/>
        <p:txBody>
          <a:bodyPr/>
          <a:lstStyle/>
          <a:p>
            <a:fld id="{5D96652D-A424-46EE-8E8A-BA494523C828}" type="slidenum">
              <a:rPr lang="en-US" smtClean="0"/>
              <a:pPr/>
              <a:t>3</a:t>
            </a:fld>
            <a:endParaRPr lang="en-US">
              <a:solidFill>
                <a:schemeClr val="tx1"/>
              </a:solidFill>
            </a:endParaRPr>
          </a:p>
        </p:txBody>
      </p:sp>
      <p:sp>
        <p:nvSpPr>
          <p:cNvPr id="4" name="Content Placeholder 3">
            <a:extLst>
              <a:ext uri="{FF2B5EF4-FFF2-40B4-BE49-F238E27FC236}">
                <a16:creationId xmlns:a16="http://schemas.microsoft.com/office/drawing/2014/main" id="{DC5D0456-EFEC-5B79-A0C6-65F7EA70E2C3}"/>
              </a:ext>
            </a:extLst>
          </p:cNvPr>
          <p:cNvSpPr>
            <a:spLocks noGrp="1"/>
          </p:cNvSpPr>
          <p:nvPr>
            <p:ph sz="quarter" idx="11"/>
          </p:nvPr>
        </p:nvSpPr>
        <p:spPr/>
        <p:txBody>
          <a:bodyPr>
            <a:normAutofit/>
          </a:bodyPr>
          <a:lstStyle/>
          <a:p>
            <a:pPr marL="457200" indent="-457200">
              <a:buFont typeface="Arial" panose="020B0604020202020204" pitchFamily="34" charset="0"/>
              <a:buChar char="•"/>
            </a:pPr>
            <a:r>
              <a:rPr lang="en-US" sz="3200"/>
              <a:t>Share </a:t>
            </a:r>
            <a:r>
              <a:rPr lang="en-US" sz="3200" b="1"/>
              <a:t>quantitative</a:t>
            </a:r>
            <a:r>
              <a:rPr lang="en-US" sz="3200"/>
              <a:t> data related to infants, children, adolescents, women, and mothers</a:t>
            </a:r>
          </a:p>
          <a:p>
            <a:pPr marL="457200" indent="-457200">
              <a:buFont typeface="Arial" panose="020B0604020202020204" pitchFamily="34" charset="0"/>
              <a:buChar char="•"/>
            </a:pPr>
            <a:r>
              <a:rPr lang="en-US" sz="3200"/>
              <a:t>Share </a:t>
            </a:r>
            <a:r>
              <a:rPr lang="en-US" sz="3200" b="1"/>
              <a:t>qualitative</a:t>
            </a:r>
            <a:r>
              <a:rPr lang="en-US" sz="3200"/>
              <a:t> data gathered from families across Indiana</a:t>
            </a:r>
          </a:p>
          <a:p>
            <a:pPr marL="457200" indent="-457200">
              <a:buFont typeface="Arial" panose="020B0604020202020204" pitchFamily="34" charset="0"/>
              <a:buChar char="•"/>
            </a:pPr>
            <a:r>
              <a:rPr lang="en-US" sz="3200"/>
              <a:t>Identify </a:t>
            </a:r>
            <a:r>
              <a:rPr lang="en-US" sz="3200" b="1"/>
              <a:t>priorities</a:t>
            </a:r>
            <a:r>
              <a:rPr lang="en-US" sz="3200" b="1" i="1"/>
              <a:t> </a:t>
            </a:r>
            <a:r>
              <a:rPr lang="en-US" sz="3200"/>
              <a:t>for prevention and intervention</a:t>
            </a:r>
          </a:p>
          <a:p>
            <a:pPr marL="457200" indent="-457200">
              <a:buFont typeface="Arial" panose="020B0604020202020204" pitchFamily="34" charset="0"/>
              <a:buChar char="•"/>
            </a:pPr>
            <a:r>
              <a:rPr lang="en-US" sz="3200"/>
              <a:t>Highlight </a:t>
            </a:r>
            <a:r>
              <a:rPr lang="en-US" sz="3200" b="1"/>
              <a:t>resources </a:t>
            </a:r>
            <a:r>
              <a:rPr lang="en-US" sz="3200"/>
              <a:t> and </a:t>
            </a:r>
            <a:r>
              <a:rPr lang="en-US" sz="3200" b="1"/>
              <a:t>strategies </a:t>
            </a:r>
            <a:r>
              <a:rPr lang="en-US" sz="3200"/>
              <a:t>from IDOH and our partners</a:t>
            </a:r>
          </a:p>
        </p:txBody>
      </p:sp>
    </p:spTree>
    <p:extLst>
      <p:ext uri="{BB962C8B-B14F-4D97-AF65-F5344CB8AC3E}">
        <p14:creationId xmlns:p14="http://schemas.microsoft.com/office/powerpoint/2010/main" val="1306387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A0B158-1A5B-1E02-C31C-8B3927158FB3}"/>
              </a:ext>
            </a:extLst>
          </p:cNvPr>
          <p:cNvSpPr/>
          <p:nvPr/>
        </p:nvSpPr>
        <p:spPr>
          <a:xfrm>
            <a:off x="0" y="5579165"/>
            <a:ext cx="11913704" cy="1278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D51BE-9B46-40B5-918D-2E0DCDD3D40D}"/>
              </a:ext>
            </a:extLst>
          </p:cNvPr>
          <p:cNvSpPr>
            <a:spLocks noGrp="1"/>
          </p:cNvSpPr>
          <p:nvPr>
            <p:ph type="title"/>
          </p:nvPr>
        </p:nvSpPr>
        <p:spPr>
          <a:xfrm>
            <a:off x="495300" y="365835"/>
            <a:ext cx="10515600" cy="768216"/>
          </a:xfrm>
        </p:spPr>
        <p:txBody>
          <a:bodyPr>
            <a:normAutofit/>
          </a:bodyPr>
          <a:lstStyle/>
          <a:p>
            <a:r>
              <a:rPr lang="en-US"/>
              <a:t>Cause of death by age of mom</a:t>
            </a:r>
          </a:p>
        </p:txBody>
      </p:sp>
      <p:sp>
        <p:nvSpPr>
          <p:cNvPr id="6" name="Rectangle 5">
            <a:extLst>
              <a:ext uri="{FF2B5EF4-FFF2-40B4-BE49-F238E27FC236}">
                <a16:creationId xmlns:a16="http://schemas.microsoft.com/office/drawing/2014/main" id="{714DFD90-B862-4B2D-85D6-AA4FB409839C}"/>
              </a:ext>
            </a:extLst>
          </p:cNvPr>
          <p:cNvSpPr/>
          <p:nvPr/>
        </p:nvSpPr>
        <p:spPr>
          <a:xfrm>
            <a:off x="5318760" y="5831058"/>
            <a:ext cx="5692140"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*Percentages based on low counts should be interpreted with caution</a:t>
            </a:r>
          </a:p>
        </p:txBody>
      </p:sp>
      <p:graphicFrame>
        <p:nvGraphicFramePr>
          <p:cNvPr id="9" name="Chart 8">
            <a:extLst>
              <a:ext uri="{FF2B5EF4-FFF2-40B4-BE49-F238E27FC236}">
                <a16:creationId xmlns:a16="http://schemas.microsoft.com/office/drawing/2014/main" id="{6A1756A0-DC9E-45BB-8851-C4019BF2DCEE}"/>
              </a:ext>
            </a:extLst>
          </p:cNvPr>
          <p:cNvGraphicFramePr/>
          <p:nvPr>
            <p:extLst>
              <p:ext uri="{D42A27DB-BD31-4B8C-83A1-F6EECF244321}">
                <p14:modId xmlns:p14="http://schemas.microsoft.com/office/powerpoint/2010/main" val="2778862300"/>
              </p:ext>
            </p:extLst>
          </p:nvPr>
        </p:nvGraphicFramePr>
        <p:xfrm>
          <a:off x="608009" y="1352378"/>
          <a:ext cx="10975982" cy="445386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FE1F705F-9259-4C75-8DDE-3C19A81DBB09}"/>
              </a:ext>
            </a:extLst>
          </p:cNvPr>
          <p:cNvSpPr/>
          <p:nvPr/>
        </p:nvSpPr>
        <p:spPr>
          <a:xfrm>
            <a:off x="4683394" y="6132877"/>
            <a:ext cx="6327506"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spTree>
    <p:extLst>
      <p:ext uri="{BB962C8B-B14F-4D97-AF65-F5344CB8AC3E}">
        <p14:creationId xmlns:p14="http://schemas.microsoft.com/office/powerpoint/2010/main" val="1023216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78E6C-66E9-0C4A-02CB-27A1B5AC12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92F984-5FB8-5A42-F485-403DFB2AF6B8}"/>
              </a:ext>
            </a:extLst>
          </p:cNvPr>
          <p:cNvSpPr/>
          <p:nvPr/>
        </p:nvSpPr>
        <p:spPr>
          <a:xfrm>
            <a:off x="0" y="5579165"/>
            <a:ext cx="11913704" cy="1278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56B6CF-65E1-D882-1E04-40108D94AC1D}"/>
              </a:ext>
            </a:extLst>
          </p:cNvPr>
          <p:cNvSpPr txBox="1"/>
          <p:nvPr/>
        </p:nvSpPr>
        <p:spPr>
          <a:xfrm flipH="1">
            <a:off x="222556" y="233521"/>
            <a:ext cx="11469304" cy="6309673"/>
          </a:xfrm>
          <a:prstGeom prst="round1Rect">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1371600" marR="0" lvl="0" indent="0" algn="l" defTabSz="914400" rtl="0" eaLnBrk="1" fontAlgn="auto" latinLnBrk="0" hangingPunct="1">
              <a:lnSpc>
                <a:spcPct val="100000"/>
              </a:lnSpc>
              <a:spcBef>
                <a:spcPts val="0"/>
              </a:spcBef>
              <a:spcAft>
                <a:spcPts val="0"/>
              </a:spcAft>
              <a:buClrTx/>
              <a:buSzTx/>
              <a:buFontTx/>
              <a:buNone/>
              <a:tabLst/>
              <a:defRPr/>
            </a:pPr>
            <a:endParaRPr lang="en-US" sz="2400" b="1" kern="0">
              <a:solidFill>
                <a:prstClr val="black"/>
              </a:solidFill>
              <a:latin typeface="Segoe UI"/>
            </a:endParaRPr>
          </a:p>
          <a:p>
            <a:pPr marL="13716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Segoe UI"/>
                <a:ea typeface="+mn-ea"/>
                <a:cs typeface="+mn-cs"/>
              </a:rPr>
              <a:t>	</a:t>
            </a:r>
          </a:p>
          <a:p>
            <a:pPr marL="1371600" marR="0" lvl="0" indent="0" algn="l" defTabSz="914400" rtl="0" eaLnBrk="1" fontAlgn="auto" latinLnBrk="0" hangingPunct="1">
              <a:lnSpc>
                <a:spcPct val="100000"/>
              </a:lnSpc>
              <a:spcBef>
                <a:spcPts val="0"/>
              </a:spcBef>
              <a:spcAft>
                <a:spcPts val="0"/>
              </a:spcAft>
              <a:buClrTx/>
              <a:buSzTx/>
              <a:buFontTx/>
              <a:buNone/>
              <a:tabLst/>
              <a:defRPr/>
            </a:pPr>
            <a:r>
              <a:rPr lang="en-US" sz="2400" b="1" kern="0">
                <a:solidFill>
                  <a:prstClr val="black"/>
                </a:solidFill>
                <a:latin typeface="Segoe UI"/>
              </a:rPr>
              <a:t>	</a:t>
            </a:r>
            <a:r>
              <a:rPr kumimoji="0" lang="en-US" sz="2400" b="1" i="0" u="none" strike="noStrike" kern="0" cap="none" spc="0" normalizeH="0" baseline="0" noProof="0">
                <a:ln>
                  <a:noFill/>
                </a:ln>
                <a:solidFill>
                  <a:prstClr val="black"/>
                </a:solidFill>
                <a:effectLst/>
                <a:uLnTx/>
                <a:uFillTx/>
                <a:latin typeface="Segoe UI"/>
                <a:ea typeface="+mn-ea"/>
                <a:cs typeface="+mn-cs"/>
              </a:rPr>
              <a:t>greater risk of infant death </a:t>
            </a:r>
          </a:p>
          <a:p>
            <a:pPr marL="13716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egoe UI"/>
                <a:ea typeface="+mn-ea"/>
                <a:cs typeface="+mn-cs"/>
              </a:rPr>
              <a:t>	</a:t>
            </a:r>
            <a:r>
              <a:rPr kumimoji="0" lang="en-US" sz="2400" b="1" i="0" u="none" strike="noStrike" kern="0" cap="none" spc="0" normalizeH="0" baseline="0" noProof="0">
                <a:ln>
                  <a:noFill/>
                </a:ln>
                <a:solidFill>
                  <a:prstClr val="black"/>
                </a:solidFill>
                <a:effectLst/>
                <a:uLnTx/>
                <a:uFillTx/>
                <a:latin typeface="Segoe UI"/>
                <a:ea typeface="+mn-ea"/>
                <a:cs typeface="+mn-cs"/>
              </a:rPr>
              <a:t>due to </a:t>
            </a:r>
            <a:r>
              <a:rPr kumimoji="0" lang="en-US" sz="2400" b="1" i="0" u="none" strike="noStrike" kern="0" cap="none" spc="0" normalizeH="0" baseline="0" noProof="0">
                <a:ln>
                  <a:noFill/>
                </a:ln>
                <a:solidFill>
                  <a:srgbClr val="243E8E"/>
                </a:solidFill>
                <a:effectLst/>
                <a:uLnTx/>
                <a:uFillTx/>
                <a:latin typeface="Segoe UI"/>
                <a:ea typeface="+mn-ea"/>
                <a:cs typeface="+mn-cs"/>
              </a:rPr>
              <a:t>SUIDs</a:t>
            </a:r>
            <a:r>
              <a:rPr kumimoji="0" lang="en-US" sz="2400" b="1" i="0" u="none" strike="noStrike" kern="0" cap="none" spc="0" normalizeH="0" baseline="0" noProof="0">
                <a:ln>
                  <a:noFill/>
                </a:ln>
                <a:solidFill>
                  <a:prstClr val="black"/>
                </a:solidFill>
                <a:effectLst/>
                <a:uLnTx/>
                <a:uFillTx/>
                <a:latin typeface="Segoe UI"/>
                <a:ea typeface="+mn-ea"/>
                <a:cs typeface="+mn-cs"/>
              </a:rPr>
              <a:t> when mothers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Segoe UI"/>
                <a:ea typeface="+mn-ea"/>
                <a:cs typeface="+mn-cs"/>
              </a:rPr>
              <a:t>	</a:t>
            </a:r>
            <a:r>
              <a:rPr kumimoji="0" lang="en-US" sz="2400" b="1" i="0" u="none" strike="noStrike" kern="0" cap="none" spc="0" normalizeH="0" baseline="0" noProof="0">
                <a:ln>
                  <a:noFill/>
                </a:ln>
                <a:solidFill>
                  <a:srgbClr val="243E8E"/>
                </a:solidFill>
                <a:effectLst/>
                <a:uLnTx/>
                <a:uFillTx/>
                <a:latin typeface="Segoe UI"/>
                <a:ea typeface="ＭＳ Ｐゴシック" pitchFamily="-108" charset="-128"/>
                <a:cs typeface="+mn-cs"/>
              </a:rPr>
              <a:t>reported smoking during</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243E8E"/>
                </a:solidFill>
                <a:effectLst/>
                <a:uLnTx/>
                <a:uFillTx/>
                <a:latin typeface="Segoe UI"/>
                <a:ea typeface="ＭＳ Ｐゴシック" pitchFamily="-108" charset="-128"/>
                <a:cs typeface="+mn-cs"/>
              </a:rPr>
              <a:t>   	pregnancy.</a:t>
            </a:r>
            <a:endParaRPr kumimoji="0" lang="en-US" sz="1100" b="1" i="0" u="none" strike="noStrike" kern="0" cap="none" spc="0" normalizeH="0" baseline="0" noProof="0">
              <a:ln>
                <a:noFill/>
              </a:ln>
              <a:solidFill>
                <a:srgbClr val="72BFC5"/>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F9B278F-830F-5EF9-D9C9-EB02207A9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2C5A5FBE-51C2-2F55-0FC8-45E076E05C61}"/>
              </a:ext>
            </a:extLst>
          </p:cNvPr>
          <p:cNvSpPr txBox="1"/>
          <p:nvPr/>
        </p:nvSpPr>
        <p:spPr>
          <a:xfrm>
            <a:off x="8679966" y="246332"/>
            <a:ext cx="3011894" cy="6309673"/>
          </a:xfrm>
          <a:prstGeom prst="rect">
            <a:avLst/>
          </a:prstGeom>
          <a:solidFill>
            <a:schemeClr val="tx1"/>
          </a:solidFill>
        </p:spPr>
        <p:txBody>
          <a:bodyPr vert="vert"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Sudden Unexpected Infant Deaths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aleway SemiBold"/>
                <a:ea typeface="+mn-ea"/>
                <a:cs typeface="+mn-cs"/>
              </a:rPr>
              <a:t>(SUIDs)</a:t>
            </a:r>
          </a:p>
        </p:txBody>
      </p:sp>
      <p:grpSp>
        <p:nvGrpSpPr>
          <p:cNvPr id="41" name="Group 40">
            <a:extLst>
              <a:ext uri="{FF2B5EF4-FFF2-40B4-BE49-F238E27FC236}">
                <a16:creationId xmlns:a16="http://schemas.microsoft.com/office/drawing/2014/main" id="{EB092831-48D4-734F-65A6-E947AD1F0929}"/>
              </a:ext>
            </a:extLst>
          </p:cNvPr>
          <p:cNvGrpSpPr/>
          <p:nvPr/>
        </p:nvGrpSpPr>
        <p:grpSpPr>
          <a:xfrm>
            <a:off x="896184" y="2968484"/>
            <a:ext cx="6925370" cy="1795103"/>
            <a:chOff x="158084" y="7490607"/>
            <a:chExt cx="3047115" cy="738993"/>
          </a:xfrm>
        </p:grpSpPr>
        <p:grpSp>
          <p:nvGrpSpPr>
            <p:cNvPr id="42" name="Group 41">
              <a:extLst>
                <a:ext uri="{FF2B5EF4-FFF2-40B4-BE49-F238E27FC236}">
                  <a16:creationId xmlns:a16="http://schemas.microsoft.com/office/drawing/2014/main" id="{43C57D4F-BAA3-59E5-D321-A19C8A1E08D0}"/>
                </a:ext>
              </a:extLst>
            </p:cNvPr>
            <p:cNvGrpSpPr/>
            <p:nvPr/>
          </p:nvGrpSpPr>
          <p:grpSpPr>
            <a:xfrm>
              <a:off x="158084" y="7490607"/>
              <a:ext cx="1513449" cy="133861"/>
              <a:chOff x="1105632" y="6577428"/>
              <a:chExt cx="2504438" cy="228600"/>
            </a:xfrm>
          </p:grpSpPr>
          <p:sp>
            <p:nvSpPr>
              <p:cNvPr id="143" name="Flowchart: Connector 142">
                <a:extLst>
                  <a:ext uri="{FF2B5EF4-FFF2-40B4-BE49-F238E27FC236}">
                    <a16:creationId xmlns:a16="http://schemas.microsoft.com/office/drawing/2014/main" id="{E1C5CDEA-A81B-911C-0D8D-DF284EEA33D8}"/>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4" name="Flowchart: Connector 143">
                <a:extLst>
                  <a:ext uri="{FF2B5EF4-FFF2-40B4-BE49-F238E27FC236}">
                    <a16:creationId xmlns:a16="http://schemas.microsoft.com/office/drawing/2014/main" id="{AD86A2D2-A229-4113-0C33-B38840710104}"/>
                  </a:ext>
                </a:extLst>
              </p:cNvPr>
              <p:cNvSpPr/>
              <p:nvPr/>
            </p:nvSpPr>
            <p:spPr>
              <a:xfrm>
                <a:off x="21165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145" name="Flowchart: Connector 144">
                <a:extLst>
                  <a:ext uri="{FF2B5EF4-FFF2-40B4-BE49-F238E27FC236}">
                    <a16:creationId xmlns:a16="http://schemas.microsoft.com/office/drawing/2014/main" id="{96BF8D3F-44C6-AB4A-4E7F-815BA59551ED}"/>
                  </a:ext>
                </a:extLst>
              </p:cNvPr>
              <p:cNvSpPr/>
              <p:nvPr/>
            </p:nvSpPr>
            <p:spPr>
              <a:xfrm>
                <a:off x="2367601"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6" name="Flowchart: Connector 145">
                <a:extLst>
                  <a:ext uri="{FF2B5EF4-FFF2-40B4-BE49-F238E27FC236}">
                    <a16:creationId xmlns:a16="http://schemas.microsoft.com/office/drawing/2014/main" id="{69140EE8-EBCD-1FB6-75F5-BF536CEB8796}"/>
                  </a:ext>
                </a:extLst>
              </p:cNvPr>
              <p:cNvSpPr/>
              <p:nvPr/>
            </p:nvSpPr>
            <p:spPr>
              <a:xfrm>
                <a:off x="261878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Flowchart: Connector 146">
                <a:extLst>
                  <a:ext uri="{FF2B5EF4-FFF2-40B4-BE49-F238E27FC236}">
                    <a16:creationId xmlns:a16="http://schemas.microsoft.com/office/drawing/2014/main" id="{42E1CEA8-6DCA-80AD-2400-2C920A383CC3}"/>
                  </a:ext>
                </a:extLst>
              </p:cNvPr>
              <p:cNvSpPr/>
              <p:nvPr/>
            </p:nvSpPr>
            <p:spPr>
              <a:xfrm>
                <a:off x="2870219"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Flowchart: Connector 147">
                <a:extLst>
                  <a:ext uri="{FF2B5EF4-FFF2-40B4-BE49-F238E27FC236}">
                    <a16:creationId xmlns:a16="http://schemas.microsoft.com/office/drawing/2014/main" id="{086353DC-3214-609C-9918-5CC3F02A0A0C}"/>
                  </a:ext>
                </a:extLst>
              </p:cNvPr>
              <p:cNvSpPr/>
              <p:nvPr/>
            </p:nvSpPr>
            <p:spPr>
              <a:xfrm>
                <a:off x="31274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Flowchart: Connector 148">
                <a:extLst>
                  <a:ext uri="{FF2B5EF4-FFF2-40B4-BE49-F238E27FC236}">
                    <a16:creationId xmlns:a16="http://schemas.microsoft.com/office/drawing/2014/main" id="{A66D5C7B-28FC-213C-56B2-CB6176123C2B}"/>
                  </a:ext>
                </a:extLst>
              </p:cNvPr>
              <p:cNvSpPr/>
              <p:nvPr/>
            </p:nvSpPr>
            <p:spPr>
              <a:xfrm>
                <a:off x="3381470"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Flowchart: Connector 149">
                <a:extLst>
                  <a:ext uri="{FF2B5EF4-FFF2-40B4-BE49-F238E27FC236}">
                    <a16:creationId xmlns:a16="http://schemas.microsoft.com/office/drawing/2014/main" id="{90D6F76A-250D-AEA1-F07F-0E34AB434413}"/>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Flowchart: Connector 150">
                <a:extLst>
                  <a:ext uri="{FF2B5EF4-FFF2-40B4-BE49-F238E27FC236}">
                    <a16:creationId xmlns:a16="http://schemas.microsoft.com/office/drawing/2014/main" id="{75B09124-34D6-AAE9-4F72-2BB2E2FFC9FF}"/>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Flowchart: Connector 151">
                <a:extLst>
                  <a:ext uri="{FF2B5EF4-FFF2-40B4-BE49-F238E27FC236}">
                    <a16:creationId xmlns:a16="http://schemas.microsoft.com/office/drawing/2014/main" id="{D52CBC9E-044C-5B5E-94FE-B3351732F20A}"/>
                  </a:ext>
                </a:extLst>
              </p:cNvPr>
              <p:cNvSpPr/>
              <p:nvPr/>
            </p:nvSpPr>
            <p:spPr>
              <a:xfrm>
                <a:off x="186315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0F5CA43-9582-4B02-F7BA-594BB6A98E43}"/>
                </a:ext>
              </a:extLst>
            </p:cNvPr>
            <p:cNvGrpSpPr/>
            <p:nvPr/>
          </p:nvGrpSpPr>
          <p:grpSpPr>
            <a:xfrm>
              <a:off x="158084" y="7642899"/>
              <a:ext cx="1513449" cy="133860"/>
              <a:chOff x="1105632" y="6577428"/>
              <a:chExt cx="2504438" cy="228600"/>
            </a:xfrm>
          </p:grpSpPr>
          <p:sp>
            <p:nvSpPr>
              <p:cNvPr id="133" name="Flowchart: Connector 132">
                <a:extLst>
                  <a:ext uri="{FF2B5EF4-FFF2-40B4-BE49-F238E27FC236}">
                    <a16:creationId xmlns:a16="http://schemas.microsoft.com/office/drawing/2014/main" id="{BBC172BD-2BEC-698B-6852-EA9D137AF63E}"/>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4" name="Flowchart: Connector 133">
                <a:extLst>
                  <a:ext uri="{FF2B5EF4-FFF2-40B4-BE49-F238E27FC236}">
                    <a16:creationId xmlns:a16="http://schemas.microsoft.com/office/drawing/2014/main" id="{C974D8C4-1445-EF6D-DA2F-1DF8827878B9}"/>
                  </a:ext>
                </a:extLst>
              </p:cNvPr>
              <p:cNvSpPr/>
              <p:nvPr/>
            </p:nvSpPr>
            <p:spPr>
              <a:xfrm>
                <a:off x="21165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135" name="Flowchart: Connector 134">
                <a:extLst>
                  <a:ext uri="{FF2B5EF4-FFF2-40B4-BE49-F238E27FC236}">
                    <a16:creationId xmlns:a16="http://schemas.microsoft.com/office/drawing/2014/main" id="{FCCDE116-3F48-C93B-CEDB-03D7B4A1E787}"/>
                  </a:ext>
                </a:extLst>
              </p:cNvPr>
              <p:cNvSpPr/>
              <p:nvPr/>
            </p:nvSpPr>
            <p:spPr>
              <a:xfrm>
                <a:off x="2367601"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6" name="Flowchart: Connector 135">
                <a:extLst>
                  <a:ext uri="{FF2B5EF4-FFF2-40B4-BE49-F238E27FC236}">
                    <a16:creationId xmlns:a16="http://schemas.microsoft.com/office/drawing/2014/main" id="{B914CEF8-4098-4556-A120-54F1953C08DE}"/>
                  </a:ext>
                </a:extLst>
              </p:cNvPr>
              <p:cNvSpPr/>
              <p:nvPr/>
            </p:nvSpPr>
            <p:spPr>
              <a:xfrm>
                <a:off x="261878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7" name="Flowchart: Connector 136">
                <a:extLst>
                  <a:ext uri="{FF2B5EF4-FFF2-40B4-BE49-F238E27FC236}">
                    <a16:creationId xmlns:a16="http://schemas.microsoft.com/office/drawing/2014/main" id="{3518B24A-2218-2930-C431-2B75B9EFD74C}"/>
                  </a:ext>
                </a:extLst>
              </p:cNvPr>
              <p:cNvSpPr/>
              <p:nvPr/>
            </p:nvSpPr>
            <p:spPr>
              <a:xfrm>
                <a:off x="2870219"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Flowchart: Connector 137">
                <a:extLst>
                  <a:ext uri="{FF2B5EF4-FFF2-40B4-BE49-F238E27FC236}">
                    <a16:creationId xmlns:a16="http://schemas.microsoft.com/office/drawing/2014/main" id="{667ED12C-98B4-618B-DCFE-8E75681F8444}"/>
                  </a:ext>
                </a:extLst>
              </p:cNvPr>
              <p:cNvSpPr/>
              <p:nvPr/>
            </p:nvSpPr>
            <p:spPr>
              <a:xfrm>
                <a:off x="31274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9" name="Flowchart: Connector 138">
                <a:extLst>
                  <a:ext uri="{FF2B5EF4-FFF2-40B4-BE49-F238E27FC236}">
                    <a16:creationId xmlns:a16="http://schemas.microsoft.com/office/drawing/2014/main" id="{5C8C4007-C064-0E35-D851-A32E36B025E5}"/>
                  </a:ext>
                </a:extLst>
              </p:cNvPr>
              <p:cNvSpPr/>
              <p:nvPr/>
            </p:nvSpPr>
            <p:spPr>
              <a:xfrm>
                <a:off x="3381470"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0" name="Flowchart: Connector 139">
                <a:extLst>
                  <a:ext uri="{FF2B5EF4-FFF2-40B4-BE49-F238E27FC236}">
                    <a16:creationId xmlns:a16="http://schemas.microsoft.com/office/drawing/2014/main" id="{691374FE-B152-D1A9-EFDA-2945CC1EF302}"/>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1" name="Flowchart: Connector 140">
                <a:extLst>
                  <a:ext uri="{FF2B5EF4-FFF2-40B4-BE49-F238E27FC236}">
                    <a16:creationId xmlns:a16="http://schemas.microsoft.com/office/drawing/2014/main" id="{3E4AC99E-D5BB-9EDF-BF36-D7B499333240}"/>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Flowchart: Connector 141">
                <a:extLst>
                  <a:ext uri="{FF2B5EF4-FFF2-40B4-BE49-F238E27FC236}">
                    <a16:creationId xmlns:a16="http://schemas.microsoft.com/office/drawing/2014/main" id="{80F90BD9-E6A5-1ECB-9FC6-02E0CAC3E041}"/>
                  </a:ext>
                </a:extLst>
              </p:cNvPr>
              <p:cNvSpPr/>
              <p:nvPr/>
            </p:nvSpPr>
            <p:spPr>
              <a:xfrm>
                <a:off x="186315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7E92EE3D-381B-E282-06FC-7AD04AF25BAE}"/>
                </a:ext>
              </a:extLst>
            </p:cNvPr>
            <p:cNvGrpSpPr/>
            <p:nvPr/>
          </p:nvGrpSpPr>
          <p:grpSpPr>
            <a:xfrm>
              <a:off x="161161" y="7793684"/>
              <a:ext cx="1513449" cy="133860"/>
              <a:chOff x="1105632" y="6577428"/>
              <a:chExt cx="2504438" cy="228600"/>
            </a:xfrm>
          </p:grpSpPr>
          <p:sp>
            <p:nvSpPr>
              <p:cNvPr id="123" name="Flowchart: Connector 122">
                <a:extLst>
                  <a:ext uri="{FF2B5EF4-FFF2-40B4-BE49-F238E27FC236}">
                    <a16:creationId xmlns:a16="http://schemas.microsoft.com/office/drawing/2014/main" id="{0D912AE8-4548-0928-CAC0-8DCA0092D381}"/>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4" name="Flowchart: Connector 123">
                <a:extLst>
                  <a:ext uri="{FF2B5EF4-FFF2-40B4-BE49-F238E27FC236}">
                    <a16:creationId xmlns:a16="http://schemas.microsoft.com/office/drawing/2014/main" id="{2CA4EE71-E41D-A758-08C0-A9BD2677FAAE}"/>
                  </a:ext>
                </a:extLst>
              </p:cNvPr>
              <p:cNvSpPr/>
              <p:nvPr/>
            </p:nvSpPr>
            <p:spPr>
              <a:xfrm>
                <a:off x="21165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125" name="Flowchart: Connector 124">
                <a:extLst>
                  <a:ext uri="{FF2B5EF4-FFF2-40B4-BE49-F238E27FC236}">
                    <a16:creationId xmlns:a16="http://schemas.microsoft.com/office/drawing/2014/main" id="{4F354F98-0C4F-F715-99F3-9993A0C395E2}"/>
                  </a:ext>
                </a:extLst>
              </p:cNvPr>
              <p:cNvSpPr/>
              <p:nvPr/>
            </p:nvSpPr>
            <p:spPr>
              <a:xfrm>
                <a:off x="2367601"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6" name="Flowchart: Connector 125">
                <a:extLst>
                  <a:ext uri="{FF2B5EF4-FFF2-40B4-BE49-F238E27FC236}">
                    <a16:creationId xmlns:a16="http://schemas.microsoft.com/office/drawing/2014/main" id="{257C321C-93E5-DE8E-7846-7361A9FE2534}"/>
                  </a:ext>
                </a:extLst>
              </p:cNvPr>
              <p:cNvSpPr/>
              <p:nvPr/>
            </p:nvSpPr>
            <p:spPr>
              <a:xfrm>
                <a:off x="261878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7" name="Flowchart: Connector 126">
                <a:extLst>
                  <a:ext uri="{FF2B5EF4-FFF2-40B4-BE49-F238E27FC236}">
                    <a16:creationId xmlns:a16="http://schemas.microsoft.com/office/drawing/2014/main" id="{DE44E56F-D92C-6887-5AD2-D4137D1A61AE}"/>
                  </a:ext>
                </a:extLst>
              </p:cNvPr>
              <p:cNvSpPr/>
              <p:nvPr/>
            </p:nvSpPr>
            <p:spPr>
              <a:xfrm>
                <a:off x="2870219"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8" name="Flowchart: Connector 127">
                <a:extLst>
                  <a:ext uri="{FF2B5EF4-FFF2-40B4-BE49-F238E27FC236}">
                    <a16:creationId xmlns:a16="http://schemas.microsoft.com/office/drawing/2014/main" id="{D74FA8C3-2D59-278C-5798-26324EAF76FB}"/>
                  </a:ext>
                </a:extLst>
              </p:cNvPr>
              <p:cNvSpPr/>
              <p:nvPr/>
            </p:nvSpPr>
            <p:spPr>
              <a:xfrm>
                <a:off x="31274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9" name="Flowchart: Connector 128">
                <a:extLst>
                  <a:ext uri="{FF2B5EF4-FFF2-40B4-BE49-F238E27FC236}">
                    <a16:creationId xmlns:a16="http://schemas.microsoft.com/office/drawing/2014/main" id="{B52080C8-5ADF-FF22-8C6B-480FAE250427}"/>
                  </a:ext>
                </a:extLst>
              </p:cNvPr>
              <p:cNvSpPr/>
              <p:nvPr/>
            </p:nvSpPr>
            <p:spPr>
              <a:xfrm>
                <a:off x="3381470"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0" name="Flowchart: Connector 129">
                <a:extLst>
                  <a:ext uri="{FF2B5EF4-FFF2-40B4-BE49-F238E27FC236}">
                    <a16:creationId xmlns:a16="http://schemas.microsoft.com/office/drawing/2014/main" id="{39DF2948-6848-0652-7201-13A9878C0ED4}"/>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1" name="Flowchart: Connector 130">
                <a:extLst>
                  <a:ext uri="{FF2B5EF4-FFF2-40B4-BE49-F238E27FC236}">
                    <a16:creationId xmlns:a16="http://schemas.microsoft.com/office/drawing/2014/main" id="{C1434700-2CAD-ED95-4632-40BC7CBC2E09}"/>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2" name="Flowchart: Connector 131">
                <a:extLst>
                  <a:ext uri="{FF2B5EF4-FFF2-40B4-BE49-F238E27FC236}">
                    <a16:creationId xmlns:a16="http://schemas.microsoft.com/office/drawing/2014/main" id="{275B85AA-861C-B2A8-D293-8D7F13F64B8C}"/>
                  </a:ext>
                </a:extLst>
              </p:cNvPr>
              <p:cNvSpPr/>
              <p:nvPr/>
            </p:nvSpPr>
            <p:spPr>
              <a:xfrm>
                <a:off x="186315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5" name="Group 44">
              <a:extLst>
                <a:ext uri="{FF2B5EF4-FFF2-40B4-BE49-F238E27FC236}">
                  <a16:creationId xmlns:a16="http://schemas.microsoft.com/office/drawing/2014/main" id="{74E17F90-2B61-F894-A1C0-7CB7130A223E}"/>
                </a:ext>
              </a:extLst>
            </p:cNvPr>
            <p:cNvGrpSpPr/>
            <p:nvPr/>
          </p:nvGrpSpPr>
          <p:grpSpPr>
            <a:xfrm>
              <a:off x="160340" y="7942890"/>
              <a:ext cx="1513449" cy="133861"/>
              <a:chOff x="1105632" y="6577428"/>
              <a:chExt cx="2504438" cy="228600"/>
            </a:xfrm>
          </p:grpSpPr>
          <p:sp>
            <p:nvSpPr>
              <p:cNvPr id="113" name="Flowchart: Connector 112">
                <a:extLst>
                  <a:ext uri="{FF2B5EF4-FFF2-40B4-BE49-F238E27FC236}">
                    <a16:creationId xmlns:a16="http://schemas.microsoft.com/office/drawing/2014/main" id="{4FCAA439-B8D3-52B6-35D1-EEF5248C35F3}"/>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 name="Flowchart: Connector 113">
                <a:extLst>
                  <a:ext uri="{FF2B5EF4-FFF2-40B4-BE49-F238E27FC236}">
                    <a16:creationId xmlns:a16="http://schemas.microsoft.com/office/drawing/2014/main" id="{5BF6282A-6B29-A08C-ECA0-639A76DCE897}"/>
                  </a:ext>
                </a:extLst>
              </p:cNvPr>
              <p:cNvSpPr/>
              <p:nvPr/>
            </p:nvSpPr>
            <p:spPr>
              <a:xfrm>
                <a:off x="21165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115" name="Flowchart: Connector 114">
                <a:extLst>
                  <a:ext uri="{FF2B5EF4-FFF2-40B4-BE49-F238E27FC236}">
                    <a16:creationId xmlns:a16="http://schemas.microsoft.com/office/drawing/2014/main" id="{AEE2172C-3672-4B89-9169-AE747EFED224}"/>
                  </a:ext>
                </a:extLst>
              </p:cNvPr>
              <p:cNvSpPr/>
              <p:nvPr/>
            </p:nvSpPr>
            <p:spPr>
              <a:xfrm>
                <a:off x="2367601"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6" name="Flowchart: Connector 115">
                <a:extLst>
                  <a:ext uri="{FF2B5EF4-FFF2-40B4-BE49-F238E27FC236}">
                    <a16:creationId xmlns:a16="http://schemas.microsoft.com/office/drawing/2014/main" id="{398CA162-8FA9-E31B-F926-B91A7AEFD6F7}"/>
                  </a:ext>
                </a:extLst>
              </p:cNvPr>
              <p:cNvSpPr/>
              <p:nvPr/>
            </p:nvSpPr>
            <p:spPr>
              <a:xfrm>
                <a:off x="261878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Flowchart: Connector 116">
                <a:extLst>
                  <a:ext uri="{FF2B5EF4-FFF2-40B4-BE49-F238E27FC236}">
                    <a16:creationId xmlns:a16="http://schemas.microsoft.com/office/drawing/2014/main" id="{75FB6C71-C803-D292-B304-59B7CECF7B89}"/>
                  </a:ext>
                </a:extLst>
              </p:cNvPr>
              <p:cNvSpPr/>
              <p:nvPr/>
            </p:nvSpPr>
            <p:spPr>
              <a:xfrm>
                <a:off x="2870219"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8" name="Flowchart: Connector 117">
                <a:extLst>
                  <a:ext uri="{FF2B5EF4-FFF2-40B4-BE49-F238E27FC236}">
                    <a16:creationId xmlns:a16="http://schemas.microsoft.com/office/drawing/2014/main" id="{F267FCF8-DD87-76DF-74BC-94DC770709EB}"/>
                  </a:ext>
                </a:extLst>
              </p:cNvPr>
              <p:cNvSpPr/>
              <p:nvPr/>
            </p:nvSpPr>
            <p:spPr>
              <a:xfrm>
                <a:off x="31274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9" name="Flowchart: Connector 118">
                <a:extLst>
                  <a:ext uri="{FF2B5EF4-FFF2-40B4-BE49-F238E27FC236}">
                    <a16:creationId xmlns:a16="http://schemas.microsoft.com/office/drawing/2014/main" id="{82B2A623-197F-6F2D-34FB-034419C8E890}"/>
                  </a:ext>
                </a:extLst>
              </p:cNvPr>
              <p:cNvSpPr/>
              <p:nvPr/>
            </p:nvSpPr>
            <p:spPr>
              <a:xfrm>
                <a:off x="3381470"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0" name="Flowchart: Connector 119">
                <a:extLst>
                  <a:ext uri="{FF2B5EF4-FFF2-40B4-BE49-F238E27FC236}">
                    <a16:creationId xmlns:a16="http://schemas.microsoft.com/office/drawing/2014/main" id="{BA69F625-6717-4F3D-D6C6-92A3F0CC83A7}"/>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1" name="Flowchart: Connector 120">
                <a:extLst>
                  <a:ext uri="{FF2B5EF4-FFF2-40B4-BE49-F238E27FC236}">
                    <a16:creationId xmlns:a16="http://schemas.microsoft.com/office/drawing/2014/main" id="{89B06ED7-A09F-CCA9-7500-2CB9879CEF81}"/>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2" name="Flowchart: Connector 121">
                <a:extLst>
                  <a:ext uri="{FF2B5EF4-FFF2-40B4-BE49-F238E27FC236}">
                    <a16:creationId xmlns:a16="http://schemas.microsoft.com/office/drawing/2014/main" id="{D3A7DD92-E76C-41EF-3EC4-C92BB9DA9D6A}"/>
                  </a:ext>
                </a:extLst>
              </p:cNvPr>
              <p:cNvSpPr/>
              <p:nvPr/>
            </p:nvSpPr>
            <p:spPr>
              <a:xfrm>
                <a:off x="186315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6" name="Group 45">
              <a:extLst>
                <a:ext uri="{FF2B5EF4-FFF2-40B4-BE49-F238E27FC236}">
                  <a16:creationId xmlns:a16="http://schemas.microsoft.com/office/drawing/2014/main" id="{0B2A4105-3D73-3871-6876-C4901D991AA2}"/>
                </a:ext>
              </a:extLst>
            </p:cNvPr>
            <p:cNvGrpSpPr/>
            <p:nvPr/>
          </p:nvGrpSpPr>
          <p:grpSpPr>
            <a:xfrm>
              <a:off x="162951" y="8095739"/>
              <a:ext cx="1513449" cy="133861"/>
              <a:chOff x="1105632" y="6577428"/>
              <a:chExt cx="2504438" cy="228600"/>
            </a:xfrm>
          </p:grpSpPr>
          <p:sp>
            <p:nvSpPr>
              <p:cNvPr id="103" name="Flowchart: Connector 102">
                <a:extLst>
                  <a:ext uri="{FF2B5EF4-FFF2-40B4-BE49-F238E27FC236}">
                    <a16:creationId xmlns:a16="http://schemas.microsoft.com/office/drawing/2014/main" id="{17934B24-315F-1AF4-75DB-62F7ADD49F8C}"/>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4" name="Flowchart: Connector 103">
                <a:extLst>
                  <a:ext uri="{FF2B5EF4-FFF2-40B4-BE49-F238E27FC236}">
                    <a16:creationId xmlns:a16="http://schemas.microsoft.com/office/drawing/2014/main" id="{BAD681EC-E071-8AE6-33AC-888B3CCEC2BF}"/>
                  </a:ext>
                </a:extLst>
              </p:cNvPr>
              <p:cNvSpPr/>
              <p:nvPr/>
            </p:nvSpPr>
            <p:spPr>
              <a:xfrm>
                <a:off x="21165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105" name="Flowchart: Connector 104">
                <a:extLst>
                  <a:ext uri="{FF2B5EF4-FFF2-40B4-BE49-F238E27FC236}">
                    <a16:creationId xmlns:a16="http://schemas.microsoft.com/office/drawing/2014/main" id="{8EB8E354-4EA7-2CA3-F90B-FE9A23370530}"/>
                  </a:ext>
                </a:extLst>
              </p:cNvPr>
              <p:cNvSpPr/>
              <p:nvPr/>
            </p:nvSpPr>
            <p:spPr>
              <a:xfrm>
                <a:off x="2367601"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Flowchart: Connector 105">
                <a:extLst>
                  <a:ext uri="{FF2B5EF4-FFF2-40B4-BE49-F238E27FC236}">
                    <a16:creationId xmlns:a16="http://schemas.microsoft.com/office/drawing/2014/main" id="{E83B597A-475A-8E87-A98D-B26AC1956279}"/>
                  </a:ext>
                </a:extLst>
              </p:cNvPr>
              <p:cNvSpPr/>
              <p:nvPr/>
            </p:nvSpPr>
            <p:spPr>
              <a:xfrm>
                <a:off x="261878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7" name="Flowchart: Connector 106">
                <a:extLst>
                  <a:ext uri="{FF2B5EF4-FFF2-40B4-BE49-F238E27FC236}">
                    <a16:creationId xmlns:a16="http://schemas.microsoft.com/office/drawing/2014/main" id="{09411F1C-2D14-A4B3-7132-BC57EEA37164}"/>
                  </a:ext>
                </a:extLst>
              </p:cNvPr>
              <p:cNvSpPr/>
              <p:nvPr/>
            </p:nvSpPr>
            <p:spPr>
              <a:xfrm>
                <a:off x="2870219"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Flowchart: Connector 107">
                <a:extLst>
                  <a:ext uri="{FF2B5EF4-FFF2-40B4-BE49-F238E27FC236}">
                    <a16:creationId xmlns:a16="http://schemas.microsoft.com/office/drawing/2014/main" id="{6501C905-6D2D-C4E4-2051-C3E11749526D}"/>
                  </a:ext>
                </a:extLst>
              </p:cNvPr>
              <p:cNvSpPr/>
              <p:nvPr/>
            </p:nvSpPr>
            <p:spPr>
              <a:xfrm>
                <a:off x="3127468"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9" name="Flowchart: Connector 108">
                <a:extLst>
                  <a:ext uri="{FF2B5EF4-FFF2-40B4-BE49-F238E27FC236}">
                    <a16:creationId xmlns:a16="http://schemas.microsoft.com/office/drawing/2014/main" id="{AA2F2315-3EF8-D478-8245-2A6F5A4BE776}"/>
                  </a:ext>
                </a:extLst>
              </p:cNvPr>
              <p:cNvSpPr/>
              <p:nvPr/>
            </p:nvSpPr>
            <p:spPr>
              <a:xfrm>
                <a:off x="3381470"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0" name="Flowchart: Connector 109">
                <a:extLst>
                  <a:ext uri="{FF2B5EF4-FFF2-40B4-BE49-F238E27FC236}">
                    <a16:creationId xmlns:a16="http://schemas.microsoft.com/office/drawing/2014/main" id="{FF4E1349-B077-23FC-1608-3BCB98DCE440}"/>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1" name="Flowchart: Connector 110">
                <a:extLst>
                  <a:ext uri="{FF2B5EF4-FFF2-40B4-BE49-F238E27FC236}">
                    <a16:creationId xmlns:a16="http://schemas.microsoft.com/office/drawing/2014/main" id="{329310CD-60AF-C451-C938-926B212AE188}"/>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Flowchart: Connector 111">
                <a:extLst>
                  <a:ext uri="{FF2B5EF4-FFF2-40B4-BE49-F238E27FC236}">
                    <a16:creationId xmlns:a16="http://schemas.microsoft.com/office/drawing/2014/main" id="{8238898E-7E04-8D27-81DE-CD18FA370549}"/>
                  </a:ext>
                </a:extLst>
              </p:cNvPr>
              <p:cNvSpPr/>
              <p:nvPr/>
            </p:nvSpPr>
            <p:spPr>
              <a:xfrm>
                <a:off x="186315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7" name="Group 46">
              <a:extLst>
                <a:ext uri="{FF2B5EF4-FFF2-40B4-BE49-F238E27FC236}">
                  <a16:creationId xmlns:a16="http://schemas.microsoft.com/office/drawing/2014/main" id="{8A90B60B-E343-3320-8E83-07F92FCF7594}"/>
                </a:ext>
              </a:extLst>
            </p:cNvPr>
            <p:cNvGrpSpPr/>
            <p:nvPr/>
          </p:nvGrpSpPr>
          <p:grpSpPr>
            <a:xfrm>
              <a:off x="1686883" y="7490607"/>
              <a:ext cx="1518316" cy="738993"/>
              <a:chOff x="158084" y="7490607"/>
              <a:chExt cx="2512492" cy="1262011"/>
            </a:xfrm>
          </p:grpSpPr>
          <p:grpSp>
            <p:nvGrpSpPr>
              <p:cNvPr id="48" name="Group 47">
                <a:extLst>
                  <a:ext uri="{FF2B5EF4-FFF2-40B4-BE49-F238E27FC236}">
                    <a16:creationId xmlns:a16="http://schemas.microsoft.com/office/drawing/2014/main" id="{EB9A6318-C582-7930-F3EF-9BCDC9915B6D}"/>
                  </a:ext>
                </a:extLst>
              </p:cNvPr>
              <p:cNvGrpSpPr/>
              <p:nvPr/>
            </p:nvGrpSpPr>
            <p:grpSpPr>
              <a:xfrm>
                <a:off x="158084" y="7490607"/>
                <a:ext cx="2504438" cy="228600"/>
                <a:chOff x="1105632" y="6577428"/>
                <a:chExt cx="2504438" cy="228600"/>
              </a:xfrm>
            </p:grpSpPr>
            <p:sp>
              <p:nvSpPr>
                <p:cNvPr id="93" name="Flowchart: Connector 92">
                  <a:extLst>
                    <a:ext uri="{FF2B5EF4-FFF2-40B4-BE49-F238E27FC236}">
                      <a16:creationId xmlns:a16="http://schemas.microsoft.com/office/drawing/2014/main" id="{891AB1EC-D5C8-8D49-10A8-00C9A9ADE1ED}"/>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Flowchart: Connector 93">
                  <a:extLst>
                    <a:ext uri="{FF2B5EF4-FFF2-40B4-BE49-F238E27FC236}">
                      <a16:creationId xmlns:a16="http://schemas.microsoft.com/office/drawing/2014/main" id="{FFA947C9-0DC4-BEA0-52AE-0E81A47C0EC8}"/>
                    </a:ext>
                  </a:extLst>
                </p:cNvPr>
                <p:cNvSpPr/>
                <p:nvPr/>
              </p:nvSpPr>
              <p:spPr>
                <a:xfrm>
                  <a:off x="2116568" y="6577428"/>
                  <a:ext cx="228600" cy="228600"/>
                </a:xfrm>
                <a:prstGeom prst="flowChartConnector">
                  <a:avLst/>
                </a:prstGeom>
                <a:solidFill>
                  <a:srgbClr val="7F7F7F"/>
                </a:solidFill>
                <a:ln w="31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95" name="Flowchart: Connector 94">
                  <a:extLst>
                    <a:ext uri="{FF2B5EF4-FFF2-40B4-BE49-F238E27FC236}">
                      <a16:creationId xmlns:a16="http://schemas.microsoft.com/office/drawing/2014/main" id="{20DC91D1-6074-499B-805B-5A2DCF5A132E}"/>
                    </a:ext>
                  </a:extLst>
                </p:cNvPr>
                <p:cNvSpPr/>
                <p:nvPr/>
              </p:nvSpPr>
              <p:spPr>
                <a:xfrm>
                  <a:off x="2367601"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Flowchart: Connector 95">
                  <a:extLst>
                    <a:ext uri="{FF2B5EF4-FFF2-40B4-BE49-F238E27FC236}">
                      <a16:creationId xmlns:a16="http://schemas.microsoft.com/office/drawing/2014/main" id="{A5451AA5-9F5C-6A28-9DB5-52B598F785BA}"/>
                    </a:ext>
                  </a:extLst>
                </p:cNvPr>
                <p:cNvSpPr/>
                <p:nvPr/>
              </p:nvSpPr>
              <p:spPr>
                <a:xfrm>
                  <a:off x="2618784"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7" name="Flowchart: Connector 96">
                  <a:extLst>
                    <a:ext uri="{FF2B5EF4-FFF2-40B4-BE49-F238E27FC236}">
                      <a16:creationId xmlns:a16="http://schemas.microsoft.com/office/drawing/2014/main" id="{76E84694-A87F-1308-4CE8-64780530EA92}"/>
                    </a:ext>
                  </a:extLst>
                </p:cNvPr>
                <p:cNvSpPr/>
                <p:nvPr/>
              </p:nvSpPr>
              <p:spPr>
                <a:xfrm>
                  <a:off x="2870219"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8" name="Flowchart: Connector 97">
                  <a:extLst>
                    <a:ext uri="{FF2B5EF4-FFF2-40B4-BE49-F238E27FC236}">
                      <a16:creationId xmlns:a16="http://schemas.microsoft.com/office/drawing/2014/main" id="{C2AB087A-2F07-64C0-46E1-4D453A292169}"/>
                    </a:ext>
                  </a:extLst>
                </p:cNvPr>
                <p:cNvSpPr/>
                <p:nvPr/>
              </p:nvSpPr>
              <p:spPr>
                <a:xfrm>
                  <a:off x="3127468"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9" name="Flowchart: Connector 98">
                  <a:extLst>
                    <a:ext uri="{FF2B5EF4-FFF2-40B4-BE49-F238E27FC236}">
                      <a16:creationId xmlns:a16="http://schemas.microsoft.com/office/drawing/2014/main" id="{1BDDEB32-1766-09AA-F4F6-D98E3B7BD522}"/>
                    </a:ext>
                  </a:extLst>
                </p:cNvPr>
                <p:cNvSpPr/>
                <p:nvPr/>
              </p:nvSpPr>
              <p:spPr>
                <a:xfrm>
                  <a:off x="3381470"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0" name="Flowchart: Connector 99">
                  <a:extLst>
                    <a:ext uri="{FF2B5EF4-FFF2-40B4-BE49-F238E27FC236}">
                      <a16:creationId xmlns:a16="http://schemas.microsoft.com/office/drawing/2014/main" id="{A9E298DC-BAED-4972-06C5-712F673109E2}"/>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1" name="Flowchart: Connector 100">
                  <a:extLst>
                    <a:ext uri="{FF2B5EF4-FFF2-40B4-BE49-F238E27FC236}">
                      <a16:creationId xmlns:a16="http://schemas.microsoft.com/office/drawing/2014/main" id="{986D7901-170E-CC64-A670-13D8774951E9}"/>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Flowchart: Connector 101">
                  <a:extLst>
                    <a:ext uri="{FF2B5EF4-FFF2-40B4-BE49-F238E27FC236}">
                      <a16:creationId xmlns:a16="http://schemas.microsoft.com/office/drawing/2014/main" id="{0A55B383-0EC4-DEAB-886F-2B0AF30AC4DC}"/>
                    </a:ext>
                  </a:extLst>
                </p:cNvPr>
                <p:cNvSpPr/>
                <p:nvPr/>
              </p:nvSpPr>
              <p:spPr>
                <a:xfrm>
                  <a:off x="186315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9" name="Group 48">
                <a:extLst>
                  <a:ext uri="{FF2B5EF4-FFF2-40B4-BE49-F238E27FC236}">
                    <a16:creationId xmlns:a16="http://schemas.microsoft.com/office/drawing/2014/main" id="{7D9B6EE8-5472-CEB2-E0A0-68C6A9101D56}"/>
                  </a:ext>
                </a:extLst>
              </p:cNvPr>
              <p:cNvGrpSpPr/>
              <p:nvPr/>
            </p:nvGrpSpPr>
            <p:grpSpPr>
              <a:xfrm>
                <a:off x="158084" y="7750732"/>
                <a:ext cx="2504438" cy="228600"/>
                <a:chOff x="1105632" y="6577428"/>
                <a:chExt cx="2504438" cy="228600"/>
              </a:xfrm>
            </p:grpSpPr>
            <p:sp>
              <p:nvSpPr>
                <p:cNvPr id="83" name="Flowchart: Connector 82">
                  <a:extLst>
                    <a:ext uri="{FF2B5EF4-FFF2-40B4-BE49-F238E27FC236}">
                      <a16:creationId xmlns:a16="http://schemas.microsoft.com/office/drawing/2014/main" id="{D56FFA2D-E0A4-2672-3874-A66FDEEED9D4}"/>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Flowchart: Connector 83">
                  <a:extLst>
                    <a:ext uri="{FF2B5EF4-FFF2-40B4-BE49-F238E27FC236}">
                      <a16:creationId xmlns:a16="http://schemas.microsoft.com/office/drawing/2014/main" id="{646C18F4-70FF-9228-8D50-CFE463E649BE}"/>
                    </a:ext>
                  </a:extLst>
                </p:cNvPr>
                <p:cNvSpPr/>
                <p:nvPr/>
              </p:nvSpPr>
              <p:spPr>
                <a:xfrm>
                  <a:off x="2116568"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85" name="Flowchart: Connector 84">
                  <a:extLst>
                    <a:ext uri="{FF2B5EF4-FFF2-40B4-BE49-F238E27FC236}">
                      <a16:creationId xmlns:a16="http://schemas.microsoft.com/office/drawing/2014/main" id="{D378C874-7CE9-8D39-BC23-9E01A24C7EE9}"/>
                    </a:ext>
                  </a:extLst>
                </p:cNvPr>
                <p:cNvSpPr/>
                <p:nvPr/>
              </p:nvSpPr>
              <p:spPr>
                <a:xfrm>
                  <a:off x="2367601"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6" name="Flowchart: Connector 85">
                  <a:extLst>
                    <a:ext uri="{FF2B5EF4-FFF2-40B4-BE49-F238E27FC236}">
                      <a16:creationId xmlns:a16="http://schemas.microsoft.com/office/drawing/2014/main" id="{8F65F36E-39DA-3905-D926-6990977F091A}"/>
                    </a:ext>
                  </a:extLst>
                </p:cNvPr>
                <p:cNvSpPr/>
                <p:nvPr/>
              </p:nvSpPr>
              <p:spPr>
                <a:xfrm>
                  <a:off x="2618784"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Flowchart: Connector 86">
                  <a:extLst>
                    <a:ext uri="{FF2B5EF4-FFF2-40B4-BE49-F238E27FC236}">
                      <a16:creationId xmlns:a16="http://schemas.microsoft.com/office/drawing/2014/main" id="{AFFA9799-1D90-5344-4572-7139A1240D88}"/>
                    </a:ext>
                  </a:extLst>
                </p:cNvPr>
                <p:cNvSpPr/>
                <p:nvPr/>
              </p:nvSpPr>
              <p:spPr>
                <a:xfrm>
                  <a:off x="2870219"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Flowchart: Connector 87">
                  <a:extLst>
                    <a:ext uri="{FF2B5EF4-FFF2-40B4-BE49-F238E27FC236}">
                      <a16:creationId xmlns:a16="http://schemas.microsoft.com/office/drawing/2014/main" id="{828F0E0E-A5EB-5144-1570-2AB1C8A1BB92}"/>
                    </a:ext>
                  </a:extLst>
                </p:cNvPr>
                <p:cNvSpPr/>
                <p:nvPr/>
              </p:nvSpPr>
              <p:spPr>
                <a:xfrm>
                  <a:off x="3127468"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Flowchart: Connector 88">
                  <a:extLst>
                    <a:ext uri="{FF2B5EF4-FFF2-40B4-BE49-F238E27FC236}">
                      <a16:creationId xmlns:a16="http://schemas.microsoft.com/office/drawing/2014/main" id="{766D405C-67A7-3A68-2CF6-F128CC351A98}"/>
                    </a:ext>
                  </a:extLst>
                </p:cNvPr>
                <p:cNvSpPr/>
                <p:nvPr/>
              </p:nvSpPr>
              <p:spPr>
                <a:xfrm>
                  <a:off x="3381470"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Flowchart: Connector 89">
                  <a:extLst>
                    <a:ext uri="{FF2B5EF4-FFF2-40B4-BE49-F238E27FC236}">
                      <a16:creationId xmlns:a16="http://schemas.microsoft.com/office/drawing/2014/main" id="{3494F30F-EE8B-AC17-4ACD-ED8579458F19}"/>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Flowchart: Connector 90">
                  <a:extLst>
                    <a:ext uri="{FF2B5EF4-FFF2-40B4-BE49-F238E27FC236}">
                      <a16:creationId xmlns:a16="http://schemas.microsoft.com/office/drawing/2014/main" id="{00DB776F-AF2F-1E7A-B8AC-7A57C15AFDAF}"/>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Flowchart: Connector 91">
                  <a:extLst>
                    <a:ext uri="{FF2B5EF4-FFF2-40B4-BE49-F238E27FC236}">
                      <a16:creationId xmlns:a16="http://schemas.microsoft.com/office/drawing/2014/main" id="{9CBD758B-8FD4-8442-6160-DAB44A8104AB}"/>
                    </a:ext>
                  </a:extLst>
                </p:cNvPr>
                <p:cNvSpPr/>
                <p:nvPr/>
              </p:nvSpPr>
              <p:spPr>
                <a:xfrm>
                  <a:off x="1855408" y="6577428"/>
                  <a:ext cx="236346"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0" name="Group 49">
                <a:extLst>
                  <a:ext uri="{FF2B5EF4-FFF2-40B4-BE49-F238E27FC236}">
                    <a16:creationId xmlns:a16="http://schemas.microsoft.com/office/drawing/2014/main" id="{ED29A52A-6881-6640-B2C7-1E3A57B06C60}"/>
                  </a:ext>
                </a:extLst>
              </p:cNvPr>
              <p:cNvGrpSpPr/>
              <p:nvPr/>
            </p:nvGrpSpPr>
            <p:grpSpPr>
              <a:xfrm>
                <a:off x="163176" y="8008234"/>
                <a:ext cx="2504438" cy="228600"/>
                <a:chOff x="1105632" y="6577428"/>
                <a:chExt cx="2504438" cy="228600"/>
              </a:xfrm>
            </p:grpSpPr>
            <p:sp>
              <p:nvSpPr>
                <p:cNvPr id="73" name="Flowchart: Connector 72">
                  <a:extLst>
                    <a:ext uri="{FF2B5EF4-FFF2-40B4-BE49-F238E27FC236}">
                      <a16:creationId xmlns:a16="http://schemas.microsoft.com/office/drawing/2014/main" id="{0D6D5AA7-EEC4-5354-8ED2-C400539E50A9}"/>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Flowchart: Connector 73">
                  <a:extLst>
                    <a:ext uri="{FF2B5EF4-FFF2-40B4-BE49-F238E27FC236}">
                      <a16:creationId xmlns:a16="http://schemas.microsoft.com/office/drawing/2014/main" id="{7087D2C5-37CC-3FC9-3482-1C47B9BCF2F8}"/>
                    </a:ext>
                  </a:extLst>
                </p:cNvPr>
                <p:cNvSpPr/>
                <p:nvPr/>
              </p:nvSpPr>
              <p:spPr>
                <a:xfrm>
                  <a:off x="2116568"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75" name="Flowchart: Connector 74">
                  <a:extLst>
                    <a:ext uri="{FF2B5EF4-FFF2-40B4-BE49-F238E27FC236}">
                      <a16:creationId xmlns:a16="http://schemas.microsoft.com/office/drawing/2014/main" id="{0871A520-5060-154A-3F93-D7E0C071B34D}"/>
                    </a:ext>
                  </a:extLst>
                </p:cNvPr>
                <p:cNvSpPr/>
                <p:nvPr/>
              </p:nvSpPr>
              <p:spPr>
                <a:xfrm>
                  <a:off x="2367601"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Flowchart: Connector 75">
                  <a:extLst>
                    <a:ext uri="{FF2B5EF4-FFF2-40B4-BE49-F238E27FC236}">
                      <a16:creationId xmlns:a16="http://schemas.microsoft.com/office/drawing/2014/main" id="{E7B39FAD-EB74-E509-FC0C-86B6DCB28F28}"/>
                    </a:ext>
                  </a:extLst>
                </p:cNvPr>
                <p:cNvSpPr/>
                <p:nvPr/>
              </p:nvSpPr>
              <p:spPr>
                <a:xfrm>
                  <a:off x="2618784"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Flowchart: Connector 76">
                  <a:extLst>
                    <a:ext uri="{FF2B5EF4-FFF2-40B4-BE49-F238E27FC236}">
                      <a16:creationId xmlns:a16="http://schemas.microsoft.com/office/drawing/2014/main" id="{8F2758B1-F3E2-6F45-6154-8AD4DB6A16D2}"/>
                    </a:ext>
                  </a:extLst>
                </p:cNvPr>
                <p:cNvSpPr/>
                <p:nvPr/>
              </p:nvSpPr>
              <p:spPr>
                <a:xfrm>
                  <a:off x="2870219"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Flowchart: Connector 77">
                  <a:extLst>
                    <a:ext uri="{FF2B5EF4-FFF2-40B4-BE49-F238E27FC236}">
                      <a16:creationId xmlns:a16="http://schemas.microsoft.com/office/drawing/2014/main" id="{D1446B6E-5355-F352-AFBC-23F038D6145D}"/>
                    </a:ext>
                  </a:extLst>
                </p:cNvPr>
                <p:cNvSpPr/>
                <p:nvPr/>
              </p:nvSpPr>
              <p:spPr>
                <a:xfrm>
                  <a:off x="3127468"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Flowchart: Connector 78">
                  <a:extLst>
                    <a:ext uri="{FF2B5EF4-FFF2-40B4-BE49-F238E27FC236}">
                      <a16:creationId xmlns:a16="http://schemas.microsoft.com/office/drawing/2014/main" id="{B1ADBE40-D509-1BC2-1043-AF934775025A}"/>
                    </a:ext>
                  </a:extLst>
                </p:cNvPr>
                <p:cNvSpPr/>
                <p:nvPr/>
              </p:nvSpPr>
              <p:spPr>
                <a:xfrm>
                  <a:off x="3381470"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Flowchart: Connector 79">
                  <a:extLst>
                    <a:ext uri="{FF2B5EF4-FFF2-40B4-BE49-F238E27FC236}">
                      <a16:creationId xmlns:a16="http://schemas.microsoft.com/office/drawing/2014/main" id="{2404331C-C304-7353-290F-2C80F80A177B}"/>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Flowchart: Connector 80">
                  <a:extLst>
                    <a:ext uri="{FF2B5EF4-FFF2-40B4-BE49-F238E27FC236}">
                      <a16:creationId xmlns:a16="http://schemas.microsoft.com/office/drawing/2014/main" id="{3A306C20-AD07-6125-6236-8922844EBCCF}"/>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Flowchart: Connector 81">
                  <a:extLst>
                    <a:ext uri="{FF2B5EF4-FFF2-40B4-BE49-F238E27FC236}">
                      <a16:creationId xmlns:a16="http://schemas.microsoft.com/office/drawing/2014/main" id="{6FA99D56-F7CB-020F-EAF5-8937D5AEB194}"/>
                    </a:ext>
                  </a:extLst>
                </p:cNvPr>
                <p:cNvSpPr/>
                <p:nvPr/>
              </p:nvSpPr>
              <p:spPr>
                <a:xfrm>
                  <a:off x="1863154" y="6577428"/>
                  <a:ext cx="228600" cy="228600"/>
                </a:xfrm>
                <a:prstGeom prst="flowChartConnector">
                  <a:avLst/>
                </a:prstGeom>
                <a:solidFill>
                  <a:schemeClr val="bg1">
                    <a:lumMod val="50000"/>
                  </a:schemeClr>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339F6FB5-5FCB-399C-4C86-954B398659A2}"/>
                  </a:ext>
                </a:extLst>
              </p:cNvPr>
              <p:cNvGrpSpPr/>
              <p:nvPr/>
            </p:nvGrpSpPr>
            <p:grpSpPr>
              <a:xfrm>
                <a:off x="161818" y="8262991"/>
                <a:ext cx="2504438" cy="228600"/>
                <a:chOff x="1105632" y="6577428"/>
                <a:chExt cx="2504438" cy="228600"/>
              </a:xfrm>
            </p:grpSpPr>
            <p:sp>
              <p:nvSpPr>
                <p:cNvPr id="63" name="Flowchart: Connector 62">
                  <a:extLst>
                    <a:ext uri="{FF2B5EF4-FFF2-40B4-BE49-F238E27FC236}">
                      <a16:creationId xmlns:a16="http://schemas.microsoft.com/office/drawing/2014/main" id="{F4DDD589-D798-985C-528B-E99EB03A5506}"/>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Flowchart: Connector 63">
                  <a:extLst>
                    <a:ext uri="{FF2B5EF4-FFF2-40B4-BE49-F238E27FC236}">
                      <a16:creationId xmlns:a16="http://schemas.microsoft.com/office/drawing/2014/main" id="{B3E078A8-FD77-F8EC-D4F4-D97B1D2928DD}"/>
                    </a:ext>
                  </a:extLst>
                </p:cNvPr>
                <p:cNvSpPr/>
                <p:nvPr/>
              </p:nvSpPr>
              <p:spPr>
                <a:xfrm>
                  <a:off x="2127664"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65" name="Flowchart: Connector 64">
                  <a:extLst>
                    <a:ext uri="{FF2B5EF4-FFF2-40B4-BE49-F238E27FC236}">
                      <a16:creationId xmlns:a16="http://schemas.microsoft.com/office/drawing/2014/main" id="{A892D9FB-4581-B35E-91A8-44D0A15090D8}"/>
                    </a:ext>
                  </a:extLst>
                </p:cNvPr>
                <p:cNvSpPr/>
                <p:nvPr/>
              </p:nvSpPr>
              <p:spPr>
                <a:xfrm>
                  <a:off x="2378697"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Flowchart: Connector 65">
                  <a:extLst>
                    <a:ext uri="{FF2B5EF4-FFF2-40B4-BE49-F238E27FC236}">
                      <a16:creationId xmlns:a16="http://schemas.microsoft.com/office/drawing/2014/main" id="{06C8018E-0579-3BC7-6F39-FC77559D7A25}"/>
                    </a:ext>
                  </a:extLst>
                </p:cNvPr>
                <p:cNvSpPr/>
                <p:nvPr/>
              </p:nvSpPr>
              <p:spPr>
                <a:xfrm>
                  <a:off x="2618784"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Flowchart: Connector 66">
                  <a:extLst>
                    <a:ext uri="{FF2B5EF4-FFF2-40B4-BE49-F238E27FC236}">
                      <a16:creationId xmlns:a16="http://schemas.microsoft.com/office/drawing/2014/main" id="{58D7009C-9D99-1022-3E17-56C12FAF15A5}"/>
                    </a:ext>
                  </a:extLst>
                </p:cNvPr>
                <p:cNvSpPr/>
                <p:nvPr/>
              </p:nvSpPr>
              <p:spPr>
                <a:xfrm>
                  <a:off x="2870219"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Flowchart: Connector 67">
                  <a:extLst>
                    <a:ext uri="{FF2B5EF4-FFF2-40B4-BE49-F238E27FC236}">
                      <a16:creationId xmlns:a16="http://schemas.microsoft.com/office/drawing/2014/main" id="{D10D61B6-B6F3-18D0-5ADD-A94082E28461}"/>
                    </a:ext>
                  </a:extLst>
                </p:cNvPr>
                <p:cNvSpPr/>
                <p:nvPr/>
              </p:nvSpPr>
              <p:spPr>
                <a:xfrm>
                  <a:off x="3127468"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Flowchart: Connector 68">
                  <a:extLst>
                    <a:ext uri="{FF2B5EF4-FFF2-40B4-BE49-F238E27FC236}">
                      <a16:creationId xmlns:a16="http://schemas.microsoft.com/office/drawing/2014/main" id="{92E3F145-0844-F251-420E-2BA010BADEEC}"/>
                    </a:ext>
                  </a:extLst>
                </p:cNvPr>
                <p:cNvSpPr/>
                <p:nvPr/>
              </p:nvSpPr>
              <p:spPr>
                <a:xfrm>
                  <a:off x="3381470"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Flowchart: Connector 69">
                  <a:extLst>
                    <a:ext uri="{FF2B5EF4-FFF2-40B4-BE49-F238E27FC236}">
                      <a16:creationId xmlns:a16="http://schemas.microsoft.com/office/drawing/2014/main" id="{5FA6DBC2-DAF6-7753-D946-2D8B44B18219}"/>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Flowchart: Connector 70">
                  <a:extLst>
                    <a:ext uri="{FF2B5EF4-FFF2-40B4-BE49-F238E27FC236}">
                      <a16:creationId xmlns:a16="http://schemas.microsoft.com/office/drawing/2014/main" id="{BD31A3D5-3DC3-F91B-4180-A75C8E16B539}"/>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Flowchart: Connector 71">
                  <a:extLst>
                    <a:ext uri="{FF2B5EF4-FFF2-40B4-BE49-F238E27FC236}">
                      <a16:creationId xmlns:a16="http://schemas.microsoft.com/office/drawing/2014/main" id="{633F8351-86D6-7FCD-A337-F188F37F8C3E}"/>
                    </a:ext>
                  </a:extLst>
                </p:cNvPr>
                <p:cNvSpPr/>
                <p:nvPr/>
              </p:nvSpPr>
              <p:spPr>
                <a:xfrm>
                  <a:off x="1874250"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a:extLst>
                  <a:ext uri="{FF2B5EF4-FFF2-40B4-BE49-F238E27FC236}">
                    <a16:creationId xmlns:a16="http://schemas.microsoft.com/office/drawing/2014/main" id="{33917D79-08A1-7B9C-0874-9BA5DF32C58B}"/>
                  </a:ext>
                </a:extLst>
              </p:cNvPr>
              <p:cNvGrpSpPr/>
              <p:nvPr/>
            </p:nvGrpSpPr>
            <p:grpSpPr>
              <a:xfrm>
                <a:off x="166138" y="8524018"/>
                <a:ext cx="2504438" cy="228600"/>
                <a:chOff x="1105632" y="6577428"/>
                <a:chExt cx="2504438" cy="228600"/>
              </a:xfrm>
            </p:grpSpPr>
            <p:sp>
              <p:nvSpPr>
                <p:cNvPr id="53" name="Flowchart: Connector 52">
                  <a:extLst>
                    <a:ext uri="{FF2B5EF4-FFF2-40B4-BE49-F238E27FC236}">
                      <a16:creationId xmlns:a16="http://schemas.microsoft.com/office/drawing/2014/main" id="{01585882-AA26-B364-848C-4221C7102279}"/>
                    </a:ext>
                  </a:extLst>
                </p:cNvPr>
                <p:cNvSpPr/>
                <p:nvPr/>
              </p:nvSpPr>
              <p:spPr>
                <a:xfrm>
                  <a:off x="1105632"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Flowchart: Connector 53">
                  <a:extLst>
                    <a:ext uri="{FF2B5EF4-FFF2-40B4-BE49-F238E27FC236}">
                      <a16:creationId xmlns:a16="http://schemas.microsoft.com/office/drawing/2014/main" id="{E2EB0354-B529-CC51-2020-E5E98809D3BE}"/>
                    </a:ext>
                  </a:extLst>
                </p:cNvPr>
                <p:cNvSpPr/>
                <p:nvPr/>
              </p:nvSpPr>
              <p:spPr>
                <a:xfrm>
                  <a:off x="2116568"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064A2">
                        <a:lumMod val="60000"/>
                        <a:lumOff val="40000"/>
                      </a:srgbClr>
                    </a:solidFill>
                    <a:effectLst/>
                    <a:uLnTx/>
                    <a:uFillTx/>
                    <a:latin typeface="Calibri"/>
                    <a:ea typeface="+mn-ea"/>
                    <a:cs typeface="+mn-cs"/>
                  </a:endParaRPr>
                </a:p>
              </p:txBody>
            </p:sp>
            <p:sp>
              <p:nvSpPr>
                <p:cNvPr id="55" name="Flowchart: Connector 54">
                  <a:extLst>
                    <a:ext uri="{FF2B5EF4-FFF2-40B4-BE49-F238E27FC236}">
                      <a16:creationId xmlns:a16="http://schemas.microsoft.com/office/drawing/2014/main" id="{3A35991D-D7B6-9D39-AF6D-C58E159CFAEF}"/>
                    </a:ext>
                  </a:extLst>
                </p:cNvPr>
                <p:cNvSpPr/>
                <p:nvPr/>
              </p:nvSpPr>
              <p:spPr>
                <a:xfrm>
                  <a:off x="2367601"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Flowchart: Connector 55">
                  <a:extLst>
                    <a:ext uri="{FF2B5EF4-FFF2-40B4-BE49-F238E27FC236}">
                      <a16:creationId xmlns:a16="http://schemas.microsoft.com/office/drawing/2014/main" id="{54ACE7CD-51B0-B44E-8E23-7A39A7CC446A}"/>
                    </a:ext>
                  </a:extLst>
                </p:cNvPr>
                <p:cNvSpPr/>
                <p:nvPr/>
              </p:nvSpPr>
              <p:spPr>
                <a:xfrm>
                  <a:off x="2618784"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Flowchart: Connector 56">
                  <a:extLst>
                    <a:ext uri="{FF2B5EF4-FFF2-40B4-BE49-F238E27FC236}">
                      <a16:creationId xmlns:a16="http://schemas.microsoft.com/office/drawing/2014/main" id="{FCBBAD68-3919-70A9-A5F1-71C274B0551D}"/>
                    </a:ext>
                  </a:extLst>
                </p:cNvPr>
                <p:cNvSpPr/>
                <p:nvPr/>
              </p:nvSpPr>
              <p:spPr>
                <a:xfrm>
                  <a:off x="2870219"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Flowchart: Connector 57">
                  <a:extLst>
                    <a:ext uri="{FF2B5EF4-FFF2-40B4-BE49-F238E27FC236}">
                      <a16:creationId xmlns:a16="http://schemas.microsoft.com/office/drawing/2014/main" id="{06F3C7CD-DE82-8F4F-8688-9E1BD5050E23}"/>
                    </a:ext>
                  </a:extLst>
                </p:cNvPr>
                <p:cNvSpPr/>
                <p:nvPr/>
              </p:nvSpPr>
              <p:spPr>
                <a:xfrm>
                  <a:off x="3127468"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Flowchart: Connector 58">
                  <a:extLst>
                    <a:ext uri="{FF2B5EF4-FFF2-40B4-BE49-F238E27FC236}">
                      <a16:creationId xmlns:a16="http://schemas.microsoft.com/office/drawing/2014/main" id="{D16C0DF2-10DE-A683-BB0F-F211F8DED41D}"/>
                    </a:ext>
                  </a:extLst>
                </p:cNvPr>
                <p:cNvSpPr/>
                <p:nvPr/>
              </p:nvSpPr>
              <p:spPr>
                <a:xfrm>
                  <a:off x="3381470"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Flowchart: Connector 59">
                  <a:extLst>
                    <a:ext uri="{FF2B5EF4-FFF2-40B4-BE49-F238E27FC236}">
                      <a16:creationId xmlns:a16="http://schemas.microsoft.com/office/drawing/2014/main" id="{E8235999-3CC5-0349-E251-E5347760938D}"/>
                    </a:ext>
                  </a:extLst>
                </p:cNvPr>
                <p:cNvSpPr/>
                <p:nvPr/>
              </p:nvSpPr>
              <p:spPr>
                <a:xfrm>
                  <a:off x="1359634"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lowchart: Connector 60">
                  <a:extLst>
                    <a:ext uri="{FF2B5EF4-FFF2-40B4-BE49-F238E27FC236}">
                      <a16:creationId xmlns:a16="http://schemas.microsoft.com/office/drawing/2014/main" id="{FD409342-6D86-A465-1308-C718C4448940}"/>
                    </a:ext>
                  </a:extLst>
                </p:cNvPr>
                <p:cNvSpPr/>
                <p:nvPr/>
              </p:nvSpPr>
              <p:spPr>
                <a:xfrm>
                  <a:off x="1613636" y="6577428"/>
                  <a:ext cx="228600" cy="228600"/>
                </a:xfrm>
                <a:prstGeom prst="flowChartConnector">
                  <a:avLst/>
                </a:prstGeom>
                <a:solidFill>
                  <a:schemeClr val="tx1"/>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Flowchart: Connector 61">
                  <a:extLst>
                    <a:ext uri="{FF2B5EF4-FFF2-40B4-BE49-F238E27FC236}">
                      <a16:creationId xmlns:a16="http://schemas.microsoft.com/office/drawing/2014/main" id="{44C1CC31-306C-BAE4-4118-82EB06DD2713}"/>
                    </a:ext>
                  </a:extLst>
                </p:cNvPr>
                <p:cNvSpPr/>
                <p:nvPr/>
              </p:nvSpPr>
              <p:spPr>
                <a:xfrm>
                  <a:off x="1863154" y="6577428"/>
                  <a:ext cx="228600" cy="228600"/>
                </a:xfrm>
                <a:prstGeom prst="flowChartConnector">
                  <a:avLst/>
                </a:prstGeom>
                <a:solidFill>
                  <a:srgbClr val="7F7F7F"/>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sp>
        <p:nvSpPr>
          <p:cNvPr id="153" name="TextBox 152">
            <a:extLst>
              <a:ext uri="{FF2B5EF4-FFF2-40B4-BE49-F238E27FC236}">
                <a16:creationId xmlns:a16="http://schemas.microsoft.com/office/drawing/2014/main" id="{221E5C95-19EF-2823-35FF-4911FDE8257B}"/>
              </a:ext>
            </a:extLst>
          </p:cNvPr>
          <p:cNvSpPr txBox="1"/>
          <p:nvPr/>
        </p:nvSpPr>
        <p:spPr>
          <a:xfrm>
            <a:off x="833875" y="4762367"/>
            <a:ext cx="7629300"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243E8E"/>
                </a:solidFill>
                <a:effectLst/>
                <a:uLnTx/>
                <a:uFillTx/>
                <a:latin typeface="Segoe UI"/>
                <a:ea typeface="+mn-ea"/>
                <a:cs typeface="+mn-cs"/>
              </a:rPr>
              <a:t>66.1%</a:t>
            </a:r>
            <a:r>
              <a:rPr kumimoji="0" lang="en-US" sz="2000" b="1" i="0" u="none" strike="noStrike" kern="0" cap="none" spc="0" normalizeH="0" baseline="0" noProof="0">
                <a:ln>
                  <a:noFill/>
                </a:ln>
                <a:solidFill>
                  <a:srgbClr val="222268"/>
                </a:solidFill>
                <a:effectLst/>
                <a:uLnTx/>
                <a:uFillTx/>
                <a:latin typeface="Segoe UI"/>
                <a:ea typeface="+mn-ea"/>
                <a:cs typeface="+mn-cs"/>
              </a:rPr>
              <a:t> </a:t>
            </a:r>
            <a:r>
              <a:rPr kumimoji="0" lang="en-US" sz="2000" b="1" i="0" u="none" strike="noStrike" kern="0" cap="none" spc="0" normalizeH="0" baseline="0" noProof="0">
                <a:ln>
                  <a:noFill/>
                </a:ln>
                <a:solidFill>
                  <a:srgbClr val="7F7F7F"/>
                </a:solidFill>
                <a:effectLst/>
                <a:uLnTx/>
                <a:uFillTx/>
                <a:latin typeface="Segoe UI"/>
                <a:ea typeface="+mn-ea"/>
                <a:cs typeface="+mn-cs"/>
              </a:rPr>
              <a:t>of all</a:t>
            </a:r>
            <a:r>
              <a:rPr kumimoji="0" lang="en-US" sz="2000" b="1" i="0" u="none" strike="noStrike" kern="0" cap="none" spc="0" normalizeH="0" baseline="0" noProof="0">
                <a:ln>
                  <a:noFill/>
                </a:ln>
                <a:solidFill>
                  <a:prstClr val="black"/>
                </a:solidFill>
                <a:effectLst/>
                <a:uLnTx/>
                <a:uFillTx/>
                <a:latin typeface="Segoe UI"/>
                <a:ea typeface="+mn-ea"/>
                <a:cs typeface="+mn-cs"/>
              </a:rPr>
              <a:t> </a:t>
            </a:r>
            <a:r>
              <a:rPr kumimoji="0" lang="en-US" sz="2000" b="1" i="0" u="none" strike="noStrike" kern="0" cap="none" spc="0" normalizeH="0" baseline="0" noProof="0">
                <a:ln>
                  <a:noFill/>
                </a:ln>
                <a:solidFill>
                  <a:srgbClr val="243E8E"/>
                </a:solidFill>
                <a:effectLst/>
                <a:uLnTx/>
                <a:uFillTx/>
                <a:latin typeface="Segoe UI"/>
                <a:ea typeface="+mn-ea"/>
                <a:cs typeface="+mn-cs"/>
              </a:rPr>
              <a:t>SUIDs </a:t>
            </a:r>
            <a:r>
              <a:rPr kumimoji="0" lang="en-US" sz="2000" b="1" i="0" u="none" strike="noStrike" kern="0" cap="none" spc="0" normalizeH="0" baseline="0" noProof="0">
                <a:ln>
                  <a:noFill/>
                </a:ln>
                <a:solidFill>
                  <a:srgbClr val="7F7F7F"/>
                </a:solidFill>
                <a:effectLst/>
                <a:uLnTx/>
                <a:uFillTx/>
                <a:latin typeface="Segoe UI"/>
                <a:ea typeface="+mn-ea"/>
                <a:cs typeface="+mn-cs"/>
              </a:rPr>
              <a:t>were babies born to mothers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7F7F7F"/>
                </a:solidFill>
                <a:effectLst/>
                <a:uLnTx/>
                <a:uFillTx/>
                <a:latin typeface="Segoe UI"/>
                <a:ea typeface="+mn-ea"/>
                <a:cs typeface="+mn-cs"/>
              </a:rPr>
              <a:t>on </a:t>
            </a:r>
            <a:r>
              <a:rPr kumimoji="0" lang="en-US" sz="2000" b="1" i="0" u="none" strike="noStrike" kern="0" cap="none" spc="0" normalizeH="0" baseline="0" noProof="0">
                <a:ln>
                  <a:noFill/>
                </a:ln>
                <a:solidFill>
                  <a:srgbClr val="243E8E"/>
                </a:solidFill>
                <a:effectLst/>
                <a:uLnTx/>
                <a:uFillTx/>
                <a:latin typeface="Segoe UI"/>
                <a:ea typeface="+mn-ea"/>
                <a:cs typeface="+mn-cs"/>
              </a:rPr>
              <a:t>Medicaid at the time of birth.</a:t>
            </a:r>
            <a:endParaRPr kumimoji="0" lang="en-US" sz="2000" b="0" i="0" u="none" strike="noStrike" kern="1200" cap="none" spc="0" normalizeH="0" baseline="0" noProof="0">
              <a:ln>
                <a:noFill/>
              </a:ln>
              <a:solidFill>
                <a:srgbClr val="243E8E"/>
              </a:solidFill>
              <a:effectLst/>
              <a:uLnTx/>
              <a:uFillTx/>
              <a:latin typeface="Segoe UI"/>
              <a:ea typeface="+mn-ea"/>
              <a:cs typeface="+mn-cs"/>
            </a:endParaRPr>
          </a:p>
        </p:txBody>
      </p:sp>
      <p:sp>
        <p:nvSpPr>
          <p:cNvPr id="154" name="Rectangle 153">
            <a:extLst>
              <a:ext uri="{FF2B5EF4-FFF2-40B4-BE49-F238E27FC236}">
                <a16:creationId xmlns:a16="http://schemas.microsoft.com/office/drawing/2014/main" id="{3657D4F5-088A-FA24-CB1D-B124BBAC108C}"/>
              </a:ext>
            </a:extLst>
          </p:cNvPr>
          <p:cNvSpPr/>
          <p:nvPr/>
        </p:nvSpPr>
        <p:spPr>
          <a:xfrm>
            <a:off x="387057" y="6031080"/>
            <a:ext cx="6327506"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sp>
        <p:nvSpPr>
          <p:cNvPr id="158" name="Freeform: Shape 157">
            <a:extLst>
              <a:ext uri="{FF2B5EF4-FFF2-40B4-BE49-F238E27FC236}">
                <a16:creationId xmlns:a16="http://schemas.microsoft.com/office/drawing/2014/main" id="{F446A4BD-E698-156E-C19B-AF1DB9328DC0}"/>
              </a:ext>
            </a:extLst>
          </p:cNvPr>
          <p:cNvSpPr/>
          <p:nvPr/>
        </p:nvSpPr>
        <p:spPr>
          <a:xfrm>
            <a:off x="5504079" y="3338420"/>
            <a:ext cx="219207" cy="325162"/>
          </a:xfrm>
          <a:custGeom>
            <a:avLst/>
            <a:gdLst>
              <a:gd name="connsiteX0" fmla="*/ 0 w 150438"/>
              <a:gd name="connsiteY0" fmla="*/ 0 h 322426"/>
              <a:gd name="connsiteX1" fmla="*/ 54559 w 150438"/>
              <a:gd name="connsiteY1" fmla="*/ 11407 h 322426"/>
              <a:gd name="connsiteX2" fmla="*/ 150438 w 150438"/>
              <a:gd name="connsiteY2" fmla="*/ 161213 h 322426"/>
              <a:gd name="connsiteX3" fmla="*/ 54559 w 150438"/>
              <a:gd name="connsiteY3" fmla="*/ 311019 h 322426"/>
              <a:gd name="connsiteX4" fmla="*/ 0 w 150438"/>
              <a:gd name="connsiteY4" fmla="*/ 322426 h 32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38" h="322426">
                <a:moveTo>
                  <a:pt x="0" y="0"/>
                </a:moveTo>
                <a:lnTo>
                  <a:pt x="54559" y="11407"/>
                </a:lnTo>
                <a:cubicBezTo>
                  <a:pt x="110903" y="36089"/>
                  <a:pt x="150438" y="93869"/>
                  <a:pt x="150438" y="161213"/>
                </a:cubicBezTo>
                <a:cubicBezTo>
                  <a:pt x="150438" y="228557"/>
                  <a:pt x="110903" y="286337"/>
                  <a:pt x="54559" y="311019"/>
                </a:cubicBezTo>
                <a:lnTo>
                  <a:pt x="0" y="322426"/>
                </a:lnTo>
                <a:close/>
              </a:path>
            </a:pathLst>
          </a:custGeom>
          <a:solidFill>
            <a:srgbClr val="7F7F7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Box 2">
            <a:extLst>
              <a:ext uri="{FF2B5EF4-FFF2-40B4-BE49-F238E27FC236}">
                <a16:creationId xmlns:a16="http://schemas.microsoft.com/office/drawing/2014/main" id="{094C0FA2-036F-01FE-04E8-AFB17810AC2A}"/>
              </a:ext>
            </a:extLst>
          </p:cNvPr>
          <p:cNvSpPr txBox="1"/>
          <p:nvPr/>
        </p:nvSpPr>
        <p:spPr>
          <a:xfrm>
            <a:off x="6283203" y="1167337"/>
            <a:ext cx="6897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6</a:t>
            </a:r>
          </a:p>
        </p:txBody>
      </p:sp>
      <p:sp>
        <p:nvSpPr>
          <p:cNvPr id="5" name="TextBox 4">
            <a:extLst>
              <a:ext uri="{FF2B5EF4-FFF2-40B4-BE49-F238E27FC236}">
                <a16:creationId xmlns:a16="http://schemas.microsoft.com/office/drawing/2014/main" id="{459C679E-7C22-3413-C45C-2F7AF45DDF3D}"/>
              </a:ext>
            </a:extLst>
          </p:cNvPr>
          <p:cNvSpPr txBox="1"/>
          <p:nvPr/>
        </p:nvSpPr>
        <p:spPr>
          <a:xfrm>
            <a:off x="7176162" y="1148618"/>
            <a:ext cx="1272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Deaths</a:t>
            </a:r>
            <a:endParaRPr kumimoji="0" lang="en-US" sz="2400" b="1"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10758119-003A-BFDB-CC13-1C96041A2A21}"/>
              </a:ext>
            </a:extLst>
          </p:cNvPr>
          <p:cNvSpPr txBox="1"/>
          <p:nvPr/>
        </p:nvSpPr>
        <p:spPr>
          <a:xfrm>
            <a:off x="303444" y="1031110"/>
            <a:ext cx="2271084" cy="1200329"/>
          </a:xfrm>
          <a:prstGeom prst="rect">
            <a:avLst/>
          </a:prstGeom>
          <a:noFill/>
        </p:spPr>
        <p:txBody>
          <a:bodyPr wrap="square" rtlCol="0">
            <a:spAutoFit/>
          </a:bodyPr>
          <a:lstStyle/>
          <a:p>
            <a:r>
              <a:rPr lang="en-US" sz="7200" b="1"/>
              <a:t>4.2x</a:t>
            </a:r>
          </a:p>
        </p:txBody>
      </p:sp>
    </p:spTree>
    <p:extLst>
      <p:ext uri="{BB962C8B-B14F-4D97-AF65-F5344CB8AC3E}">
        <p14:creationId xmlns:p14="http://schemas.microsoft.com/office/powerpoint/2010/main" val="2808281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C467E2-EFDC-F426-6DB7-BF03E82DB6A9}"/>
              </a:ext>
            </a:extLst>
          </p:cNvPr>
          <p:cNvSpPr/>
          <p:nvPr/>
        </p:nvSpPr>
        <p:spPr>
          <a:xfrm>
            <a:off x="0" y="5579165"/>
            <a:ext cx="11913704" cy="1278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81BB0D-3A7E-4B54-95D8-5AC1A8902D83}"/>
              </a:ext>
            </a:extLst>
          </p:cNvPr>
          <p:cNvSpPr txBox="1"/>
          <p:nvPr/>
        </p:nvSpPr>
        <p:spPr>
          <a:xfrm flipH="1">
            <a:off x="361348" y="274163"/>
            <a:ext cx="11469304" cy="6309673"/>
          </a:xfrm>
          <a:prstGeom prst="round1Rect">
            <a:avLst/>
          </a:prstGeom>
          <a:noFill/>
          <a:ln w="57150">
            <a:solidFill>
              <a:srgbClr val="243E8E"/>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BFB3"/>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BFB3"/>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BFB3"/>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22268"/>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222268"/>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22268"/>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43E8D"/>
                </a:solidFill>
                <a:effectLst/>
                <a:uLnTx/>
                <a:uFillTx/>
                <a:latin typeface="Segoe UI"/>
                <a:ea typeface="+mn-ea"/>
                <a:cs typeface="+mn-cs"/>
              </a:rPr>
              <a:t>  19.6% </a:t>
            </a:r>
            <a:r>
              <a:rPr kumimoji="0" lang="en-US" sz="2000" b="1" i="0" u="none" strike="noStrike" kern="0" cap="none" spc="0" normalizeH="0" baseline="0" noProof="0">
                <a:ln>
                  <a:noFill/>
                </a:ln>
                <a:solidFill>
                  <a:srgbClr val="7F7F7F"/>
                </a:solidFill>
                <a:effectLst/>
                <a:uLnTx/>
                <a:uFillTx/>
                <a:latin typeface="Segoe UI"/>
                <a:ea typeface="+mn-ea"/>
                <a:cs typeface="+mn-cs"/>
              </a:rPr>
              <a:t>of SUIDs were linked to a baby who was born </a:t>
            </a:r>
            <a:r>
              <a:rPr kumimoji="0" lang="en-US" sz="2000" b="1" i="0" u="none" strike="noStrike" kern="0" cap="none" spc="0" normalizeH="0" baseline="0" noProof="0">
                <a:ln>
                  <a:noFill/>
                </a:ln>
                <a:solidFill>
                  <a:srgbClr val="243E8D"/>
                </a:solidFill>
                <a:effectLst/>
                <a:uLnTx/>
                <a:uFillTx/>
                <a:latin typeface="Segoe UI"/>
                <a:ea typeface="+mn-ea"/>
                <a:cs typeface="+mn-cs"/>
              </a:rPr>
              <a:t>preterm</a:t>
            </a:r>
            <a:r>
              <a:rPr kumimoji="0" lang="en-US" sz="2000" b="1" i="0" u="none" strike="noStrike" kern="0" cap="none" spc="0" normalizeH="0" baseline="0" noProof="0">
                <a:ln>
                  <a:noFill/>
                </a:ln>
                <a:solidFill>
                  <a:srgbClr val="7F7F7F"/>
                </a:solidFill>
                <a:effectLst/>
                <a:uLnTx/>
                <a:uFillTx/>
                <a:latin typeface="Segoe UI"/>
                <a:ea typeface="+mn-ea"/>
                <a:cs typeface="+mn-cs"/>
              </a:rPr>
              <a:t> or </a:t>
            </a:r>
            <a:r>
              <a:rPr kumimoji="0" lang="en-US" sz="2000" b="1" i="0" u="none" strike="noStrike" kern="0" cap="none" spc="0" normalizeH="0" baseline="0" noProof="0">
                <a:ln>
                  <a:noFill/>
                </a:ln>
                <a:solidFill>
                  <a:srgbClr val="243E8D"/>
                </a:solidFill>
                <a:effectLst/>
                <a:uLnTx/>
                <a:uFillTx/>
                <a:latin typeface="Segoe UI"/>
                <a:ea typeface="+mn-ea"/>
                <a:cs typeface="+mn-cs"/>
              </a:rPr>
              <a:t>low birthweight.</a:t>
            </a:r>
            <a:r>
              <a:rPr kumimoji="0" lang="en-US" sz="2000" b="1" i="0" u="none" strike="noStrike" kern="0" cap="none" spc="0" normalizeH="0" baseline="0" noProof="0">
                <a:ln>
                  <a:noFill/>
                </a:ln>
                <a:solidFill>
                  <a:srgbClr val="7F7F7F"/>
                </a:solidFill>
                <a:effectLst/>
                <a:uLnTx/>
                <a:uFillTx/>
                <a:latin typeface="Segoe UI"/>
                <a:ea typeface="+mn-ea"/>
                <a:cs typeface="+mn-cs"/>
              </a:rPr>
              <a:t>	</a:t>
            </a:r>
            <a:r>
              <a:rPr kumimoji="0" lang="en-US" sz="2000" b="1" i="0" u="none" strike="noStrike" kern="0" cap="none" spc="0" normalizeH="0" baseline="0" noProof="0">
                <a:ln>
                  <a:noFill/>
                </a:ln>
                <a:solidFill>
                  <a:srgbClr val="00BFB3"/>
                </a:solidFill>
                <a:effectLst/>
                <a:uLnTx/>
                <a:uFillTx/>
                <a:latin typeface="Segoe UI"/>
                <a:ea typeface="+mn-ea"/>
                <a:cs typeface="+mn-cs"/>
              </a:rPr>
              <a:t>				</a:t>
            </a:r>
          </a:p>
        </p:txBody>
      </p:sp>
      <p:graphicFrame>
        <p:nvGraphicFramePr>
          <p:cNvPr id="154" name="Chart 153">
            <a:extLst>
              <a:ext uri="{FF2B5EF4-FFF2-40B4-BE49-F238E27FC236}">
                <a16:creationId xmlns:a16="http://schemas.microsoft.com/office/drawing/2014/main" id="{E917CB25-0B86-4082-97A2-3C2193694EBB}"/>
              </a:ext>
            </a:extLst>
          </p:cNvPr>
          <p:cNvGraphicFramePr/>
          <p:nvPr/>
        </p:nvGraphicFramePr>
        <p:xfrm>
          <a:off x="60960" y="2807347"/>
          <a:ext cx="11064240" cy="3203467"/>
        </p:xfrm>
        <a:graphic>
          <a:graphicData uri="http://schemas.openxmlformats.org/drawingml/2006/chart">
            <c:chart xmlns:c="http://schemas.openxmlformats.org/drawingml/2006/chart" xmlns:r="http://schemas.openxmlformats.org/officeDocument/2006/relationships" r:id="rId3"/>
          </a:graphicData>
        </a:graphic>
      </p:graphicFrame>
      <p:cxnSp>
        <p:nvCxnSpPr>
          <p:cNvPr id="156" name="Straight Connector 155">
            <a:extLst>
              <a:ext uri="{FF2B5EF4-FFF2-40B4-BE49-F238E27FC236}">
                <a16:creationId xmlns:a16="http://schemas.microsoft.com/office/drawing/2014/main" id="{D8C2F7C3-4C79-43A1-8671-894792BC2370}"/>
              </a:ext>
            </a:extLst>
          </p:cNvPr>
          <p:cNvCxnSpPr/>
          <p:nvPr/>
        </p:nvCxnSpPr>
        <p:spPr bwMode="auto">
          <a:xfrm>
            <a:off x="563880" y="2971800"/>
            <a:ext cx="11064240"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nvGrpSpPr>
          <p:cNvPr id="157" name="Group 156">
            <a:extLst>
              <a:ext uri="{FF2B5EF4-FFF2-40B4-BE49-F238E27FC236}">
                <a16:creationId xmlns:a16="http://schemas.microsoft.com/office/drawing/2014/main" id="{06458F02-A718-411A-AC04-ECAD22F3AA37}"/>
              </a:ext>
            </a:extLst>
          </p:cNvPr>
          <p:cNvGrpSpPr/>
          <p:nvPr/>
        </p:nvGrpSpPr>
        <p:grpSpPr>
          <a:xfrm>
            <a:off x="762000" y="1187287"/>
            <a:ext cx="4516852" cy="1060086"/>
            <a:chOff x="1092007" y="6897291"/>
            <a:chExt cx="1993668" cy="494114"/>
          </a:xfrm>
        </p:grpSpPr>
        <p:grpSp>
          <p:nvGrpSpPr>
            <p:cNvPr id="158" name="Group 157">
              <a:extLst>
                <a:ext uri="{FF2B5EF4-FFF2-40B4-BE49-F238E27FC236}">
                  <a16:creationId xmlns:a16="http://schemas.microsoft.com/office/drawing/2014/main" id="{E63FC915-64FB-4618-9DB5-62799E20FD75}"/>
                </a:ext>
              </a:extLst>
            </p:cNvPr>
            <p:cNvGrpSpPr/>
            <p:nvPr/>
          </p:nvGrpSpPr>
          <p:grpSpPr>
            <a:xfrm>
              <a:off x="1092007" y="6897291"/>
              <a:ext cx="1993668" cy="494114"/>
              <a:chOff x="1057439" y="6951573"/>
              <a:chExt cx="1640029" cy="399711"/>
            </a:xfrm>
          </p:grpSpPr>
          <p:sp>
            <p:nvSpPr>
              <p:cNvPr id="163" name="Flowchart: Connector 162">
                <a:extLst>
                  <a:ext uri="{FF2B5EF4-FFF2-40B4-BE49-F238E27FC236}">
                    <a16:creationId xmlns:a16="http://schemas.microsoft.com/office/drawing/2014/main" id="{801C3B9F-AC6C-4502-872B-50127E5CDEEE}"/>
                  </a:ext>
                </a:extLst>
              </p:cNvPr>
              <p:cNvSpPr/>
              <p:nvPr/>
            </p:nvSpPr>
            <p:spPr>
              <a:xfrm>
                <a:off x="1057439" y="6951575"/>
                <a:ext cx="388713" cy="381000"/>
              </a:xfrm>
              <a:prstGeom prst="flowChartConnector">
                <a:avLst/>
              </a:prstGeom>
              <a:solidFill>
                <a:schemeClr val="tx1"/>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4" name="Flowchart: Connector 163">
                <a:extLst>
                  <a:ext uri="{FF2B5EF4-FFF2-40B4-BE49-F238E27FC236}">
                    <a16:creationId xmlns:a16="http://schemas.microsoft.com/office/drawing/2014/main" id="{BD327B97-157D-4B86-AEB3-EC09A637D2F0}"/>
                  </a:ext>
                </a:extLst>
              </p:cNvPr>
              <p:cNvSpPr/>
              <p:nvPr/>
            </p:nvSpPr>
            <p:spPr>
              <a:xfrm>
                <a:off x="1472695" y="6952766"/>
                <a:ext cx="388713" cy="381000"/>
              </a:xfrm>
              <a:prstGeom prst="flowChartConnector">
                <a:avLst/>
              </a:prstGeom>
              <a:solidFill>
                <a:srgbClr val="7F7F7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5" name="Flowchart: Connector 164">
                <a:extLst>
                  <a:ext uri="{FF2B5EF4-FFF2-40B4-BE49-F238E27FC236}">
                    <a16:creationId xmlns:a16="http://schemas.microsoft.com/office/drawing/2014/main" id="{A88FF50F-ACAC-4DBB-9BE4-66DE33F908EE}"/>
                  </a:ext>
                </a:extLst>
              </p:cNvPr>
              <p:cNvSpPr/>
              <p:nvPr/>
            </p:nvSpPr>
            <p:spPr>
              <a:xfrm>
                <a:off x="1882709" y="6951573"/>
                <a:ext cx="388713" cy="381000"/>
              </a:xfrm>
              <a:prstGeom prst="flowChartConnector">
                <a:avLst/>
              </a:prstGeom>
              <a:solidFill>
                <a:srgbClr val="7F7F7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6" name="Flowchart: Connector 165">
                <a:extLst>
                  <a:ext uri="{FF2B5EF4-FFF2-40B4-BE49-F238E27FC236}">
                    <a16:creationId xmlns:a16="http://schemas.microsoft.com/office/drawing/2014/main" id="{2C92E181-E692-4884-AA9C-21F8954E1A12}"/>
                  </a:ext>
                </a:extLst>
              </p:cNvPr>
              <p:cNvSpPr/>
              <p:nvPr/>
            </p:nvSpPr>
            <p:spPr>
              <a:xfrm>
                <a:off x="2308755" y="6970284"/>
                <a:ext cx="388713" cy="381000"/>
              </a:xfrm>
              <a:prstGeom prst="flowChartConnector">
                <a:avLst/>
              </a:prstGeom>
              <a:solidFill>
                <a:srgbClr val="7F7F7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59" name="TextBox 158">
              <a:extLst>
                <a:ext uri="{FF2B5EF4-FFF2-40B4-BE49-F238E27FC236}">
                  <a16:creationId xmlns:a16="http://schemas.microsoft.com/office/drawing/2014/main" id="{FC8B34D6-6872-41D6-89B6-02B93737CEF8}"/>
                </a:ext>
              </a:extLst>
            </p:cNvPr>
            <p:cNvSpPr txBox="1"/>
            <p:nvPr/>
          </p:nvSpPr>
          <p:spPr>
            <a:xfrm>
              <a:off x="1240211" y="7025212"/>
              <a:ext cx="204680" cy="215156"/>
            </a:xfrm>
            <a:prstGeom prst="rect">
              <a:avLst/>
            </a:prstGeom>
            <a:noFill/>
          </p:spPr>
          <p:txBody>
            <a:bodyPr wrap="square" rtlCol="0">
              <a:spAutoFit/>
            </a:bodyPr>
            <a:lstStyle>
              <a:defPPr>
                <a:defRPr lang="en-US"/>
              </a:defPPr>
              <a:lvl1pPr defTabSz="457200" fontAlgn="auto">
                <a:spcBef>
                  <a:spcPts val="0"/>
                </a:spcBef>
                <a:spcAft>
                  <a:spcPts val="0"/>
                </a:spcAft>
                <a:defRPr sz="2400" b="1">
                  <a:solidFill>
                    <a:prstClr val="white"/>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1</a:t>
              </a:r>
            </a:p>
          </p:txBody>
        </p:sp>
        <p:sp>
          <p:nvSpPr>
            <p:cNvPr id="160" name="TextBox 159">
              <a:extLst>
                <a:ext uri="{FF2B5EF4-FFF2-40B4-BE49-F238E27FC236}">
                  <a16:creationId xmlns:a16="http://schemas.microsoft.com/office/drawing/2014/main" id="{FA9AABF7-E871-4896-BB2C-3B356E695078}"/>
                </a:ext>
              </a:extLst>
            </p:cNvPr>
            <p:cNvSpPr txBox="1"/>
            <p:nvPr/>
          </p:nvSpPr>
          <p:spPr>
            <a:xfrm>
              <a:off x="2240072" y="7031984"/>
              <a:ext cx="264582" cy="189844"/>
            </a:xfrm>
            <a:prstGeom prst="rect">
              <a:avLst/>
            </a:prstGeom>
            <a:noFill/>
          </p:spPr>
          <p:txBody>
            <a:bodyPr wrap="square" rtlCol="0">
              <a:spAutoFit/>
            </a:bodyPr>
            <a:lstStyle>
              <a:defPPr>
                <a:defRPr lang="en-US"/>
              </a:defPPr>
              <a:lvl1pPr defTabSz="457200" fontAlgn="auto">
                <a:spcBef>
                  <a:spcPts val="0"/>
                </a:spcBef>
                <a:spcAft>
                  <a:spcPts val="0"/>
                </a:spcAft>
                <a:defRPr sz="2400" b="1">
                  <a:solidFill>
                    <a:prstClr val="white"/>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of</a:t>
              </a:r>
            </a:p>
          </p:txBody>
        </p:sp>
        <p:sp>
          <p:nvSpPr>
            <p:cNvPr id="161" name="TextBox 160">
              <a:extLst>
                <a:ext uri="{FF2B5EF4-FFF2-40B4-BE49-F238E27FC236}">
                  <a16:creationId xmlns:a16="http://schemas.microsoft.com/office/drawing/2014/main" id="{7B87C3F1-D708-419A-8F0D-93978CCB9314}"/>
                </a:ext>
              </a:extLst>
            </p:cNvPr>
            <p:cNvSpPr txBox="1"/>
            <p:nvPr/>
          </p:nvSpPr>
          <p:spPr>
            <a:xfrm>
              <a:off x="1695952" y="7031985"/>
              <a:ext cx="339982" cy="189844"/>
            </a:xfrm>
            <a:prstGeom prst="rect">
              <a:avLst/>
            </a:prstGeom>
            <a:noFill/>
          </p:spPr>
          <p:txBody>
            <a:bodyPr wrap="square" rtlCol="0">
              <a:spAutoFit/>
            </a:bodyPr>
            <a:lstStyle>
              <a:defPPr>
                <a:defRPr lang="en-US"/>
              </a:defPPr>
              <a:lvl1pPr defTabSz="457200" fontAlgn="auto">
                <a:spcBef>
                  <a:spcPts val="0"/>
                </a:spcBef>
                <a:spcAft>
                  <a:spcPts val="0"/>
                </a:spcAft>
                <a:defRPr sz="2400" b="1">
                  <a:solidFill>
                    <a:prstClr val="white"/>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out</a:t>
              </a:r>
            </a:p>
          </p:txBody>
        </p:sp>
        <p:sp>
          <p:nvSpPr>
            <p:cNvPr id="162" name="TextBox 161">
              <a:extLst>
                <a:ext uri="{FF2B5EF4-FFF2-40B4-BE49-F238E27FC236}">
                  <a16:creationId xmlns:a16="http://schemas.microsoft.com/office/drawing/2014/main" id="{249A8539-585B-49D3-8499-0EB472F9EEFC}"/>
                </a:ext>
              </a:extLst>
            </p:cNvPr>
            <p:cNvSpPr txBox="1"/>
            <p:nvPr/>
          </p:nvSpPr>
          <p:spPr>
            <a:xfrm>
              <a:off x="2612010" y="7025212"/>
              <a:ext cx="472531" cy="215186"/>
            </a:xfrm>
            <a:prstGeom prst="rect">
              <a:avLst/>
            </a:prstGeom>
            <a:noFill/>
          </p:spPr>
          <p:txBody>
            <a:bodyPr wrap="square" rtlCol="0">
              <a:spAutoFit/>
            </a:bodyPr>
            <a:lstStyle>
              <a:defPPr>
                <a:defRPr lang="en-US"/>
              </a:defPPr>
              <a:lvl1pPr defTabSz="457200" fontAlgn="auto">
                <a:spcBef>
                  <a:spcPts val="0"/>
                </a:spcBef>
                <a:spcAft>
                  <a:spcPts val="0"/>
                </a:spcAft>
                <a:defRPr sz="2400" b="1">
                  <a:solidFill>
                    <a:prstClr val="white"/>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every</a:t>
              </a:r>
            </a:p>
          </p:txBody>
        </p:sp>
      </p:grpSp>
      <p:sp>
        <p:nvSpPr>
          <p:cNvPr id="167" name="Rectangle 166">
            <a:extLst>
              <a:ext uri="{FF2B5EF4-FFF2-40B4-BE49-F238E27FC236}">
                <a16:creationId xmlns:a16="http://schemas.microsoft.com/office/drawing/2014/main" id="{9855AA59-B31D-4B83-801A-C3C07F642567}"/>
              </a:ext>
            </a:extLst>
          </p:cNvPr>
          <p:cNvSpPr>
            <a:spLocks noGrp="1" noChangeArrowheads="1"/>
          </p:cNvSpPr>
          <p:nvPr/>
        </p:nvSpPr>
        <p:spPr bwMode="auto">
          <a:xfrm>
            <a:off x="762000" y="577730"/>
            <a:ext cx="9216114" cy="6095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243E8D"/>
                </a:solidFill>
                <a:effectLst/>
                <a:uLnTx/>
                <a:uFillTx/>
                <a:latin typeface="Segoe UI"/>
                <a:ea typeface="+mn-ea"/>
                <a:cs typeface="Trebuchet MS"/>
              </a:rPr>
              <a:t>Preterm or Low Birthweight Births and SUIDs</a:t>
            </a:r>
          </a:p>
        </p:txBody>
      </p:sp>
      <p:sp>
        <p:nvSpPr>
          <p:cNvPr id="19" name="Rectangle 18">
            <a:extLst>
              <a:ext uri="{FF2B5EF4-FFF2-40B4-BE49-F238E27FC236}">
                <a16:creationId xmlns:a16="http://schemas.microsoft.com/office/drawing/2014/main" id="{1546CA38-F997-4AC9-BF3D-55E092E15537}"/>
              </a:ext>
            </a:extLst>
          </p:cNvPr>
          <p:cNvSpPr/>
          <p:nvPr/>
        </p:nvSpPr>
        <p:spPr>
          <a:xfrm>
            <a:off x="387057" y="6031080"/>
            <a:ext cx="6327506" cy="5078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Comparisons should not be made to unlinked data 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Source: Indiana Department of Health, Family Health Data and Fatality Prevention Division [</a:t>
            </a:r>
            <a:r>
              <a:rPr lang="en-US" sz="900">
                <a:solidFill>
                  <a:srgbClr val="000000"/>
                </a:solidFill>
                <a:latin typeface="Segoe UI"/>
              </a:rPr>
              <a:t>May</a:t>
            </a:r>
            <a:r>
              <a:rPr kumimoji="0" lang="en-US" sz="900" b="0" i="0" u="none" strike="noStrike" kern="1200" cap="none" spc="0" normalizeH="0" baseline="0" noProof="0">
                <a:ln>
                  <a:noFill/>
                </a:ln>
                <a:solidFill>
                  <a:srgbClr val="000000"/>
                </a:solidFill>
                <a:effectLst/>
                <a:uLnTx/>
                <a:uFillTx/>
                <a:latin typeface="Segoe UI"/>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Indiana Original Source: Indiana Department of Health, Vital Records, ODA</a:t>
            </a:r>
          </a:p>
        </p:txBody>
      </p:sp>
      <p:sp>
        <p:nvSpPr>
          <p:cNvPr id="2" name="Flowchart: Connector 1">
            <a:extLst>
              <a:ext uri="{FF2B5EF4-FFF2-40B4-BE49-F238E27FC236}">
                <a16:creationId xmlns:a16="http://schemas.microsoft.com/office/drawing/2014/main" id="{C3D6D439-C914-90D6-0154-C28473AD1B6F}"/>
              </a:ext>
            </a:extLst>
          </p:cNvPr>
          <p:cNvSpPr/>
          <p:nvPr/>
        </p:nvSpPr>
        <p:spPr>
          <a:xfrm>
            <a:off x="5393508" y="1242049"/>
            <a:ext cx="1070566" cy="1010462"/>
          </a:xfrm>
          <a:prstGeom prst="flowChartConnector">
            <a:avLst/>
          </a:prstGeom>
          <a:solidFill>
            <a:srgbClr val="7F7F7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466CEAE-03F0-71B7-85F4-7611EEC3984C}"/>
              </a:ext>
            </a:extLst>
          </p:cNvPr>
          <p:cNvSpPr txBox="1"/>
          <p:nvPr/>
        </p:nvSpPr>
        <p:spPr>
          <a:xfrm>
            <a:off x="5707434" y="1466870"/>
            <a:ext cx="442714" cy="461602"/>
          </a:xfrm>
          <a:prstGeom prst="rect">
            <a:avLst/>
          </a:prstGeom>
          <a:noFill/>
        </p:spPr>
        <p:txBody>
          <a:bodyPr wrap="square" rtlCol="0">
            <a:spAutoFit/>
          </a:bodyPr>
          <a:lstStyle>
            <a:defPPr>
              <a:defRPr lang="en-US"/>
            </a:defPPr>
            <a:lvl1pPr defTabSz="457200" fontAlgn="auto">
              <a:spcBef>
                <a:spcPts val="0"/>
              </a:spcBef>
              <a:spcAft>
                <a:spcPts val="0"/>
              </a:spcAft>
              <a:defRPr sz="2400" b="1">
                <a:solidFill>
                  <a:prstClr val="white"/>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mn-cs"/>
              </a:rPr>
              <a:t>5</a:t>
            </a:r>
          </a:p>
        </p:txBody>
      </p:sp>
    </p:spTree>
    <p:extLst>
      <p:ext uri="{BB962C8B-B14F-4D97-AF65-F5344CB8AC3E}">
        <p14:creationId xmlns:p14="http://schemas.microsoft.com/office/powerpoint/2010/main" val="1033588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51BE-9B46-40B5-918D-2E0DCDD3D40D}"/>
              </a:ext>
            </a:extLst>
          </p:cNvPr>
          <p:cNvSpPr>
            <a:spLocks noGrp="1"/>
          </p:cNvSpPr>
          <p:nvPr>
            <p:ph type="title"/>
          </p:nvPr>
        </p:nvSpPr>
        <p:spPr/>
        <p:txBody>
          <a:bodyPr>
            <a:normAutofit/>
          </a:bodyPr>
          <a:lstStyle/>
          <a:p>
            <a:pPr eaLnBrk="0" fontAlgn="base" hangingPunct="0">
              <a:spcAft>
                <a:spcPct val="0"/>
              </a:spcAft>
            </a:pPr>
            <a:r>
              <a:rPr lang="en-US">
                <a:solidFill>
                  <a:srgbClr val="253E8E"/>
                </a:solidFill>
                <a:latin typeface="Raleway" pitchFamily="2" charset="0"/>
                <a:ea typeface="ＭＳ Ｐゴシック" pitchFamily="-108" charset="-128"/>
                <a:cs typeface="+mn-cs"/>
              </a:rPr>
              <a:t>2023 summary</a:t>
            </a:r>
          </a:p>
        </p:txBody>
      </p:sp>
      <p:sp>
        <p:nvSpPr>
          <p:cNvPr id="5" name="Content Placeholder 2">
            <a:extLst>
              <a:ext uri="{FF2B5EF4-FFF2-40B4-BE49-F238E27FC236}">
                <a16:creationId xmlns:a16="http://schemas.microsoft.com/office/drawing/2014/main" id="{B8F4036A-0CBE-4000-91F1-18101C9C8C52}"/>
              </a:ext>
            </a:extLst>
          </p:cNvPr>
          <p:cNvSpPr>
            <a:spLocks noGrp="1"/>
          </p:cNvSpPr>
          <p:nvPr>
            <p:ph idx="1"/>
          </p:nvPr>
        </p:nvSpPr>
        <p:spPr>
          <a:xfrm>
            <a:off x="436880" y="1317505"/>
            <a:ext cx="10916920" cy="4152236"/>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US" sz="2800">
                <a:solidFill>
                  <a:srgbClr val="253E8E"/>
                </a:solidFill>
                <a:cs typeface="Segoe UI" panose="020B0502040204020203" pitchFamily="34" charset="0"/>
              </a:rPr>
              <a:t>524 infants</a:t>
            </a:r>
            <a:r>
              <a:rPr lang="en-US" sz="2800">
                <a:solidFill>
                  <a:srgbClr val="253E8E"/>
                </a:solidFill>
                <a:effectLst>
                  <a:outerShdw blurRad="38100" dist="38100" dir="2700000" algn="tl">
                    <a:srgbClr val="000000">
                      <a:alpha val="43137"/>
                    </a:srgbClr>
                  </a:outerShdw>
                </a:effectLst>
                <a:cs typeface="Segoe UI" panose="020B0502040204020203" pitchFamily="34" charset="0"/>
              </a:rPr>
              <a:t> </a:t>
            </a:r>
            <a:r>
              <a:rPr lang="en-US" sz="2800">
                <a:solidFill>
                  <a:srgbClr val="253E8E"/>
                </a:solidFill>
                <a:cs typeface="Segoe UI" panose="020B0502040204020203" pitchFamily="34" charset="0"/>
              </a:rPr>
              <a:t>in Indiana died before their first birthday</a:t>
            </a:r>
          </a:p>
          <a:p>
            <a:pPr marL="342900" indent="-342900">
              <a:lnSpc>
                <a:spcPct val="100000"/>
              </a:lnSpc>
              <a:spcBef>
                <a:spcPts val="0"/>
              </a:spcBef>
              <a:spcAft>
                <a:spcPts val="600"/>
              </a:spcAft>
              <a:buFont typeface="Arial" panose="020B0604020202020204" pitchFamily="34" charset="0"/>
              <a:buChar char="•"/>
            </a:pPr>
            <a:r>
              <a:rPr lang="en-US" sz="2800">
                <a:solidFill>
                  <a:srgbClr val="253E8E"/>
                </a:solidFill>
                <a:cs typeface="Segoe UI" panose="020B0502040204020203" pitchFamily="34" charset="0"/>
              </a:rPr>
              <a:t>Perinatal risks are the primary cause of infant mortality in Indiana</a:t>
            </a:r>
          </a:p>
          <a:p>
            <a:pPr marL="342900" indent="-342900">
              <a:lnSpc>
                <a:spcPct val="100000"/>
              </a:lnSpc>
              <a:spcBef>
                <a:spcPts val="0"/>
              </a:spcBef>
              <a:spcAft>
                <a:spcPts val="600"/>
              </a:spcAft>
              <a:buFont typeface="Arial" panose="020B0604020202020204" pitchFamily="34" charset="0"/>
              <a:buChar char="•"/>
            </a:pPr>
            <a:r>
              <a:rPr lang="en-US" sz="2800">
                <a:solidFill>
                  <a:srgbClr val="253E8E"/>
                </a:solidFill>
                <a:cs typeface="Segoe UI" panose="020B0502040204020203" pitchFamily="34" charset="0"/>
              </a:rPr>
              <a:t>More than 18% of infant deaths can be attributed to SUIDs and unsafe sleep</a:t>
            </a:r>
          </a:p>
          <a:p>
            <a:pPr marL="342900" indent="-342900">
              <a:lnSpc>
                <a:spcPct val="100000"/>
              </a:lnSpc>
              <a:spcBef>
                <a:spcPts val="0"/>
              </a:spcBef>
              <a:spcAft>
                <a:spcPts val="600"/>
              </a:spcAft>
              <a:buFont typeface="Arial" panose="020B0604020202020204" pitchFamily="34" charset="0"/>
              <a:buChar char="•"/>
            </a:pPr>
            <a:r>
              <a:rPr lang="en-US" sz="2800"/>
              <a:t>Most Indiana infant deaths were either premature or low birthweight babies</a:t>
            </a:r>
          </a:p>
          <a:p>
            <a:pPr marL="342900" indent="-342900">
              <a:lnSpc>
                <a:spcPct val="100000"/>
              </a:lnSpc>
              <a:spcBef>
                <a:spcPts val="0"/>
              </a:spcBef>
              <a:spcAft>
                <a:spcPts val="600"/>
              </a:spcAft>
              <a:buFont typeface="Arial" panose="020B0604020202020204" pitchFamily="34" charset="0"/>
              <a:buChar char="•"/>
            </a:pPr>
            <a:r>
              <a:rPr lang="en-US" sz="2800"/>
              <a:t>Smoking and no early prenatal care during pregnancy are linked to higher percentages of infant death</a:t>
            </a:r>
          </a:p>
          <a:p>
            <a:pPr marL="342900" indent="-342900">
              <a:lnSpc>
                <a:spcPct val="100000"/>
              </a:lnSpc>
              <a:spcBef>
                <a:spcPts val="0"/>
              </a:spcBef>
              <a:spcAft>
                <a:spcPts val="600"/>
              </a:spcAft>
              <a:buFont typeface="Arial" panose="020B0604020202020204" pitchFamily="34" charset="0"/>
              <a:buChar char="•"/>
            </a:pPr>
            <a:r>
              <a:rPr lang="en-US" sz="2800"/>
              <a:t>Trends exist between cause of infant death and the age of mom</a:t>
            </a:r>
          </a:p>
          <a:p>
            <a:pPr marL="342900" indent="-342900">
              <a:lnSpc>
                <a:spcPct val="100000"/>
              </a:lnSpc>
              <a:spcBef>
                <a:spcPts val="0"/>
              </a:spcBef>
              <a:spcAft>
                <a:spcPts val="600"/>
              </a:spcAft>
              <a:buFont typeface="Arial" panose="020B0604020202020204" pitchFamily="34" charset="0"/>
              <a:buChar char="•"/>
            </a:pPr>
            <a:endParaRPr lang="en-US" sz="2800">
              <a:solidFill>
                <a:srgbClr val="253E8E"/>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7" name="Rectangle 6">
            <a:extLst>
              <a:ext uri="{FF2B5EF4-FFF2-40B4-BE49-F238E27FC236}">
                <a16:creationId xmlns:a16="http://schemas.microsoft.com/office/drawing/2014/main" id="{EA007BD9-164F-4047-BFA6-AB76F4FA578B}"/>
              </a:ext>
            </a:extLst>
          </p:cNvPr>
          <p:cNvSpPr/>
          <p:nvPr/>
        </p:nvSpPr>
        <p:spPr>
          <a:xfrm>
            <a:off x="3355847" y="6224179"/>
            <a:ext cx="7848600" cy="369332"/>
          </a:xfrm>
          <a:prstGeom prst="rect">
            <a:avLst/>
          </a:prstGeom>
        </p:spPr>
        <p:txBody>
          <a:bodyPr wrap="squar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3D8E">
                    <a:lumMod val="50000"/>
                  </a:srgbClr>
                </a:solidFill>
                <a:effectLst/>
                <a:uLnTx/>
                <a:uFillTx/>
                <a:latin typeface="Segoe UI" panose="020B0502040204020203" pitchFamily="34" charset="0"/>
                <a:ea typeface="+mn-ea"/>
                <a:cs typeface="Segoe UI" panose="020B0502040204020203" pitchFamily="34" charset="0"/>
              </a:rPr>
              <a:t>Source: Indiana Department of Health, </a:t>
            </a:r>
            <a:r>
              <a:rPr lang="en-US" sz="900">
                <a:solidFill>
                  <a:schemeClr val="accent6">
                    <a:lumMod val="50000"/>
                  </a:schemeClr>
                </a:solidFill>
                <a:latin typeface="Segoe UI" panose="020B0502040204020203" pitchFamily="34" charset="0"/>
                <a:cs typeface="Segoe UI" panose="020B0502040204020203" pitchFamily="34" charset="0"/>
              </a:rPr>
              <a:t>Family Health Data and Fatality Prevention Division </a:t>
            </a:r>
            <a:r>
              <a:rPr kumimoji="0" lang="en-US" sz="900" b="0" i="0" u="none" strike="noStrike" kern="1200" cap="none" spc="0" normalizeH="0" baseline="0" noProof="0">
                <a:ln>
                  <a:noFill/>
                </a:ln>
                <a:solidFill>
                  <a:srgbClr val="243D8E">
                    <a:lumMod val="50000"/>
                  </a:srgbClr>
                </a:solidFill>
                <a:effectLst/>
                <a:uLnTx/>
                <a:uFillTx/>
                <a:latin typeface="Segoe UI" panose="020B0502040204020203" pitchFamily="34" charset="0"/>
                <a:ea typeface="+mn-ea"/>
                <a:cs typeface="Segoe UI" panose="020B0502040204020203" pitchFamily="34" charset="0"/>
              </a:rPr>
              <a:t>[March 7, 2025]</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3D8E">
                    <a:lumMod val="50000"/>
                  </a:srgbClr>
                </a:solidFill>
                <a:effectLst/>
                <a:uLnTx/>
                <a:uFillTx/>
                <a:latin typeface="Segoe UI" panose="020B0502040204020203" pitchFamily="34" charset="0"/>
                <a:ea typeface="+mn-ea"/>
                <a:cs typeface="Segoe UI" panose="020B0502040204020203" pitchFamily="34" charset="0"/>
              </a:rPr>
              <a:t>Original Source: Indiana Department of Health, Vital Records, ODA</a:t>
            </a:r>
          </a:p>
        </p:txBody>
      </p:sp>
    </p:spTree>
    <p:extLst>
      <p:ext uri="{BB962C8B-B14F-4D97-AF65-F5344CB8AC3E}">
        <p14:creationId xmlns:p14="http://schemas.microsoft.com/office/powerpoint/2010/main" val="613293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069-4805-9DB5-042A-663340A93745}"/>
              </a:ext>
            </a:extLst>
          </p:cNvPr>
          <p:cNvSpPr>
            <a:spLocks noGrp="1"/>
          </p:cNvSpPr>
          <p:nvPr>
            <p:ph type="title"/>
          </p:nvPr>
        </p:nvSpPr>
        <p:spPr/>
        <p:txBody>
          <a:bodyPr/>
          <a:lstStyle/>
          <a:p>
            <a:r>
              <a:rPr lang="en-US"/>
              <a:t>What women are saying</a:t>
            </a:r>
          </a:p>
        </p:txBody>
      </p:sp>
      <p:sp>
        <p:nvSpPr>
          <p:cNvPr id="4" name="Content Placeholder 3">
            <a:extLst>
              <a:ext uri="{FF2B5EF4-FFF2-40B4-BE49-F238E27FC236}">
                <a16:creationId xmlns:a16="http://schemas.microsoft.com/office/drawing/2014/main" id="{6A2D36D5-77B3-526D-6C69-060D0ABD108B}"/>
              </a:ext>
            </a:extLst>
          </p:cNvPr>
          <p:cNvSpPr>
            <a:spLocks noGrp="1"/>
          </p:cNvSpPr>
          <p:nvPr>
            <p:ph idx="1"/>
          </p:nvPr>
        </p:nvSpPr>
        <p:spPr/>
        <p:txBody>
          <a:bodyPr>
            <a:normAutofit lnSpcReduction="10000"/>
          </a:bodyPr>
          <a:lstStyle/>
          <a:p>
            <a:pPr marL="344488" indent="-344488">
              <a:lnSpc>
                <a:spcPct val="120000"/>
              </a:lnSpc>
              <a:spcBef>
                <a:spcPts val="600"/>
              </a:spcBef>
              <a:buFont typeface="Arial" panose="020B0604020202020204" pitchFamily="34" charset="0"/>
              <a:buChar char="•"/>
            </a:pPr>
            <a:r>
              <a:rPr lang="en-US" sz="2000" i="1"/>
              <a:t>“I think there should be more options for smaller towns.  I drive 30 minutes to get to my doctor.  </a:t>
            </a:r>
            <a:r>
              <a:rPr lang="en-US" sz="2000" b="1" i="1"/>
              <a:t>Transportation assistance would help</a:t>
            </a:r>
            <a:r>
              <a:rPr lang="en-US" sz="2000" i="1"/>
              <a:t>.  A lot of times </a:t>
            </a:r>
            <a:r>
              <a:rPr lang="en-US" sz="2000" b="1" i="1"/>
              <a:t>women don't get prenatal care because they can't get there</a:t>
            </a:r>
            <a:r>
              <a:rPr lang="en-US" sz="2000" i="1"/>
              <a:t>.”</a:t>
            </a:r>
          </a:p>
          <a:p>
            <a:pPr marL="344488" indent="-344488">
              <a:lnSpc>
                <a:spcPct val="120000"/>
              </a:lnSpc>
              <a:spcBef>
                <a:spcPts val="600"/>
              </a:spcBef>
              <a:buFont typeface="Arial" panose="020B0604020202020204" pitchFamily="34" charset="0"/>
              <a:buChar char="•"/>
            </a:pPr>
            <a:r>
              <a:rPr lang="en-US" sz="2000" i="1"/>
              <a:t>“I am concerned about the </a:t>
            </a:r>
            <a:r>
              <a:rPr lang="en-US" sz="2000" b="1" i="1"/>
              <a:t>lack of prenatal care </a:t>
            </a:r>
            <a:r>
              <a:rPr lang="en-US" sz="2000" i="1"/>
              <a:t>for those </a:t>
            </a:r>
            <a:r>
              <a:rPr lang="en-US" sz="2000" b="1" i="1"/>
              <a:t>who live in rural communities</a:t>
            </a:r>
            <a:r>
              <a:rPr lang="en-US" sz="2000" i="1"/>
              <a:t>. For example, in my community/county, there is no hospital where mothers can give birth. An OB provider only comes two times a month to our county.”</a:t>
            </a:r>
          </a:p>
          <a:p>
            <a:pPr marL="344488" indent="-344488">
              <a:lnSpc>
                <a:spcPct val="120000"/>
              </a:lnSpc>
              <a:spcBef>
                <a:spcPts val="600"/>
              </a:spcBef>
              <a:buFont typeface="Arial" panose="020B0604020202020204" pitchFamily="34" charset="0"/>
              <a:buChar char="•"/>
            </a:pPr>
            <a:r>
              <a:rPr lang="en-US" sz="2000" i="1"/>
              <a:t>“Many people in rural areas have a lack of transportation and </a:t>
            </a:r>
            <a:r>
              <a:rPr lang="en-US" sz="2000" b="1" i="1"/>
              <a:t>getting to appointments 30 minutes+ away can be extremely difficult</a:t>
            </a:r>
            <a:r>
              <a:rPr lang="en-US" sz="2000" i="1"/>
              <a:t>. I am fortunate that I have a car and enough gas money to travel to appointments.”</a:t>
            </a:r>
          </a:p>
          <a:p>
            <a:pPr marL="344488" indent="-344488">
              <a:lnSpc>
                <a:spcPct val="120000"/>
              </a:lnSpc>
              <a:spcBef>
                <a:spcPts val="600"/>
              </a:spcBef>
              <a:buFont typeface="Arial" panose="020B0604020202020204" pitchFamily="34" charset="0"/>
              <a:buChar char="•"/>
            </a:pPr>
            <a:r>
              <a:rPr lang="en-US" sz="2000" i="1"/>
              <a:t>“I developed </a:t>
            </a:r>
            <a:r>
              <a:rPr lang="en-US" sz="2000" b="1" i="1"/>
              <a:t>preeclampsia</a:t>
            </a:r>
            <a:r>
              <a:rPr lang="en-US" sz="2000" i="1"/>
              <a:t> during post-partum, and I believe there should be </a:t>
            </a:r>
            <a:r>
              <a:rPr lang="en-US" sz="2000" b="1" i="1"/>
              <a:t>more awareness </a:t>
            </a:r>
            <a:r>
              <a:rPr lang="en-US" sz="2000" i="1"/>
              <a:t>for this.”</a:t>
            </a:r>
          </a:p>
          <a:p>
            <a:pPr marL="457200" indent="-457200">
              <a:lnSpc>
                <a:spcPct val="120000"/>
              </a:lnSpc>
              <a:spcBef>
                <a:spcPts val="600"/>
              </a:spcBef>
              <a:buFont typeface="Arial" panose="020B0604020202020204" pitchFamily="34" charset="0"/>
              <a:buChar char="•"/>
            </a:pPr>
            <a:endParaRPr lang="en-US" sz="2000" i="1"/>
          </a:p>
          <a:p>
            <a:pPr marL="457200" indent="-457200">
              <a:lnSpc>
                <a:spcPct val="120000"/>
              </a:lnSpc>
              <a:spcBef>
                <a:spcPts val="600"/>
              </a:spcBef>
              <a:buFont typeface="Arial" panose="020B0604020202020204" pitchFamily="34" charset="0"/>
              <a:buChar char="•"/>
            </a:pPr>
            <a:endParaRPr lang="en-US" sz="2000"/>
          </a:p>
          <a:p>
            <a:pPr marL="457200" indent="-457200">
              <a:lnSpc>
                <a:spcPct val="120000"/>
              </a:lnSpc>
              <a:spcBef>
                <a:spcPts val="600"/>
              </a:spcBef>
              <a:buFont typeface="Arial" panose="020B0604020202020204" pitchFamily="34" charset="0"/>
              <a:buChar char="•"/>
            </a:pPr>
            <a:endParaRPr lang="en-US" sz="2000"/>
          </a:p>
        </p:txBody>
      </p:sp>
      <p:sp>
        <p:nvSpPr>
          <p:cNvPr id="3" name="Slide Number Placeholder 2">
            <a:extLst>
              <a:ext uri="{FF2B5EF4-FFF2-40B4-BE49-F238E27FC236}">
                <a16:creationId xmlns:a16="http://schemas.microsoft.com/office/drawing/2014/main" id="{4AED3047-E955-3162-6BFD-0E414E8FA4B8}"/>
              </a:ext>
            </a:extLst>
          </p:cNvPr>
          <p:cNvSpPr>
            <a:spLocks noGrp="1"/>
          </p:cNvSpPr>
          <p:nvPr>
            <p:ph type="sldNum" sz="quarter" idx="12"/>
          </p:nvPr>
        </p:nvSpPr>
        <p:spPr/>
        <p:txBody>
          <a:bodyPr/>
          <a:lstStyle/>
          <a:p>
            <a:fld id="{5D96652D-A424-46EE-8E8A-BA494523C828}" type="slidenum">
              <a:rPr lang="en-US" smtClean="0"/>
              <a:pPr/>
              <a:t>34</a:t>
            </a:fld>
            <a:endParaRPr lang="en-US">
              <a:solidFill>
                <a:schemeClr val="tx1"/>
              </a:solidFill>
            </a:endParaRPr>
          </a:p>
        </p:txBody>
      </p:sp>
      <p:sp>
        <p:nvSpPr>
          <p:cNvPr id="5" name="TextBox 4">
            <a:extLst>
              <a:ext uri="{FF2B5EF4-FFF2-40B4-BE49-F238E27FC236}">
                <a16:creationId xmlns:a16="http://schemas.microsoft.com/office/drawing/2014/main" id="{48F813F6-66EF-B77E-4AE4-D84EA8F2A8F1}"/>
              </a:ext>
            </a:extLst>
          </p:cNvPr>
          <p:cNvSpPr txBox="1"/>
          <p:nvPr/>
        </p:nvSpPr>
        <p:spPr>
          <a:xfrm>
            <a:off x="7370956" y="6411953"/>
            <a:ext cx="2977376" cy="253916"/>
          </a:xfrm>
          <a:prstGeom prst="rect">
            <a:avLst/>
          </a:prstGeom>
          <a:noFill/>
        </p:spPr>
        <p:txBody>
          <a:bodyPr wrap="square" rtlCol="0">
            <a:spAutoFit/>
          </a:bodyPr>
          <a:lstStyle/>
          <a:p>
            <a:r>
              <a:rPr lang="en-US" sz="1050"/>
              <a:t>Data source: Indiana PRAMS</a:t>
            </a:r>
          </a:p>
        </p:txBody>
      </p:sp>
    </p:spTree>
    <p:extLst>
      <p:ext uri="{BB962C8B-B14F-4D97-AF65-F5344CB8AC3E}">
        <p14:creationId xmlns:p14="http://schemas.microsoft.com/office/powerpoint/2010/main" val="3697056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hild with her mouth open&#10;&#10;AI-generated content may be incorrect.">
            <a:extLst>
              <a:ext uri="{FF2B5EF4-FFF2-40B4-BE49-F238E27FC236}">
                <a16:creationId xmlns:a16="http://schemas.microsoft.com/office/drawing/2014/main" id="{4BE49CC6-474A-53DA-AE32-E0BEC51F431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1" t="3543" r="-341" b="13308"/>
          <a:stretch/>
        </p:blipFill>
        <p:spPr>
          <a:xfrm>
            <a:off x="709757" y="-1286616"/>
            <a:ext cx="12008425" cy="6656388"/>
          </a:xfrm>
        </p:spPr>
      </p:pic>
      <p:sp>
        <p:nvSpPr>
          <p:cNvPr id="6" name="Picture Placeholder 5">
            <a:extLst>
              <a:ext uri="{FF2B5EF4-FFF2-40B4-BE49-F238E27FC236}">
                <a16:creationId xmlns:a16="http://schemas.microsoft.com/office/drawing/2014/main" id="{215CDCF3-7C6A-F463-D06F-690188FB206C}"/>
              </a:ext>
            </a:extLst>
          </p:cNvPr>
          <p:cNvSpPr>
            <a:spLocks noGrp="1"/>
          </p:cNvSpPr>
          <p:nvPr>
            <p:ph type="pic" sz="quarter" idx="11"/>
          </p:nvPr>
        </p:nvSpPr>
        <p:spPr/>
        <p:txBody>
          <a:bodyPr/>
          <a:lstStyle/>
          <a:p>
            <a:endParaRPr lang="en-US"/>
          </a:p>
        </p:txBody>
      </p:sp>
      <p:sp>
        <p:nvSpPr>
          <p:cNvPr id="7" name="Picture Placeholder 6">
            <a:extLst>
              <a:ext uri="{FF2B5EF4-FFF2-40B4-BE49-F238E27FC236}">
                <a16:creationId xmlns:a16="http://schemas.microsoft.com/office/drawing/2014/main" id="{FBA86DA6-39C4-1207-6D2D-247930017066}"/>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0720A2B1-B48F-A725-B433-6D31855A23D0}"/>
              </a:ext>
            </a:extLst>
          </p:cNvPr>
          <p:cNvSpPr>
            <a:spLocks noGrp="1"/>
          </p:cNvSpPr>
          <p:nvPr>
            <p:ph type="title"/>
          </p:nvPr>
        </p:nvSpPr>
        <p:spPr/>
        <p:txBody>
          <a:bodyPr/>
          <a:lstStyle/>
          <a:p>
            <a:r>
              <a:rPr lang="en-US"/>
              <a:t>Children’s Health</a:t>
            </a:r>
          </a:p>
        </p:txBody>
      </p:sp>
    </p:spTree>
    <p:extLst>
      <p:ext uri="{BB962C8B-B14F-4D97-AF65-F5344CB8AC3E}">
        <p14:creationId xmlns:p14="http://schemas.microsoft.com/office/powerpoint/2010/main" val="2347875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830A-F5F4-0B49-894A-B00E0CAE44B9}"/>
              </a:ext>
            </a:extLst>
          </p:cNvPr>
          <p:cNvSpPr>
            <a:spLocks noGrp="1"/>
          </p:cNvSpPr>
          <p:nvPr>
            <p:ph type="title"/>
          </p:nvPr>
        </p:nvSpPr>
        <p:spPr>
          <a:xfrm>
            <a:off x="539500" y="440554"/>
            <a:ext cx="10515600" cy="768216"/>
          </a:xfrm>
        </p:spPr>
        <p:txBody>
          <a:bodyPr/>
          <a:lstStyle/>
          <a:p>
            <a:r>
              <a:rPr lang="en-US"/>
              <a:t>Children’s Health</a:t>
            </a:r>
          </a:p>
        </p:txBody>
      </p:sp>
      <p:sp>
        <p:nvSpPr>
          <p:cNvPr id="6" name="Content Placeholder 5">
            <a:extLst>
              <a:ext uri="{FF2B5EF4-FFF2-40B4-BE49-F238E27FC236}">
                <a16:creationId xmlns:a16="http://schemas.microsoft.com/office/drawing/2014/main" id="{B47D4FF0-CC82-3CFB-FEF5-B7208A406B3C}"/>
              </a:ext>
            </a:extLst>
          </p:cNvPr>
          <p:cNvSpPr>
            <a:spLocks noGrp="1"/>
          </p:cNvSpPr>
          <p:nvPr>
            <p:ph sz="half" idx="1"/>
          </p:nvPr>
        </p:nvSpPr>
        <p:spPr>
          <a:xfrm>
            <a:off x="1447518" y="1399116"/>
            <a:ext cx="4764882" cy="4240410"/>
          </a:xfrm>
        </p:spPr>
        <p:txBody>
          <a:bodyPr vert="horz" lIns="91440" tIns="45720" rIns="91440" bIns="45720" rtlCol="0" anchor="t">
            <a:noAutofit/>
          </a:bodyPr>
          <a:lstStyle/>
          <a:p>
            <a:pPr>
              <a:spcBef>
                <a:spcPts val="0"/>
              </a:spcBef>
            </a:pPr>
            <a:r>
              <a:rPr lang="en-US" sz="1700" b="1">
                <a:cs typeface="Arial"/>
              </a:rPr>
              <a:t>94% </a:t>
            </a:r>
            <a:r>
              <a:rPr lang="en-US" sz="1700">
                <a:cs typeface="Arial"/>
              </a:rPr>
              <a:t>of Indiana parents of children ages 0-5 and </a:t>
            </a:r>
            <a:r>
              <a:rPr lang="en-US" sz="1700" b="1">
                <a:cs typeface="Arial"/>
              </a:rPr>
              <a:t>91% </a:t>
            </a:r>
            <a:r>
              <a:rPr lang="en-US" sz="1700">
                <a:cs typeface="Arial"/>
              </a:rPr>
              <a:t>of parents of children ages 6-11 </a:t>
            </a:r>
            <a:r>
              <a:rPr lang="en-US" sz="1700" b="1">
                <a:cs typeface="Arial"/>
              </a:rPr>
              <a:t>reported their child in excellent or very good health</a:t>
            </a:r>
            <a:r>
              <a:rPr lang="en-US" sz="1700">
                <a:cs typeface="Arial"/>
              </a:rPr>
              <a:t>. (NSCH, 2021-2022).</a:t>
            </a:r>
          </a:p>
          <a:p>
            <a:pPr>
              <a:spcBef>
                <a:spcPts val="0"/>
              </a:spcBef>
            </a:pPr>
            <a:endParaRPr lang="en-US" sz="1700" b="1">
              <a:latin typeface="Segoe UI"/>
              <a:cs typeface="Arial"/>
            </a:endParaRPr>
          </a:p>
          <a:p>
            <a:pPr>
              <a:spcBef>
                <a:spcPts val="0"/>
              </a:spcBef>
            </a:pPr>
            <a:r>
              <a:rPr lang="en-US" sz="1700" b="1">
                <a:latin typeface="Segoe UI"/>
                <a:cs typeface="Arial"/>
              </a:rPr>
              <a:t>33% </a:t>
            </a:r>
            <a:r>
              <a:rPr lang="en-US" sz="1700">
                <a:latin typeface="Segoe UI"/>
                <a:cs typeface="Arial"/>
              </a:rPr>
              <a:t>of Indiana children ages 6-11 are </a:t>
            </a:r>
            <a:r>
              <a:rPr lang="en-US" sz="1700" b="1">
                <a:latin typeface="Segoe UI"/>
                <a:cs typeface="Arial"/>
              </a:rPr>
              <a:t>physically active for 60 minutes every day</a:t>
            </a:r>
            <a:r>
              <a:rPr lang="en-US" sz="1700">
                <a:latin typeface="Segoe UI"/>
                <a:cs typeface="Arial"/>
              </a:rPr>
              <a:t> compared to just over one-fourth of all United States children ages 6-11 (NSCH, 2021-2022).</a:t>
            </a:r>
          </a:p>
          <a:p>
            <a:pPr>
              <a:spcBef>
                <a:spcPts val="0"/>
              </a:spcBef>
            </a:pPr>
            <a:endParaRPr lang="en-US" sz="1700">
              <a:latin typeface="Segoe UI"/>
              <a:cs typeface="Arial"/>
            </a:endParaRPr>
          </a:p>
          <a:p>
            <a:pPr>
              <a:spcBef>
                <a:spcPts val="0"/>
              </a:spcBef>
            </a:pPr>
            <a:r>
              <a:rPr lang="en-US" sz="1700" b="1">
                <a:latin typeface="Segoe UI"/>
                <a:cs typeface="Arial"/>
              </a:rPr>
              <a:t>36% </a:t>
            </a:r>
            <a:r>
              <a:rPr lang="en-US" sz="1700">
                <a:latin typeface="Segoe UI"/>
                <a:cs typeface="Arial"/>
              </a:rPr>
              <a:t>of Indiana children ages 6-11 </a:t>
            </a:r>
            <a:r>
              <a:rPr lang="en-US" sz="1700" b="1">
                <a:latin typeface="Segoe UI"/>
                <a:cs typeface="Arial"/>
              </a:rPr>
              <a:t>are overweight or obese </a:t>
            </a:r>
            <a:r>
              <a:rPr lang="en-US" sz="1700">
                <a:cs typeface="Arial"/>
              </a:rPr>
              <a:t>(NSCH, 2021-2022).</a:t>
            </a:r>
          </a:p>
          <a:p>
            <a:pPr>
              <a:spcBef>
                <a:spcPts val="0"/>
              </a:spcBef>
            </a:pPr>
            <a:endParaRPr lang="en-US" sz="1700">
              <a:latin typeface="Segoe UI"/>
              <a:cs typeface="Arial"/>
            </a:endParaRPr>
          </a:p>
          <a:p>
            <a:pPr>
              <a:spcBef>
                <a:spcPts val="0"/>
              </a:spcBef>
            </a:pPr>
            <a:endParaRPr lang="en-US" sz="1700">
              <a:latin typeface="Segoe UI"/>
              <a:cs typeface="Arial"/>
            </a:endParaRPr>
          </a:p>
          <a:p>
            <a:pPr>
              <a:spcBef>
                <a:spcPts val="0"/>
              </a:spcBef>
            </a:pPr>
            <a:endParaRPr lang="en-US" sz="1700">
              <a:solidFill>
                <a:schemeClr val="bg2">
                  <a:lumMod val="10000"/>
                </a:schemeClr>
              </a:solidFill>
              <a:latin typeface="Segoe UI"/>
              <a:cs typeface="Arial"/>
            </a:endParaRPr>
          </a:p>
        </p:txBody>
      </p:sp>
      <p:sp>
        <p:nvSpPr>
          <p:cNvPr id="5" name="Slide Number Placeholder 4">
            <a:extLst>
              <a:ext uri="{FF2B5EF4-FFF2-40B4-BE49-F238E27FC236}">
                <a16:creationId xmlns:a16="http://schemas.microsoft.com/office/drawing/2014/main" id="{44D8F6AD-6D6A-8249-868B-A227213604A6}"/>
              </a:ext>
            </a:extLst>
          </p:cNvPr>
          <p:cNvSpPr>
            <a:spLocks noGrp="1"/>
          </p:cNvSpPr>
          <p:nvPr>
            <p:ph type="sldNum" sz="quarter" idx="12"/>
          </p:nvPr>
        </p:nvSpPr>
        <p:spPr/>
        <p:txBody>
          <a:bodyPr/>
          <a:lstStyle/>
          <a:p>
            <a:fld id="{2C1798A1-548B-2F4F-A949-0B360C421755}" type="slidenum">
              <a:rPr lang="en-US" smtClean="0"/>
              <a:t>36</a:t>
            </a:fld>
            <a:endParaRPr lang="en-US"/>
          </a:p>
        </p:txBody>
      </p:sp>
      <p:pic>
        <p:nvPicPr>
          <p:cNvPr id="15" name="Graphic 14" descr="Run with solid fill">
            <a:extLst>
              <a:ext uri="{FF2B5EF4-FFF2-40B4-BE49-F238E27FC236}">
                <a16:creationId xmlns:a16="http://schemas.microsoft.com/office/drawing/2014/main" id="{61C92C47-3D5C-4AED-EF1D-FA1B226E3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00" y="2971800"/>
            <a:ext cx="914400" cy="914400"/>
          </a:xfrm>
          <a:prstGeom prst="rect">
            <a:avLst/>
          </a:prstGeom>
        </p:spPr>
      </p:pic>
      <p:pic>
        <p:nvPicPr>
          <p:cNvPr id="21" name="Graphic 20" descr="Care with solid fill">
            <a:extLst>
              <a:ext uri="{FF2B5EF4-FFF2-40B4-BE49-F238E27FC236}">
                <a16:creationId xmlns:a16="http://schemas.microsoft.com/office/drawing/2014/main" id="{24955A56-4906-763D-A688-869E29E3CB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695" y="1399116"/>
            <a:ext cx="795338" cy="795338"/>
          </a:xfrm>
          <a:prstGeom prst="rect">
            <a:avLst/>
          </a:prstGeom>
        </p:spPr>
      </p:pic>
      <p:sp>
        <p:nvSpPr>
          <p:cNvPr id="4" name="Content Placeholder 3">
            <a:extLst>
              <a:ext uri="{FF2B5EF4-FFF2-40B4-BE49-F238E27FC236}">
                <a16:creationId xmlns:a16="http://schemas.microsoft.com/office/drawing/2014/main" id="{DE260350-64FA-D33D-84B8-FBB1420C8555}"/>
              </a:ext>
            </a:extLst>
          </p:cNvPr>
          <p:cNvSpPr>
            <a:spLocks noGrp="1"/>
          </p:cNvSpPr>
          <p:nvPr>
            <p:ph sz="half" idx="2"/>
          </p:nvPr>
        </p:nvSpPr>
        <p:spPr>
          <a:xfrm>
            <a:off x="6726539" y="1343652"/>
            <a:ext cx="5181600" cy="4351338"/>
          </a:xfrm>
        </p:spPr>
        <p:txBody>
          <a:bodyPr>
            <a:normAutofit/>
          </a:bodyPr>
          <a:lstStyle/>
          <a:p>
            <a:r>
              <a:rPr lang="en-US" sz="1700" b="1"/>
              <a:t>31.4% </a:t>
            </a:r>
            <a:r>
              <a:rPr lang="en-US" sz="1700"/>
              <a:t>of students reported eating vegetables one or more times per day in the 7 days before the survey (YRBS, 2023)</a:t>
            </a:r>
          </a:p>
          <a:p>
            <a:pPr>
              <a:spcBef>
                <a:spcPts val="600"/>
              </a:spcBef>
            </a:pPr>
            <a:endParaRPr lang="en-US" sz="1800"/>
          </a:p>
          <a:p>
            <a:pPr>
              <a:spcBef>
                <a:spcPts val="600"/>
              </a:spcBef>
            </a:pPr>
            <a:endParaRPr lang="en-US" sz="1800"/>
          </a:p>
          <a:p>
            <a:pPr>
              <a:spcBef>
                <a:spcPts val="600"/>
              </a:spcBef>
            </a:pPr>
            <a:r>
              <a:rPr lang="en-US" sz="1800" b="1"/>
              <a:t>90.9% </a:t>
            </a:r>
            <a:r>
              <a:rPr lang="en-US" sz="1800"/>
              <a:t>of students reported </a:t>
            </a:r>
            <a:r>
              <a:rPr lang="en-US" sz="1800" b="1"/>
              <a:t>eating fruit </a:t>
            </a:r>
            <a:r>
              <a:rPr lang="en-US" sz="1800"/>
              <a:t>one or more times per day in the 7 days before the survey (YRBS, 2023)</a:t>
            </a:r>
          </a:p>
          <a:p>
            <a:pPr>
              <a:spcBef>
                <a:spcPts val="600"/>
              </a:spcBef>
            </a:pPr>
            <a:endParaRPr lang="en-US" sz="1800" b="1"/>
          </a:p>
          <a:p>
            <a:pPr>
              <a:spcBef>
                <a:spcPts val="600"/>
              </a:spcBef>
            </a:pPr>
            <a:r>
              <a:rPr lang="en-US" sz="1800" b="1"/>
              <a:t>24.5% </a:t>
            </a:r>
            <a:r>
              <a:rPr lang="en-US" sz="1800"/>
              <a:t>of students reported eating at least one meal or snack from a </a:t>
            </a:r>
            <a:r>
              <a:rPr lang="en-US" sz="1800" b="1"/>
              <a:t>fast-food </a:t>
            </a:r>
            <a:r>
              <a:rPr lang="en-US" sz="1800"/>
              <a:t>restaurant on three or more days in the 7 days leading up to the survey (YRBS, 2023)</a:t>
            </a:r>
          </a:p>
          <a:p>
            <a:endParaRPr lang="en-US"/>
          </a:p>
        </p:txBody>
      </p:sp>
      <p:pic>
        <p:nvPicPr>
          <p:cNvPr id="8" name="Graphic 7" descr="Apple with solid fill">
            <a:extLst>
              <a:ext uri="{FF2B5EF4-FFF2-40B4-BE49-F238E27FC236}">
                <a16:creationId xmlns:a16="http://schemas.microsoft.com/office/drawing/2014/main" id="{683C49E8-4D58-B891-C196-3529869831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3800" y="2831690"/>
            <a:ext cx="914400" cy="914400"/>
          </a:xfrm>
          <a:prstGeom prst="rect">
            <a:avLst/>
          </a:prstGeom>
        </p:spPr>
      </p:pic>
      <p:pic>
        <p:nvPicPr>
          <p:cNvPr id="10" name="Graphic 9" descr="Corn with solid fill">
            <a:extLst>
              <a:ext uri="{FF2B5EF4-FFF2-40B4-BE49-F238E27FC236}">
                <a16:creationId xmlns:a16="http://schemas.microsoft.com/office/drawing/2014/main" id="{CDBEE969-4BD7-FF5D-299E-683875FBC9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83800" y="1280054"/>
            <a:ext cx="914400" cy="914400"/>
          </a:xfrm>
          <a:prstGeom prst="rect">
            <a:avLst/>
          </a:prstGeom>
        </p:spPr>
      </p:pic>
      <p:pic>
        <p:nvPicPr>
          <p:cNvPr id="12" name="Graphic 11" descr="Whole pizza with solid fill">
            <a:extLst>
              <a:ext uri="{FF2B5EF4-FFF2-40B4-BE49-F238E27FC236}">
                <a16:creationId xmlns:a16="http://schemas.microsoft.com/office/drawing/2014/main" id="{A7AD6B2B-73FD-5695-2A7E-1A9181BCD0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83800" y="4272545"/>
            <a:ext cx="914400" cy="914400"/>
          </a:xfrm>
          <a:prstGeom prst="rect">
            <a:avLst/>
          </a:prstGeom>
        </p:spPr>
      </p:pic>
      <p:pic>
        <p:nvPicPr>
          <p:cNvPr id="14" name="Graphic 13" descr="Scale with solid fill">
            <a:extLst>
              <a:ext uri="{FF2B5EF4-FFF2-40B4-BE49-F238E27FC236}">
                <a16:creationId xmlns:a16="http://schemas.microsoft.com/office/drawing/2014/main" id="{BDD0548D-496F-3355-941C-EC97DC7D56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309" y="4112342"/>
            <a:ext cx="914400" cy="914400"/>
          </a:xfrm>
          <a:prstGeom prst="rect">
            <a:avLst/>
          </a:prstGeom>
        </p:spPr>
      </p:pic>
    </p:spTree>
    <p:extLst>
      <p:ext uri="{BB962C8B-B14F-4D97-AF65-F5344CB8AC3E}">
        <p14:creationId xmlns:p14="http://schemas.microsoft.com/office/powerpoint/2010/main" val="217468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5B3C-68A6-CD1E-B051-C18A9997BCBB}"/>
              </a:ext>
            </a:extLst>
          </p:cNvPr>
          <p:cNvSpPr>
            <a:spLocks noGrp="1"/>
          </p:cNvSpPr>
          <p:nvPr>
            <p:ph type="title"/>
          </p:nvPr>
        </p:nvSpPr>
        <p:spPr/>
        <p:txBody>
          <a:bodyPr/>
          <a:lstStyle/>
          <a:p>
            <a:r>
              <a:rPr lang="en-US"/>
              <a:t>ACEs</a:t>
            </a:r>
          </a:p>
        </p:txBody>
      </p:sp>
      <p:pic>
        <p:nvPicPr>
          <p:cNvPr id="6" name="Picture 5">
            <a:extLst>
              <a:ext uri="{FF2B5EF4-FFF2-40B4-BE49-F238E27FC236}">
                <a16:creationId xmlns:a16="http://schemas.microsoft.com/office/drawing/2014/main" id="{67623937-5982-9CCF-9DD3-A0B2225BDEE6}"/>
              </a:ext>
            </a:extLst>
          </p:cNvPr>
          <p:cNvPicPr>
            <a:picLocks noChangeAspect="1"/>
          </p:cNvPicPr>
          <p:nvPr/>
        </p:nvPicPr>
        <p:blipFill>
          <a:blip r:embed="rId2"/>
          <a:srcRect l="3920" r="375" b="1308"/>
          <a:stretch>
            <a:fillRect/>
          </a:stretch>
        </p:blipFill>
        <p:spPr>
          <a:xfrm>
            <a:off x="2083444" y="3429000"/>
            <a:ext cx="8333772" cy="2763456"/>
          </a:xfrm>
          <a:prstGeom prst="rect">
            <a:avLst/>
          </a:prstGeom>
        </p:spPr>
      </p:pic>
      <p:sp>
        <p:nvSpPr>
          <p:cNvPr id="3" name="Content Placeholder 2">
            <a:extLst>
              <a:ext uri="{FF2B5EF4-FFF2-40B4-BE49-F238E27FC236}">
                <a16:creationId xmlns:a16="http://schemas.microsoft.com/office/drawing/2014/main" id="{8B9843A1-D662-5D78-5EE0-B6D3691C0754}"/>
              </a:ext>
            </a:extLst>
          </p:cNvPr>
          <p:cNvSpPr>
            <a:spLocks noGrp="1"/>
          </p:cNvSpPr>
          <p:nvPr>
            <p:ph idx="1"/>
          </p:nvPr>
        </p:nvSpPr>
        <p:spPr>
          <a:xfrm>
            <a:off x="436880" y="1233917"/>
            <a:ext cx="10916920" cy="4152236"/>
          </a:xfrm>
        </p:spPr>
        <p:txBody>
          <a:bodyPr/>
          <a:lstStyle/>
          <a:p>
            <a:pPr marL="285750" indent="-285750">
              <a:buFont typeface="Arial" panose="020B0604020202020204" pitchFamily="34" charset="0"/>
              <a:buChar char="•"/>
            </a:pPr>
            <a:r>
              <a:rPr lang="en-US" sz="2400" dirty="0"/>
              <a:t>More than one out of four Indiana children ages 0-5 have experienced at least one adverse childhood experience (ACE) and more than one in three Indiana children ages 6-11 have experienced at least one ACE.</a:t>
            </a:r>
          </a:p>
          <a:p>
            <a:pPr marL="285750" indent="-285750">
              <a:buFont typeface="Arial" panose="020B0604020202020204" pitchFamily="34" charset="0"/>
              <a:buChar char="•"/>
            </a:pPr>
            <a:r>
              <a:rPr lang="en-US" sz="2400" dirty="0"/>
              <a:t>44% of Indiana children ages 6-11 were bullied, picked on, or excluded by other children at least once in the past 12 months (NSCH, 2021-2022).</a:t>
            </a:r>
          </a:p>
          <a:p>
            <a:endParaRPr lang="en-US" dirty="0"/>
          </a:p>
        </p:txBody>
      </p:sp>
      <p:sp>
        <p:nvSpPr>
          <p:cNvPr id="4" name="Slide Number Placeholder 3">
            <a:extLst>
              <a:ext uri="{FF2B5EF4-FFF2-40B4-BE49-F238E27FC236}">
                <a16:creationId xmlns:a16="http://schemas.microsoft.com/office/drawing/2014/main" id="{7884DE8B-151E-8B04-9481-F8E720EDC9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Tree>
    <p:extLst>
      <p:ext uri="{BB962C8B-B14F-4D97-AF65-F5344CB8AC3E}">
        <p14:creationId xmlns:p14="http://schemas.microsoft.com/office/powerpoint/2010/main" val="2744373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C68-64FB-6F47-AF64-33542C7754B6}"/>
              </a:ext>
            </a:extLst>
          </p:cNvPr>
          <p:cNvSpPr>
            <a:spLocks noGrp="1"/>
          </p:cNvSpPr>
          <p:nvPr>
            <p:ph type="title"/>
          </p:nvPr>
        </p:nvSpPr>
        <p:spPr/>
        <p:txBody>
          <a:bodyPr/>
          <a:lstStyle/>
          <a:p>
            <a:r>
              <a:rPr lang="en-US"/>
              <a:t>Injury-related fatalities</a:t>
            </a:r>
          </a:p>
        </p:txBody>
      </p:sp>
      <p:sp>
        <p:nvSpPr>
          <p:cNvPr id="4" name="Slide Number Placeholder 3">
            <a:extLst>
              <a:ext uri="{FF2B5EF4-FFF2-40B4-BE49-F238E27FC236}">
                <a16:creationId xmlns:a16="http://schemas.microsoft.com/office/drawing/2014/main" id="{DA5CE744-8785-2147-BCB0-97F9980472C0}"/>
              </a:ext>
            </a:extLst>
          </p:cNvPr>
          <p:cNvSpPr>
            <a:spLocks noGrp="1"/>
          </p:cNvSpPr>
          <p:nvPr>
            <p:ph type="sldNum" sz="quarter" idx="12"/>
          </p:nvPr>
        </p:nvSpPr>
        <p:spPr/>
        <p:txBody>
          <a:bodyPr/>
          <a:lstStyle/>
          <a:p>
            <a:fld id="{2C1798A1-548B-2F4F-A949-0B360C421755}" type="slidenum">
              <a:rPr lang="en-US" smtClean="0"/>
              <a:t>38</a:t>
            </a:fld>
            <a:endParaRPr lang="en-US"/>
          </a:p>
        </p:txBody>
      </p:sp>
      <p:sp>
        <p:nvSpPr>
          <p:cNvPr id="5" name="Content Placeholder 5">
            <a:extLst>
              <a:ext uri="{FF2B5EF4-FFF2-40B4-BE49-F238E27FC236}">
                <a16:creationId xmlns:a16="http://schemas.microsoft.com/office/drawing/2014/main" id="{755399C9-B324-4DC1-B8A7-BA0292AAA359}"/>
              </a:ext>
            </a:extLst>
          </p:cNvPr>
          <p:cNvSpPr>
            <a:spLocks noGrp="1"/>
          </p:cNvSpPr>
          <p:nvPr>
            <p:ph idx="1"/>
          </p:nvPr>
        </p:nvSpPr>
        <p:spPr>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347663" indent="-347663" algn="l" defTabSz="914400" rtl="0" eaLnBrk="1" latinLnBrk="0" hangingPunct="1">
              <a:lnSpc>
                <a:spcPct val="10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82625" indent="-334963" algn="l" defTabSz="914400" rtl="0" eaLnBrk="1" latinLnBrk="0" hangingPunct="1">
              <a:lnSpc>
                <a:spcPct val="100000"/>
              </a:lnSpc>
              <a:spcBef>
                <a:spcPts val="500"/>
              </a:spcBef>
              <a:buSzPct val="100000"/>
              <a:buFont typeface="Arial" panose="020B0604020202020204" pitchFamily="34" charset="0"/>
              <a:buChar char="•"/>
              <a:tabLst>
                <a:tab pos="628650" algn="l"/>
              </a:tabLst>
              <a:defRPr sz="1600" kern="1200" baseline="0">
                <a:solidFill>
                  <a:schemeClr val="tx1"/>
                </a:solidFill>
                <a:latin typeface="Segoe UI" panose="020B0502040204020203" pitchFamily="34" charset="0"/>
                <a:ea typeface="+mn-ea"/>
                <a:cs typeface="Segoe UI" panose="020B0502040204020203" pitchFamily="34" charset="0"/>
              </a:defRPr>
            </a:lvl3pPr>
            <a:lvl4pPr marL="1030288" indent="-347663" algn="l" defTabSz="914400" rtl="0" eaLnBrk="1" latinLnBrk="0" hangingPunct="1">
              <a:lnSpc>
                <a:spcPct val="100000"/>
              </a:lnSpc>
              <a:spcBef>
                <a:spcPts val="500"/>
              </a:spcBef>
              <a:buFont typeface="Arial" panose="020B0604020202020204" pitchFamily="34" charset="0"/>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377950" indent="-347663" algn="l" defTabSz="914400" rtl="0" eaLnBrk="1" latinLnBrk="0" hangingPunct="1">
              <a:lnSpc>
                <a:spcPct val="100000"/>
              </a:lnSpc>
              <a:spcBef>
                <a:spcPts val="500"/>
              </a:spcBef>
              <a:buSzPct val="100000"/>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1712913" indent="-3349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600"/>
              </a:spcBef>
              <a:buFont typeface="Arial" panose="020B0604020202020204" pitchFamily="34" charset="0"/>
              <a:buChar char="•"/>
            </a:pPr>
            <a:r>
              <a:rPr lang="en-US" sz="2800"/>
              <a:t>Injury is the leading cause of death among children​ in Indiana</a:t>
            </a:r>
          </a:p>
          <a:p>
            <a:pPr marL="457200" indent="-457200">
              <a:spcBef>
                <a:spcPts val="600"/>
              </a:spcBef>
              <a:buFont typeface="Arial" panose="020B0604020202020204" pitchFamily="34" charset="0"/>
              <a:buChar char="•"/>
            </a:pPr>
            <a:r>
              <a:rPr lang="en-US" sz="2800"/>
              <a:t>From 2007 – 2022 in Indiana, 4,422 children died from injuries </a:t>
            </a:r>
            <a:br>
              <a:rPr lang="en-US" sz="2800"/>
            </a:br>
            <a:r>
              <a:rPr lang="en-US" sz="2800"/>
              <a:t>(ages 0 – 17 years)​</a:t>
            </a:r>
          </a:p>
          <a:p>
            <a:pPr marL="457200" indent="-457200">
              <a:spcBef>
                <a:spcPts val="600"/>
              </a:spcBef>
              <a:buFont typeface="Arial" panose="020B0604020202020204" pitchFamily="34" charset="0"/>
              <a:buChar char="•"/>
            </a:pPr>
            <a:r>
              <a:rPr lang="en-US" sz="2800"/>
              <a:t>In 2022, there were 1,519 hospitalizations and 131,109 emergency department visits ​among children</a:t>
            </a:r>
            <a:endParaRPr lang="en-US" sz="2800">
              <a:cs typeface="Segoe UI"/>
            </a:endParaRPr>
          </a:p>
          <a:p>
            <a:pPr marL="457200" indent="-457200">
              <a:spcBef>
                <a:spcPts val="600"/>
              </a:spcBef>
              <a:buFont typeface="Arial" panose="020B0604020202020204" pitchFamily="34" charset="0"/>
              <a:buChar char="•"/>
            </a:pPr>
            <a:r>
              <a:rPr lang="en-US" sz="2800"/>
              <a:t>Every four minutes, a child is treated for an injury in an emergency room in Indiana</a:t>
            </a:r>
            <a:endParaRPr lang="en-US" sz="2800">
              <a:cs typeface="Segoe UI"/>
            </a:endParaRPr>
          </a:p>
          <a:p>
            <a:pPr marL="457200" indent="-457200">
              <a:lnSpc>
                <a:spcPct val="110000"/>
              </a:lnSpc>
              <a:spcBef>
                <a:spcPts val="600"/>
              </a:spcBef>
              <a:buFont typeface="Arial" panose="020B0604020202020204" pitchFamily="34" charset="0"/>
              <a:buChar char="•"/>
            </a:pPr>
            <a:r>
              <a:rPr lang="en-US" sz="2800" b="1" i="1"/>
              <a:t>Injury deaths are preventable!</a:t>
            </a:r>
            <a:endParaRPr lang="en-US" sz="2800" b="1" i="1">
              <a:cs typeface="Segoe UI"/>
            </a:endParaRPr>
          </a:p>
        </p:txBody>
      </p:sp>
      <p:sp>
        <p:nvSpPr>
          <p:cNvPr id="6" name="TextBox 2">
            <a:extLst>
              <a:ext uri="{FF2B5EF4-FFF2-40B4-BE49-F238E27FC236}">
                <a16:creationId xmlns:a16="http://schemas.microsoft.com/office/drawing/2014/main" id="{C76DDB25-8A52-70F1-43CE-472AB1B6E562}"/>
              </a:ext>
            </a:extLst>
          </p:cNvPr>
          <p:cNvSpPr txBox="1"/>
          <p:nvPr/>
        </p:nvSpPr>
        <p:spPr>
          <a:xfrm>
            <a:off x="3418194" y="6308208"/>
            <a:ext cx="778625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latin typeface="Segoe UI" panose="020B0502040204020203" pitchFamily="34" charset="0"/>
                <a:cs typeface="Segoe UI" panose="020B0502040204020203" pitchFamily="34" charset="0"/>
              </a:rPr>
              <a:t>Sources: IDOH Division of Trauma and Injury Prevention Special Emphasis Reports</a:t>
            </a:r>
          </a:p>
          <a:p>
            <a:pPr algn="r"/>
            <a:r>
              <a:rPr lang="en-US" sz="900">
                <a:latin typeface="Segoe UI" panose="020B0502040204020203" pitchFamily="34" charset="0"/>
                <a:cs typeface="Segoe UI" panose="020B0502040204020203" pitchFamily="34" charset="0"/>
              </a:rPr>
              <a:t>Indiana Department of Health Vital Records, ODA</a:t>
            </a:r>
          </a:p>
        </p:txBody>
      </p:sp>
    </p:spTree>
    <p:extLst>
      <p:ext uri="{BB962C8B-B14F-4D97-AF65-F5344CB8AC3E}">
        <p14:creationId xmlns:p14="http://schemas.microsoft.com/office/powerpoint/2010/main" val="2975062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9E2E-630E-0708-1F62-DED531A89159}"/>
              </a:ext>
            </a:extLst>
          </p:cNvPr>
          <p:cNvSpPr>
            <a:spLocks noGrp="1"/>
          </p:cNvSpPr>
          <p:nvPr>
            <p:ph type="title"/>
          </p:nvPr>
        </p:nvSpPr>
        <p:spPr>
          <a:xfrm>
            <a:off x="436880" y="290695"/>
            <a:ext cx="10916920" cy="756565"/>
          </a:xfrm>
        </p:spPr>
        <p:txBody>
          <a:bodyPr>
            <a:normAutofit fontScale="90000"/>
          </a:bodyPr>
          <a:lstStyle/>
          <a:p>
            <a:r>
              <a:rPr lang="en-US"/>
              <a:t>Top five injury-related child deaths </a:t>
            </a:r>
            <a:br>
              <a:rPr lang="en-US"/>
            </a:br>
            <a:r>
              <a:rPr lang="en-US"/>
              <a:t>by cause/manner, Indiana 2023</a:t>
            </a:r>
          </a:p>
        </p:txBody>
      </p:sp>
      <p:sp>
        <p:nvSpPr>
          <p:cNvPr id="4" name="Slide Number Placeholder 3">
            <a:extLst>
              <a:ext uri="{FF2B5EF4-FFF2-40B4-BE49-F238E27FC236}">
                <a16:creationId xmlns:a16="http://schemas.microsoft.com/office/drawing/2014/main" id="{F6CBA9F0-7105-54F9-EB36-87C16D848C9B}"/>
              </a:ext>
            </a:extLst>
          </p:cNvPr>
          <p:cNvSpPr>
            <a:spLocks noGrp="1"/>
          </p:cNvSpPr>
          <p:nvPr>
            <p:ph type="sldNum" sz="quarter" idx="12"/>
          </p:nvPr>
        </p:nvSpPr>
        <p:spPr/>
        <p:txBody>
          <a:bodyPr/>
          <a:lstStyle/>
          <a:p>
            <a:fld id="{2C1798A1-548B-2F4F-A949-0B360C421755}" type="slidenum">
              <a:rPr lang="en-US" smtClean="0"/>
              <a:t>39</a:t>
            </a:fld>
            <a:endParaRPr lang="en-US"/>
          </a:p>
        </p:txBody>
      </p:sp>
      <p:sp>
        <p:nvSpPr>
          <p:cNvPr id="7" name="TextBox 6">
            <a:extLst>
              <a:ext uri="{FF2B5EF4-FFF2-40B4-BE49-F238E27FC236}">
                <a16:creationId xmlns:a16="http://schemas.microsoft.com/office/drawing/2014/main" id="{FA373561-18F9-A5A4-59BD-BA2EE020B539}"/>
              </a:ext>
            </a:extLst>
          </p:cNvPr>
          <p:cNvSpPr txBox="1"/>
          <p:nvPr/>
        </p:nvSpPr>
        <p:spPr>
          <a:xfrm>
            <a:off x="3108990" y="6250143"/>
            <a:ext cx="8180521"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a:latin typeface="Segoe UI"/>
                <a:cs typeface="Segoe UI"/>
              </a:rPr>
              <a:t>Source: Indiana Department of Health, Vital Records, ODA</a:t>
            </a:r>
          </a:p>
        </p:txBody>
      </p:sp>
      <p:graphicFrame>
        <p:nvGraphicFramePr>
          <p:cNvPr id="13" name="Content Placeholder 12">
            <a:extLst>
              <a:ext uri="{FF2B5EF4-FFF2-40B4-BE49-F238E27FC236}">
                <a16:creationId xmlns:a16="http://schemas.microsoft.com/office/drawing/2014/main" id="{F5C47CF2-9ED4-A198-B03D-975214F001F6}"/>
              </a:ext>
            </a:extLst>
          </p:cNvPr>
          <p:cNvGraphicFramePr>
            <a:graphicFrameLocks noGrp="1"/>
          </p:cNvGraphicFramePr>
          <p:nvPr>
            <p:ph idx="1"/>
            <p:extLst>
              <p:ext uri="{D42A27DB-BD31-4B8C-83A1-F6EECF244321}">
                <p14:modId xmlns:p14="http://schemas.microsoft.com/office/powerpoint/2010/main" val="926240091"/>
              </p:ext>
            </p:extLst>
          </p:nvPr>
        </p:nvGraphicFramePr>
        <p:xfrm>
          <a:off x="1497540" y="1457164"/>
          <a:ext cx="9192127" cy="4133560"/>
        </p:xfrm>
        <a:graphic>
          <a:graphicData uri="http://schemas.openxmlformats.org/drawingml/2006/table">
            <a:tbl>
              <a:tblPr firstRow="1" firstCol="1" bandRow="1">
                <a:tableStyleId>{10A1B5D5-9B99-4C35-A422-299274C87663}</a:tableStyleId>
              </a:tblPr>
              <a:tblGrid>
                <a:gridCol w="1902328">
                  <a:extLst>
                    <a:ext uri="{9D8B030D-6E8A-4147-A177-3AD203B41FA5}">
                      <a16:colId xmlns:a16="http://schemas.microsoft.com/office/drawing/2014/main" val="1734943306"/>
                    </a:ext>
                  </a:extLst>
                </a:gridCol>
                <a:gridCol w="1903310">
                  <a:extLst>
                    <a:ext uri="{9D8B030D-6E8A-4147-A177-3AD203B41FA5}">
                      <a16:colId xmlns:a16="http://schemas.microsoft.com/office/drawing/2014/main" val="3821536806"/>
                    </a:ext>
                  </a:extLst>
                </a:gridCol>
                <a:gridCol w="1902328">
                  <a:extLst>
                    <a:ext uri="{9D8B030D-6E8A-4147-A177-3AD203B41FA5}">
                      <a16:colId xmlns:a16="http://schemas.microsoft.com/office/drawing/2014/main" val="1857812642"/>
                    </a:ext>
                  </a:extLst>
                </a:gridCol>
                <a:gridCol w="1902328">
                  <a:extLst>
                    <a:ext uri="{9D8B030D-6E8A-4147-A177-3AD203B41FA5}">
                      <a16:colId xmlns:a16="http://schemas.microsoft.com/office/drawing/2014/main" val="1476151860"/>
                    </a:ext>
                  </a:extLst>
                </a:gridCol>
                <a:gridCol w="1581833">
                  <a:extLst>
                    <a:ext uri="{9D8B030D-6E8A-4147-A177-3AD203B41FA5}">
                      <a16:colId xmlns:a16="http://schemas.microsoft.com/office/drawing/2014/main" val="795297808"/>
                    </a:ext>
                  </a:extLst>
                </a:gridCol>
              </a:tblGrid>
              <a:tr h="204821">
                <a:tc>
                  <a:txBody>
                    <a:bodyPr/>
                    <a:lstStyle/>
                    <a:p>
                      <a:pPr marL="0" marR="0">
                        <a:lnSpc>
                          <a:spcPct val="105000"/>
                        </a:lnSpc>
                        <a:spcAft>
                          <a:spcPts val="600"/>
                        </a:spcAft>
                      </a:pPr>
                      <a:r>
                        <a:rPr lang="en-US" sz="1600">
                          <a:effectLst/>
                          <a:latin typeface="Segoe UI" panose="020B0502040204020203" pitchFamily="34" charset="0"/>
                          <a:cs typeface="Segoe UI" panose="020B0502040204020203" pitchFamily="34" charset="0"/>
                        </a:rPr>
                        <a:t>&lt;12 months</a:t>
                      </a:r>
                      <a:endParaRPr lang="en-US" sz="1600">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effectLst/>
                          <a:latin typeface="Segoe UI" panose="020B0502040204020203" pitchFamily="34" charset="0"/>
                          <a:cs typeface="Segoe UI" panose="020B0502040204020203" pitchFamily="34" charset="0"/>
                        </a:rPr>
                        <a:t>1-4 years</a:t>
                      </a:r>
                      <a:endParaRPr lang="en-US" sz="1600">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effectLst/>
                          <a:latin typeface="Segoe UI" panose="020B0502040204020203" pitchFamily="34" charset="0"/>
                          <a:cs typeface="Segoe UI" panose="020B0502040204020203" pitchFamily="34" charset="0"/>
                        </a:rPr>
                        <a:t>5-9 years</a:t>
                      </a:r>
                      <a:endParaRPr lang="en-US" sz="1600">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effectLst/>
                          <a:latin typeface="Segoe UI" panose="020B0502040204020203" pitchFamily="34" charset="0"/>
                          <a:cs typeface="Segoe UI" panose="020B0502040204020203" pitchFamily="34" charset="0"/>
                        </a:rPr>
                        <a:t>10-14 years</a:t>
                      </a:r>
                      <a:endParaRPr lang="en-US" sz="1600">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effectLst/>
                          <a:latin typeface="Segoe UI" panose="020B0502040204020203" pitchFamily="34" charset="0"/>
                          <a:cs typeface="Segoe UI" panose="020B0502040204020203" pitchFamily="34" charset="0"/>
                        </a:rPr>
                        <a:t>15-17 years</a:t>
                      </a:r>
                      <a:endParaRPr lang="en-US" sz="1600">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7178103"/>
                  </a:ext>
                </a:extLst>
              </a:tr>
              <a:tr h="424967">
                <a:tc>
                  <a:txBody>
                    <a:bodyPr/>
                    <a:lstStyle/>
                    <a:p>
                      <a:pPr marL="0" marR="0">
                        <a:lnSpc>
                          <a:spcPct val="105000"/>
                        </a:lnSpc>
                        <a:spcAft>
                          <a:spcPts val="600"/>
                        </a:spcAft>
                      </a:pPr>
                      <a:r>
                        <a:rPr lang="en-US" sz="1600" b="1">
                          <a:solidFill>
                            <a:schemeClr val="bg2">
                              <a:lumMod val="10000"/>
                            </a:schemeClr>
                          </a:solidFill>
                          <a:effectLst/>
                          <a:latin typeface="Segoe UI" panose="020B0502040204020203" pitchFamily="34" charset="0"/>
                          <a:cs typeface="Segoe UI" panose="020B0502040204020203" pitchFamily="34" charset="0"/>
                        </a:rPr>
                        <a:t>SUID (96) </a:t>
                      </a:r>
                      <a:endParaRPr lang="en-US" sz="1600" b="1">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nSpc>
                          <a:spcPct val="105000"/>
                        </a:lnSpc>
                        <a:spcAft>
                          <a:spcPts val="600"/>
                        </a:spcAft>
                      </a:pPr>
                      <a:r>
                        <a:rPr lang="en-US" sz="1600" b="1">
                          <a:solidFill>
                            <a:schemeClr val="bg2">
                              <a:lumMod val="10000"/>
                            </a:schemeClr>
                          </a:solidFill>
                          <a:effectLst/>
                          <a:latin typeface="Segoe UI" panose="020B0502040204020203" pitchFamily="34" charset="0"/>
                          <a:cs typeface="Segoe UI" panose="020B0502040204020203" pitchFamily="34" charset="0"/>
                        </a:rPr>
                        <a:t>Drowning (11) </a:t>
                      </a:r>
                      <a:endParaRPr lang="en-US" sz="1600" b="1">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b="1">
                          <a:solidFill>
                            <a:schemeClr val="bg2">
                              <a:lumMod val="10000"/>
                            </a:schemeClr>
                          </a:solidFill>
                          <a:effectLst/>
                          <a:latin typeface="Segoe UI" panose="020B0502040204020203" pitchFamily="34" charset="0"/>
                          <a:cs typeface="Segoe UI" panose="020B0502040204020203" pitchFamily="34" charset="0"/>
                        </a:rPr>
                        <a:t>Transportation accident (9) </a:t>
                      </a:r>
                      <a:endParaRPr lang="en-US" sz="1600" b="1">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b="1">
                          <a:solidFill>
                            <a:schemeClr val="bg2">
                              <a:lumMod val="10000"/>
                            </a:schemeClr>
                          </a:solidFill>
                          <a:effectLst/>
                          <a:latin typeface="Segoe UI" panose="020B0502040204020203" pitchFamily="34" charset="0"/>
                          <a:cs typeface="Segoe UI" panose="020B0502040204020203" pitchFamily="34" charset="0"/>
                        </a:rPr>
                        <a:t>Suicide (18) </a:t>
                      </a:r>
                      <a:endParaRPr lang="en-US" sz="1600" b="1">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b="1">
                          <a:solidFill>
                            <a:schemeClr val="bg2">
                              <a:lumMod val="10000"/>
                            </a:schemeClr>
                          </a:solidFill>
                          <a:effectLst/>
                          <a:latin typeface="Segoe UI" panose="020B0502040204020203" pitchFamily="34" charset="0"/>
                          <a:cs typeface="Segoe UI" panose="020B0502040204020203" pitchFamily="34" charset="0"/>
                        </a:rPr>
                        <a:t>Homicide (35) </a:t>
                      </a:r>
                      <a:endParaRPr lang="en-US" sz="1600" b="1">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5775247"/>
                  </a:ext>
                </a:extLst>
              </a:tr>
              <a:tr h="424967">
                <a:tc>
                  <a:txBody>
                    <a:bodyPr/>
                    <a:lstStyle/>
                    <a:p>
                      <a:pPr marL="0" marR="0">
                        <a:lnSpc>
                          <a:spcPct val="105000"/>
                        </a:lnSpc>
                        <a:spcAft>
                          <a:spcPts val="600"/>
                        </a:spcAft>
                      </a:pPr>
                      <a:r>
                        <a:rPr lang="en-US" sz="1600" b="0">
                          <a:solidFill>
                            <a:schemeClr val="bg2">
                              <a:lumMod val="10000"/>
                            </a:schemeClr>
                          </a:solidFill>
                          <a:effectLst/>
                          <a:latin typeface="Segoe UI" panose="020B0502040204020203" pitchFamily="34" charset="0"/>
                          <a:cs typeface="Segoe UI" panose="020B0502040204020203" pitchFamily="34" charset="0"/>
                        </a:rPr>
                        <a:t>Suffocation (8) </a:t>
                      </a:r>
                      <a:endParaRPr lang="en-US" sz="1600" b="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b="0">
                          <a:solidFill>
                            <a:schemeClr val="bg2">
                              <a:lumMod val="10000"/>
                            </a:schemeClr>
                          </a:solidFill>
                          <a:effectLst/>
                          <a:latin typeface="Segoe UI" panose="020B0502040204020203" pitchFamily="34" charset="0"/>
                          <a:cs typeface="Segoe UI" panose="020B0502040204020203" pitchFamily="34" charset="0"/>
                        </a:rPr>
                        <a:t>Transportation Accident (10) </a:t>
                      </a:r>
                      <a:endParaRPr lang="en-US" sz="1600" b="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Homicide (4)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Homicide (9)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Transportation </a:t>
                      </a:r>
                      <a:br>
                        <a:rPr lang="en-US" sz="1600">
                          <a:solidFill>
                            <a:schemeClr val="bg2">
                              <a:lumMod val="10000"/>
                            </a:schemeClr>
                          </a:solidFill>
                          <a:effectLst/>
                          <a:latin typeface="Segoe UI" panose="020B0502040204020203" pitchFamily="34" charset="0"/>
                          <a:cs typeface="Segoe UI" panose="020B0502040204020203" pitchFamily="34" charset="0"/>
                        </a:rPr>
                      </a:br>
                      <a:r>
                        <a:rPr lang="en-US" sz="1600">
                          <a:solidFill>
                            <a:schemeClr val="bg2">
                              <a:lumMod val="10000"/>
                            </a:schemeClr>
                          </a:solidFill>
                          <a:effectLst/>
                          <a:latin typeface="Segoe UI" panose="020B0502040204020203" pitchFamily="34" charset="0"/>
                          <a:cs typeface="Segoe UI" panose="020B0502040204020203" pitchFamily="34" charset="0"/>
                        </a:rPr>
                        <a:t> Accident (31)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0237923"/>
                  </a:ext>
                </a:extLst>
              </a:tr>
              <a:tr h="465487">
                <a:tc>
                  <a:txBody>
                    <a:bodyPr/>
                    <a:lstStyle/>
                    <a:p>
                      <a:pPr marL="0" marR="0">
                        <a:lnSpc>
                          <a:spcPct val="105000"/>
                        </a:lnSpc>
                        <a:spcAft>
                          <a:spcPts val="600"/>
                        </a:spcAft>
                      </a:pPr>
                      <a:r>
                        <a:rPr lang="en-US" sz="1600" b="0">
                          <a:solidFill>
                            <a:schemeClr val="bg2">
                              <a:lumMod val="10000"/>
                            </a:schemeClr>
                          </a:solidFill>
                          <a:effectLst/>
                          <a:latin typeface="Segoe UI" panose="020B0502040204020203" pitchFamily="34" charset="0"/>
                          <a:cs typeface="Segoe UI" panose="020B0502040204020203" pitchFamily="34" charset="0"/>
                        </a:rPr>
                        <a:t>Homicide (7) </a:t>
                      </a:r>
                      <a:endParaRPr lang="en-US" sz="1600" b="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Homicide (8)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Drowning (2)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Transportation Accident (6)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Suicide (23)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92735706"/>
                  </a:ext>
                </a:extLst>
              </a:tr>
              <a:tr h="1059366">
                <a:tc>
                  <a:txBody>
                    <a:bodyPr/>
                    <a:lstStyle/>
                    <a:p>
                      <a:pPr marL="0" marR="0">
                        <a:lnSpc>
                          <a:spcPct val="105000"/>
                        </a:lnSpc>
                        <a:spcAft>
                          <a:spcPts val="600"/>
                        </a:spcAft>
                      </a:pPr>
                      <a:r>
                        <a:rPr lang="en-US" sz="1600" b="0">
                          <a:solidFill>
                            <a:schemeClr val="bg2">
                              <a:lumMod val="10000"/>
                            </a:schemeClr>
                          </a:solidFill>
                          <a:effectLst/>
                          <a:latin typeface="Segoe UI" panose="020B0502040204020203" pitchFamily="34" charset="0"/>
                          <a:cs typeface="Segoe UI" panose="020B0502040204020203" pitchFamily="34" charset="0"/>
                        </a:rPr>
                        <a:t>Unintentional and Undetermined Poisoning (1) </a:t>
                      </a:r>
                      <a:endParaRPr lang="en-US" sz="1600" b="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Fire (6)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Unintentional Firearm (2)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Unintentional and Undetermined Poisoning (3)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Unintentional and Undetermined Poisoning (22)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0353827"/>
                  </a:ext>
                </a:extLst>
              </a:tr>
              <a:tr h="844508">
                <a:tc>
                  <a:txBody>
                    <a:bodyPr/>
                    <a:lstStyle/>
                    <a:p>
                      <a:pPr marL="0" marR="0">
                        <a:lnSpc>
                          <a:spcPct val="105000"/>
                        </a:lnSpc>
                        <a:spcAft>
                          <a:spcPts val="600"/>
                        </a:spcAft>
                      </a:pPr>
                      <a:r>
                        <a:rPr lang="en-US" sz="1600" b="0">
                          <a:solidFill>
                            <a:schemeClr val="bg2">
                              <a:lumMod val="10000"/>
                            </a:schemeClr>
                          </a:solidFill>
                          <a:effectLst/>
                          <a:latin typeface="Segoe UI" panose="020B0502040204020203" pitchFamily="34" charset="0"/>
                          <a:cs typeface="Segoe UI" panose="020B0502040204020203" pitchFamily="34" charset="0"/>
                        </a:rPr>
                        <a:t>Transportation Accident (1) </a:t>
                      </a:r>
                      <a:endParaRPr lang="en-US" sz="1600" b="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Unintentional and Undetermined Poisoning (5)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Fire (2)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Drowning (2)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5000"/>
                        </a:lnSpc>
                        <a:spcAft>
                          <a:spcPts val="600"/>
                        </a:spcAft>
                      </a:pPr>
                      <a:r>
                        <a:rPr lang="en-US" sz="1600">
                          <a:solidFill>
                            <a:schemeClr val="bg2">
                              <a:lumMod val="10000"/>
                            </a:schemeClr>
                          </a:solidFill>
                          <a:effectLst/>
                          <a:latin typeface="Segoe UI" panose="020B0502040204020203" pitchFamily="34" charset="0"/>
                          <a:cs typeface="Segoe UI" panose="020B0502040204020203" pitchFamily="34" charset="0"/>
                        </a:rPr>
                        <a:t>Unintentional</a:t>
                      </a:r>
                      <a:br>
                        <a:rPr lang="en-US" sz="1600">
                          <a:solidFill>
                            <a:schemeClr val="bg2">
                              <a:lumMod val="10000"/>
                            </a:schemeClr>
                          </a:solidFill>
                          <a:effectLst/>
                          <a:latin typeface="Segoe UI" panose="020B0502040204020203" pitchFamily="34" charset="0"/>
                          <a:cs typeface="Segoe UI" panose="020B0502040204020203" pitchFamily="34" charset="0"/>
                        </a:rPr>
                      </a:br>
                      <a:r>
                        <a:rPr lang="en-US" sz="1600">
                          <a:solidFill>
                            <a:schemeClr val="bg2">
                              <a:lumMod val="10000"/>
                            </a:schemeClr>
                          </a:solidFill>
                          <a:effectLst/>
                          <a:latin typeface="Segoe UI" panose="020B0502040204020203" pitchFamily="34" charset="0"/>
                          <a:cs typeface="Segoe UI" panose="020B0502040204020203" pitchFamily="34" charset="0"/>
                        </a:rPr>
                        <a:t>and Undetermined</a:t>
                      </a:r>
                      <a:br>
                        <a:rPr lang="en-US" sz="1600">
                          <a:solidFill>
                            <a:schemeClr val="bg2">
                              <a:lumMod val="10000"/>
                            </a:schemeClr>
                          </a:solidFill>
                          <a:effectLst/>
                          <a:latin typeface="Segoe UI" panose="020B0502040204020203" pitchFamily="34" charset="0"/>
                          <a:cs typeface="Segoe UI" panose="020B0502040204020203" pitchFamily="34" charset="0"/>
                        </a:rPr>
                      </a:br>
                      <a:r>
                        <a:rPr lang="en-US" sz="1600">
                          <a:solidFill>
                            <a:schemeClr val="bg2">
                              <a:lumMod val="10000"/>
                            </a:schemeClr>
                          </a:solidFill>
                          <a:effectLst/>
                          <a:latin typeface="Segoe UI" panose="020B0502040204020203" pitchFamily="34" charset="0"/>
                          <a:cs typeface="Segoe UI" panose="020B0502040204020203" pitchFamily="34" charset="0"/>
                        </a:rPr>
                        <a:t>Firearm (5) </a:t>
                      </a:r>
                      <a:endParaRPr lang="en-US" sz="1600">
                        <a:solidFill>
                          <a:schemeClr val="bg2">
                            <a:lumMod val="10000"/>
                          </a:schemeClr>
                        </a:solidFill>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32241654"/>
                  </a:ext>
                </a:extLst>
              </a:tr>
              <a:tr h="347692">
                <a:tc gridSpan="5">
                  <a:txBody>
                    <a:bodyPr/>
                    <a:lstStyle/>
                    <a:p>
                      <a:pPr marL="0" marR="0">
                        <a:lnSpc>
                          <a:spcPct val="105000"/>
                        </a:lnSpc>
                        <a:spcAft>
                          <a:spcPts val="600"/>
                        </a:spcAft>
                      </a:pPr>
                      <a:r>
                        <a:rPr lang="en-US" sz="900">
                          <a:effectLst/>
                          <a:latin typeface="Segoe UI" panose="020B0502040204020203" pitchFamily="34" charset="0"/>
                          <a:cs typeface="Segoe UI" panose="020B0502040204020203" pitchFamily="34" charset="0"/>
                        </a:rPr>
                        <a:t>*This table only includes the top five causes/manners of death and does not reflect the total number of child deaths that occurred in 2023. </a:t>
                      </a:r>
                      <a:endParaRPr lang="en-US" sz="1100">
                        <a:effectLst/>
                        <a:latin typeface="Segoe UI" panose="020B0502040204020203" pitchFamily="34" charset="0"/>
                        <a:ea typeface="MS Mincho" panose="02020609040205080304" pitchFamily="49" charset="-128"/>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1286986"/>
                  </a:ext>
                </a:extLst>
              </a:tr>
            </a:tbl>
          </a:graphicData>
        </a:graphic>
      </p:graphicFrame>
    </p:spTree>
    <p:extLst>
      <p:ext uri="{BB962C8B-B14F-4D97-AF65-F5344CB8AC3E}">
        <p14:creationId xmlns:p14="http://schemas.microsoft.com/office/powerpoint/2010/main" val="3645605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indoor, baby bed&#10;&#10;AI-generated content may be incorrect.">
            <a:extLst>
              <a:ext uri="{FF2B5EF4-FFF2-40B4-BE49-F238E27FC236}">
                <a16:creationId xmlns:a16="http://schemas.microsoft.com/office/drawing/2014/main" id="{9AA1F230-C587-F9B5-4886-AAB61F7723B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046" b="36520"/>
          <a:stretch/>
        </p:blipFill>
        <p:spPr>
          <a:xfrm>
            <a:off x="709757" y="-1286616"/>
            <a:ext cx="12008425" cy="6656388"/>
          </a:xfrm>
        </p:spPr>
      </p:pic>
      <p:sp>
        <p:nvSpPr>
          <p:cNvPr id="8" name="Picture Placeholder 7">
            <a:extLst>
              <a:ext uri="{FF2B5EF4-FFF2-40B4-BE49-F238E27FC236}">
                <a16:creationId xmlns:a16="http://schemas.microsoft.com/office/drawing/2014/main" id="{FD30BDDE-5A1D-BC4A-D6E2-D73EF8E15890}"/>
              </a:ext>
            </a:extLst>
          </p:cNvPr>
          <p:cNvSpPr>
            <a:spLocks noGrp="1"/>
          </p:cNvSpPr>
          <p:nvPr>
            <p:ph type="pic" sz="quarter" idx="11"/>
          </p:nvPr>
        </p:nvSpPr>
        <p:spPr/>
        <p:txBody>
          <a:bodyPr/>
          <a:lstStyle/>
          <a:p>
            <a:endParaRPr lang="en-US"/>
          </a:p>
        </p:txBody>
      </p:sp>
      <p:sp>
        <p:nvSpPr>
          <p:cNvPr id="9" name="Picture Placeholder 8">
            <a:extLst>
              <a:ext uri="{FF2B5EF4-FFF2-40B4-BE49-F238E27FC236}">
                <a16:creationId xmlns:a16="http://schemas.microsoft.com/office/drawing/2014/main" id="{A7E19FB8-2648-B300-4556-AD5DEE66C193}"/>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59F117FC-7FCE-7695-D192-0E44552329FD}"/>
              </a:ext>
            </a:extLst>
          </p:cNvPr>
          <p:cNvSpPr>
            <a:spLocks noGrp="1"/>
          </p:cNvSpPr>
          <p:nvPr>
            <p:ph type="title"/>
          </p:nvPr>
        </p:nvSpPr>
        <p:spPr/>
        <p:txBody>
          <a:bodyPr/>
          <a:lstStyle/>
          <a:p>
            <a:r>
              <a:rPr lang="en-US"/>
              <a:t>Infant mortality and birth outcomes</a:t>
            </a:r>
          </a:p>
        </p:txBody>
      </p:sp>
    </p:spTree>
    <p:extLst>
      <p:ext uri="{BB962C8B-B14F-4D97-AF65-F5344CB8AC3E}">
        <p14:creationId xmlns:p14="http://schemas.microsoft.com/office/powerpoint/2010/main" val="4247895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175B3-3871-A4CB-97B1-6037B43DFFE7}"/>
            </a:ext>
          </a:extLst>
        </p:cNvPr>
        <p:cNvGrpSpPr/>
        <p:nvPr/>
      </p:nvGrpSpPr>
      <p:grpSpPr>
        <a:xfrm>
          <a:off x="0" y="0"/>
          <a:ext cx="0" cy="0"/>
          <a:chOff x="0" y="0"/>
          <a:chExt cx="0" cy="0"/>
        </a:xfrm>
      </p:grpSpPr>
      <p:pic>
        <p:nvPicPr>
          <p:cNvPr id="9" name="Picture Placeholder 8" descr="People eating outdoors">
            <a:extLst>
              <a:ext uri="{FF2B5EF4-FFF2-40B4-BE49-F238E27FC236}">
                <a16:creationId xmlns:a16="http://schemas.microsoft.com/office/drawing/2014/main" id="{9592640C-A6BC-C3E5-E3BC-6A22C649CD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23" t="-1709" r="-1023" b="18585"/>
          <a:stretch/>
        </p:blipFill>
        <p:spPr>
          <a:xfrm>
            <a:off x="709757" y="-1286616"/>
            <a:ext cx="12008425" cy="6656388"/>
          </a:xfrm>
        </p:spPr>
      </p:pic>
      <p:sp>
        <p:nvSpPr>
          <p:cNvPr id="6" name="Picture Placeholder 5">
            <a:extLst>
              <a:ext uri="{FF2B5EF4-FFF2-40B4-BE49-F238E27FC236}">
                <a16:creationId xmlns:a16="http://schemas.microsoft.com/office/drawing/2014/main" id="{E6DC15D8-49D1-301B-9384-574B389256EC}"/>
              </a:ext>
            </a:extLst>
          </p:cNvPr>
          <p:cNvSpPr>
            <a:spLocks noGrp="1"/>
          </p:cNvSpPr>
          <p:nvPr>
            <p:ph type="pic" sz="quarter" idx="11"/>
          </p:nvPr>
        </p:nvSpPr>
        <p:spPr/>
        <p:txBody>
          <a:bodyPr/>
          <a:lstStyle/>
          <a:p>
            <a:endParaRPr lang="en-US"/>
          </a:p>
        </p:txBody>
      </p:sp>
      <p:sp>
        <p:nvSpPr>
          <p:cNvPr id="7" name="Picture Placeholder 6">
            <a:extLst>
              <a:ext uri="{FF2B5EF4-FFF2-40B4-BE49-F238E27FC236}">
                <a16:creationId xmlns:a16="http://schemas.microsoft.com/office/drawing/2014/main" id="{DD98D82F-8035-A91E-8B8A-FA4D8F5D2D9F}"/>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2AE1F6A0-8728-D6C5-DB47-C8655E402044}"/>
              </a:ext>
            </a:extLst>
          </p:cNvPr>
          <p:cNvSpPr>
            <a:spLocks noGrp="1"/>
          </p:cNvSpPr>
          <p:nvPr>
            <p:ph type="title"/>
          </p:nvPr>
        </p:nvSpPr>
        <p:spPr/>
        <p:txBody>
          <a:bodyPr/>
          <a:lstStyle/>
          <a:p>
            <a:r>
              <a:rPr lang="en-US"/>
              <a:t>Adolescent Health</a:t>
            </a:r>
          </a:p>
        </p:txBody>
      </p:sp>
    </p:spTree>
    <p:extLst>
      <p:ext uri="{BB962C8B-B14F-4D97-AF65-F5344CB8AC3E}">
        <p14:creationId xmlns:p14="http://schemas.microsoft.com/office/powerpoint/2010/main" val="585261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1D9A-BF9B-6040-EB7C-768DFCC984F7}"/>
              </a:ext>
            </a:extLst>
          </p:cNvPr>
          <p:cNvSpPr>
            <a:spLocks noGrp="1"/>
          </p:cNvSpPr>
          <p:nvPr>
            <p:ph type="title"/>
          </p:nvPr>
        </p:nvSpPr>
        <p:spPr>
          <a:xfrm>
            <a:off x="495300" y="384050"/>
            <a:ext cx="10515600" cy="768216"/>
          </a:xfrm>
        </p:spPr>
        <p:txBody>
          <a:bodyPr/>
          <a:lstStyle/>
          <a:p>
            <a:r>
              <a:rPr lang="en-US"/>
              <a:t>Adolescent Well-Visit</a:t>
            </a:r>
          </a:p>
        </p:txBody>
      </p:sp>
      <p:sp>
        <p:nvSpPr>
          <p:cNvPr id="3" name="Content Placeholder 2">
            <a:extLst>
              <a:ext uri="{FF2B5EF4-FFF2-40B4-BE49-F238E27FC236}">
                <a16:creationId xmlns:a16="http://schemas.microsoft.com/office/drawing/2014/main" id="{FEC66EBF-D591-6F97-B79D-262AA17FF556}"/>
              </a:ext>
            </a:extLst>
          </p:cNvPr>
          <p:cNvSpPr>
            <a:spLocks noGrp="1"/>
          </p:cNvSpPr>
          <p:nvPr>
            <p:ph idx="1"/>
          </p:nvPr>
        </p:nvSpPr>
        <p:spPr>
          <a:xfrm>
            <a:off x="518490" y="1307728"/>
            <a:ext cx="5431644" cy="4242543"/>
          </a:xfrm>
        </p:spPr>
        <p:txBody>
          <a:bodyPr>
            <a:noAutofit/>
          </a:bodyPr>
          <a:lstStyle/>
          <a:p>
            <a:pPr>
              <a:spcBef>
                <a:spcPts val="600"/>
              </a:spcBef>
            </a:pPr>
            <a:r>
              <a:rPr lang="en-US" sz="2000" b="1"/>
              <a:t>72% </a:t>
            </a:r>
            <a:r>
              <a:rPr lang="en-US" sz="2000">
                <a:solidFill>
                  <a:schemeClr val="bg2">
                    <a:lumMod val="10000"/>
                  </a:schemeClr>
                </a:solidFill>
              </a:rPr>
              <a:t>of Indiana adolescents have a personal doctor or nurse (NSCH, 2021-2022), and </a:t>
            </a:r>
            <a:r>
              <a:rPr lang="en-US" sz="2000" b="1"/>
              <a:t>71% </a:t>
            </a:r>
            <a:r>
              <a:rPr lang="en-US" sz="2000">
                <a:solidFill>
                  <a:schemeClr val="bg2">
                    <a:lumMod val="10000"/>
                  </a:schemeClr>
                </a:solidFill>
              </a:rPr>
              <a:t>of Indiana young adults have one or more personal doctors (BRFSS, 2022).</a:t>
            </a:r>
          </a:p>
          <a:p>
            <a:pPr>
              <a:spcBef>
                <a:spcPts val="600"/>
              </a:spcBef>
            </a:pPr>
            <a:r>
              <a:rPr lang="en-US" sz="2000" b="1"/>
              <a:t>77% </a:t>
            </a:r>
            <a:r>
              <a:rPr lang="en-US" sz="2000">
                <a:solidFill>
                  <a:schemeClr val="bg2">
                    <a:lumMod val="10000"/>
                  </a:schemeClr>
                </a:solidFill>
              </a:rPr>
              <a:t>of Indiana adolescents and </a:t>
            </a:r>
            <a:r>
              <a:rPr lang="en-US" sz="2000" b="1"/>
              <a:t>70% </a:t>
            </a:r>
            <a:r>
              <a:rPr lang="en-US" sz="2000">
                <a:solidFill>
                  <a:schemeClr val="bg2">
                    <a:lumMod val="10000"/>
                  </a:schemeClr>
                </a:solidFill>
              </a:rPr>
              <a:t>of Indiana young adults received a preventive care visit in the past 12 months (NSCH, 2021-2022 &amp; BRFSS, 2022).</a:t>
            </a:r>
          </a:p>
          <a:p>
            <a:pPr>
              <a:spcBef>
                <a:spcPts val="600"/>
              </a:spcBef>
            </a:pPr>
            <a:r>
              <a:rPr lang="en-US" sz="2000" b="1"/>
              <a:t>12% </a:t>
            </a:r>
            <a:r>
              <a:rPr lang="en-US" sz="2000">
                <a:solidFill>
                  <a:schemeClr val="bg2">
                    <a:lumMod val="10000"/>
                  </a:schemeClr>
                </a:solidFill>
              </a:rPr>
              <a:t>of Indiana young adults had a time in the past 12 months where they needed to see a doctor but could not afford it (BRFSS, 2022).</a:t>
            </a:r>
          </a:p>
          <a:p>
            <a:pPr>
              <a:spcBef>
                <a:spcPts val="600"/>
              </a:spcBef>
            </a:pPr>
            <a:r>
              <a:rPr lang="en-US" sz="2000" b="1"/>
              <a:t>39% </a:t>
            </a:r>
            <a:r>
              <a:rPr lang="en-US" sz="2000">
                <a:solidFill>
                  <a:schemeClr val="bg2">
                    <a:lumMod val="10000"/>
                  </a:schemeClr>
                </a:solidFill>
              </a:rPr>
              <a:t>of Indiana adolescents did not receive needed care coordination (NSCH, 2021-2022). </a:t>
            </a:r>
          </a:p>
        </p:txBody>
      </p:sp>
      <p:sp>
        <p:nvSpPr>
          <p:cNvPr id="4" name="Slide Number Placeholder 3">
            <a:extLst>
              <a:ext uri="{FF2B5EF4-FFF2-40B4-BE49-F238E27FC236}">
                <a16:creationId xmlns:a16="http://schemas.microsoft.com/office/drawing/2014/main" id="{FC401F9F-BDDE-57ED-C490-706F6DA52FB0}"/>
              </a:ext>
            </a:extLst>
          </p:cNvPr>
          <p:cNvSpPr>
            <a:spLocks noGrp="1"/>
          </p:cNvSpPr>
          <p:nvPr>
            <p:ph type="sldNum" sz="quarter" idx="12"/>
          </p:nvPr>
        </p:nvSpPr>
        <p:spPr/>
        <p:txBody>
          <a:bodyPr/>
          <a:lstStyle/>
          <a:p>
            <a:fld id="{2C1798A1-548B-2F4F-A949-0B360C421755}" type="slidenum">
              <a:rPr lang="en-US" smtClean="0"/>
              <a:t>41</a:t>
            </a:fld>
            <a:endParaRPr lang="en-US"/>
          </a:p>
        </p:txBody>
      </p:sp>
      <p:grpSp>
        <p:nvGrpSpPr>
          <p:cNvPr id="5" name="Group 4">
            <a:extLst>
              <a:ext uri="{FF2B5EF4-FFF2-40B4-BE49-F238E27FC236}">
                <a16:creationId xmlns:a16="http://schemas.microsoft.com/office/drawing/2014/main" id="{A70A64AE-A6A9-8DAF-AA55-B95E1888ED30}"/>
              </a:ext>
            </a:extLst>
          </p:cNvPr>
          <p:cNvGrpSpPr/>
          <p:nvPr/>
        </p:nvGrpSpPr>
        <p:grpSpPr>
          <a:xfrm>
            <a:off x="7299090" y="1275173"/>
            <a:ext cx="3788213" cy="1786624"/>
            <a:chOff x="670435" y="4370615"/>
            <a:chExt cx="3178480" cy="1415283"/>
          </a:xfrm>
        </p:grpSpPr>
        <p:sp>
          <p:nvSpPr>
            <p:cNvPr id="6" name="TextBox 5">
              <a:extLst>
                <a:ext uri="{FF2B5EF4-FFF2-40B4-BE49-F238E27FC236}">
                  <a16:creationId xmlns:a16="http://schemas.microsoft.com/office/drawing/2014/main" id="{0A4FAE48-B3E4-5770-16CE-870C187FAD79}"/>
                </a:ext>
              </a:extLst>
            </p:cNvPr>
            <p:cNvSpPr txBox="1"/>
            <p:nvPr/>
          </p:nvSpPr>
          <p:spPr>
            <a:xfrm>
              <a:off x="670435" y="4370615"/>
              <a:ext cx="3178480" cy="141528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53E8E"/>
                  </a:solidFill>
                  <a:effectLst/>
                  <a:uLnTx/>
                  <a:uFillTx/>
                  <a:latin typeface="Raleway ExtraBold" pitchFamily="2" charset="0"/>
                  <a:ea typeface="+mn-ea"/>
                  <a:cs typeface="Segoe UI" panose="020B0502040204020203" pitchFamily="34" charset="0"/>
                </a:rPr>
                <a:t>Mental Health (YRBS, 2023)</a:t>
              </a:r>
              <a:endParaRPr lang="en-US" sz="1000" b="1">
                <a:solidFill>
                  <a:srgbClr val="221B05"/>
                </a:solidFill>
                <a:latin typeface="Segoe UI" panose="020B0502040204020203" pitchFamily="34" charset="0"/>
                <a:cs typeface="Segoe UI" panose="020B0502040204020203" pitchFamily="34" charset="0"/>
              </a:endParaRPr>
            </a:p>
            <a:p>
              <a:endParaRPr lang="en-US" sz="1000" b="1">
                <a:solidFill>
                  <a:srgbClr val="221B05"/>
                </a:solidFill>
                <a:latin typeface="Segoe UI" panose="020B0502040204020203" pitchFamily="34" charset="0"/>
                <a:cs typeface="Segoe UI" panose="020B0502040204020203" pitchFamily="34" charset="0"/>
              </a:endParaRPr>
            </a:p>
            <a:p>
              <a:endParaRPr lang="en-US" sz="1000" b="1">
                <a:solidFill>
                  <a:srgbClr val="221B05"/>
                </a:solidFill>
                <a:latin typeface="Segoe UI" panose="020B0502040204020203" pitchFamily="34" charset="0"/>
                <a:cs typeface="Segoe UI" panose="020B0502040204020203" pitchFamily="34" charset="0"/>
              </a:endParaRPr>
            </a:p>
            <a:p>
              <a:endParaRPr lang="en-US" sz="1200" b="1">
                <a:solidFill>
                  <a:srgbClr val="221B05"/>
                </a:solidFill>
                <a:latin typeface="Segoe UI" panose="020B0502040204020203" pitchFamily="34" charset="0"/>
                <a:cs typeface="Segoe UI" panose="020B0502040204020203" pitchFamily="34" charset="0"/>
              </a:endParaRPr>
            </a:p>
            <a:p>
              <a:endParaRPr lang="en-US" sz="1200" b="1">
                <a:solidFill>
                  <a:srgbClr val="221B05"/>
                </a:solidFill>
                <a:latin typeface="Segoe UI" panose="020B0502040204020203" pitchFamily="34" charset="0"/>
                <a:cs typeface="Segoe UI" panose="020B0502040204020203" pitchFamily="34" charset="0"/>
              </a:endParaRPr>
            </a:p>
            <a:p>
              <a:endParaRPr lang="en-US" sz="1000" b="1">
                <a:solidFill>
                  <a:srgbClr val="221B05"/>
                </a:solidFill>
                <a:latin typeface="Segoe UI" panose="020B0502040204020203" pitchFamily="34" charset="0"/>
                <a:cs typeface="Segoe UI" panose="020B0502040204020203" pitchFamily="34" charset="0"/>
              </a:endParaRPr>
            </a:p>
            <a:p>
              <a:r>
                <a:rPr lang="en-US" sz="1100" b="1">
                  <a:latin typeface="Segoe UI" panose="020B0502040204020203" pitchFamily="34" charset="0"/>
                  <a:cs typeface="Segoe UI" panose="020B0502040204020203" pitchFamily="34" charset="0"/>
                </a:rPr>
                <a:t>students reported poor mental health most or </a:t>
              </a:r>
            </a:p>
            <a:p>
              <a:r>
                <a:rPr lang="en-US" sz="1100" b="1">
                  <a:latin typeface="Segoe UI" panose="020B0502040204020203" pitchFamily="34" charset="0"/>
                  <a:cs typeface="Segoe UI" panose="020B0502040204020203" pitchFamily="34" charset="0"/>
                </a:rPr>
                <a:t>all of the time in the past 30 days</a:t>
              </a:r>
            </a:p>
          </p:txBody>
        </p:sp>
        <p:grpSp>
          <p:nvGrpSpPr>
            <p:cNvPr id="7" name="Group 6">
              <a:extLst>
                <a:ext uri="{FF2B5EF4-FFF2-40B4-BE49-F238E27FC236}">
                  <a16:creationId xmlns:a16="http://schemas.microsoft.com/office/drawing/2014/main" id="{1C1C915C-9230-C069-9CAA-14FF6A296882}"/>
                </a:ext>
              </a:extLst>
            </p:cNvPr>
            <p:cNvGrpSpPr/>
            <p:nvPr/>
          </p:nvGrpSpPr>
          <p:grpSpPr>
            <a:xfrm>
              <a:off x="771359" y="4728788"/>
              <a:ext cx="2720032" cy="529423"/>
              <a:chOff x="1092006" y="6888430"/>
              <a:chExt cx="2489172" cy="479855"/>
            </a:xfrm>
          </p:grpSpPr>
          <p:grpSp>
            <p:nvGrpSpPr>
              <p:cNvPr id="8" name="Group 7">
                <a:extLst>
                  <a:ext uri="{FF2B5EF4-FFF2-40B4-BE49-F238E27FC236}">
                    <a16:creationId xmlns:a16="http://schemas.microsoft.com/office/drawing/2014/main" id="{22C73557-00AB-6806-AF6F-2D4B715D672F}"/>
                  </a:ext>
                </a:extLst>
              </p:cNvPr>
              <p:cNvGrpSpPr/>
              <p:nvPr/>
            </p:nvGrpSpPr>
            <p:grpSpPr>
              <a:xfrm>
                <a:off x="1092006" y="6888430"/>
                <a:ext cx="2489172" cy="479855"/>
                <a:chOff x="1057439" y="6944399"/>
                <a:chExt cx="2047640" cy="388176"/>
              </a:xfrm>
            </p:grpSpPr>
            <p:sp>
              <p:nvSpPr>
                <p:cNvPr id="14" name="Flowchart: Connector 13">
                  <a:extLst>
                    <a:ext uri="{FF2B5EF4-FFF2-40B4-BE49-F238E27FC236}">
                      <a16:creationId xmlns:a16="http://schemas.microsoft.com/office/drawing/2014/main" id="{0F06D9CA-9AF5-EB8B-0854-ED328C75D26F}"/>
                    </a:ext>
                  </a:extLst>
                </p:cNvPr>
                <p:cNvSpPr/>
                <p:nvPr/>
              </p:nvSpPr>
              <p:spPr>
                <a:xfrm>
                  <a:off x="1057439" y="6951575"/>
                  <a:ext cx="388713" cy="381000"/>
                </a:xfrm>
                <a:prstGeom prst="flowChartConnector">
                  <a:avLst/>
                </a:prstGeom>
                <a:solidFill>
                  <a:srgbClr val="253E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31CEEB7F-9FFA-1BC3-5555-4ADF60687956}"/>
                    </a:ext>
                  </a:extLst>
                </p:cNvPr>
                <p:cNvSpPr/>
                <p:nvPr/>
              </p:nvSpPr>
              <p:spPr>
                <a:xfrm>
                  <a:off x="2716366" y="6944399"/>
                  <a:ext cx="388713" cy="381000"/>
                </a:xfrm>
                <a:prstGeom prst="flowChartConnector">
                  <a:avLst/>
                </a:prstGeom>
                <a:solidFill>
                  <a:srgbClr val="253E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81337D33-1959-F6FA-E9D6-B523B2F466E1}"/>
                    </a:ext>
                  </a:extLst>
                </p:cNvPr>
                <p:cNvSpPr/>
                <p:nvPr/>
              </p:nvSpPr>
              <p:spPr>
                <a:xfrm>
                  <a:off x="1886903" y="6951439"/>
                  <a:ext cx="388713" cy="381000"/>
                </a:xfrm>
                <a:prstGeom prst="flowChartConnec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00673D85-EE8B-28FF-4518-9D34AB187DC3}"/>
                    </a:ext>
                  </a:extLst>
                </p:cNvPr>
                <p:cNvSpPr/>
                <p:nvPr/>
              </p:nvSpPr>
              <p:spPr>
                <a:xfrm>
                  <a:off x="2298198" y="6951439"/>
                  <a:ext cx="388713" cy="381000"/>
                </a:xfrm>
                <a:prstGeom prst="flowChartConnec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192A3857-E9F7-D3E7-894B-98F61918C61D}"/>
                    </a:ext>
                  </a:extLst>
                </p:cNvPr>
                <p:cNvSpPr/>
                <p:nvPr/>
              </p:nvSpPr>
              <p:spPr>
                <a:xfrm>
                  <a:off x="1475608" y="6945818"/>
                  <a:ext cx="388713" cy="381000"/>
                </a:xfrm>
                <a:prstGeom prst="flowChartConnec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14FF886-EBAE-99E5-1BC4-09617197CA05}"/>
                  </a:ext>
                </a:extLst>
              </p:cNvPr>
              <p:cNvSpPr txBox="1"/>
              <p:nvPr/>
            </p:nvSpPr>
            <p:spPr>
              <a:xfrm>
                <a:off x="1216325" y="6959011"/>
                <a:ext cx="244077" cy="287970"/>
              </a:xfrm>
              <a:prstGeom prst="rect">
                <a:avLst/>
              </a:prstGeom>
              <a:noFill/>
            </p:spPr>
            <p:txBody>
              <a:bodyPr wrap="square" rtlCol="0">
                <a:spAutoFit/>
              </a:bodyPr>
              <a:lstStyle/>
              <a:p>
                <a:r>
                  <a:rPr lang="en-US" sz="1600" b="1">
                    <a:solidFill>
                      <a:schemeClr val="bg1"/>
                    </a:solidFill>
                    <a:latin typeface="Segoe UI" panose="020B0502040204020203" pitchFamily="34" charset="0"/>
                    <a:cs typeface="Segoe UI" panose="020B0502040204020203" pitchFamily="34" charset="0"/>
                  </a:rPr>
                  <a:t>2</a:t>
                </a:r>
              </a:p>
            </p:txBody>
          </p:sp>
          <p:sp>
            <p:nvSpPr>
              <p:cNvPr id="10" name="TextBox 9">
                <a:extLst>
                  <a:ext uri="{FF2B5EF4-FFF2-40B4-BE49-F238E27FC236}">
                    <a16:creationId xmlns:a16="http://schemas.microsoft.com/office/drawing/2014/main" id="{C1446C86-4433-6615-E6AC-48DAFFDD72A0}"/>
                  </a:ext>
                </a:extLst>
              </p:cNvPr>
              <p:cNvSpPr txBox="1"/>
              <p:nvPr/>
            </p:nvSpPr>
            <p:spPr>
              <a:xfrm>
                <a:off x="2212140" y="7000144"/>
                <a:ext cx="403369" cy="251065"/>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of</a:t>
                </a:r>
                <a:endParaRPr lang="en-US" b="1">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745B9A4F-E52D-3285-8233-BAC25C6FD5A4}"/>
                  </a:ext>
                </a:extLst>
              </p:cNvPr>
              <p:cNvSpPr txBox="1"/>
              <p:nvPr/>
            </p:nvSpPr>
            <p:spPr>
              <a:xfrm>
                <a:off x="1665764" y="7000144"/>
                <a:ext cx="563779" cy="251065"/>
              </a:xfrm>
              <a:prstGeom prst="rect">
                <a:avLst/>
              </a:prstGeom>
              <a:noFill/>
            </p:spPr>
            <p:txBody>
              <a:bodyPr wrap="square" rtlCol="0">
                <a:spAutoFit/>
              </a:bodyPr>
              <a:lstStyle/>
              <a:p>
                <a:r>
                  <a:rPr lang="en-US" sz="1200" b="1">
                    <a:solidFill>
                      <a:srgbClr val="253E8E"/>
                    </a:solidFill>
                    <a:latin typeface="Segoe UI" panose="020B0502040204020203" pitchFamily="34" charset="0"/>
                    <a:cs typeface="Segoe UI" panose="020B0502040204020203" pitchFamily="34" charset="0"/>
                  </a:rPr>
                  <a:t>out</a:t>
                </a:r>
                <a:endParaRPr lang="en-US" sz="1100" b="1">
                  <a:solidFill>
                    <a:srgbClr val="253E8E"/>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62D897FD-AA9B-D8E2-EB77-6166AE6E9DA6}"/>
                  </a:ext>
                </a:extLst>
              </p:cNvPr>
              <p:cNvSpPr txBox="1"/>
              <p:nvPr/>
            </p:nvSpPr>
            <p:spPr>
              <a:xfrm>
                <a:off x="3226124" y="6959011"/>
                <a:ext cx="257944" cy="306857"/>
              </a:xfrm>
              <a:prstGeom prst="rect">
                <a:avLst/>
              </a:prstGeom>
              <a:noFill/>
            </p:spPr>
            <p:txBody>
              <a:bodyPr wrap="square" rtlCol="0">
                <a:spAutoFit/>
              </a:bodyPr>
              <a:lstStyle/>
              <a:p>
                <a:r>
                  <a:rPr lang="en-US" sz="1600" b="1">
                    <a:solidFill>
                      <a:schemeClr val="bg1"/>
                    </a:solidFill>
                    <a:latin typeface="Segoe UI" panose="020B0502040204020203" pitchFamily="34" charset="0"/>
                    <a:cs typeface="Segoe UI" panose="020B0502040204020203" pitchFamily="34" charset="0"/>
                  </a:rPr>
                  <a:t>5</a:t>
                </a:r>
              </a:p>
            </p:txBody>
          </p:sp>
          <p:sp>
            <p:nvSpPr>
              <p:cNvPr id="13" name="TextBox 12">
                <a:extLst>
                  <a:ext uri="{FF2B5EF4-FFF2-40B4-BE49-F238E27FC236}">
                    <a16:creationId xmlns:a16="http://schemas.microsoft.com/office/drawing/2014/main" id="{CC88D8DB-9473-EA33-2529-4E08ECCE16D3}"/>
                  </a:ext>
                </a:extLst>
              </p:cNvPr>
              <p:cNvSpPr txBox="1"/>
              <p:nvPr/>
            </p:nvSpPr>
            <p:spPr>
              <a:xfrm>
                <a:off x="2616498" y="7007092"/>
                <a:ext cx="591723" cy="251065"/>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every</a:t>
                </a:r>
                <a:endParaRPr lang="en-US" sz="1400" b="1">
                  <a:latin typeface="Segoe UI" panose="020B0502040204020203" pitchFamily="34" charset="0"/>
                  <a:cs typeface="Segoe UI" panose="020B0502040204020203" pitchFamily="34" charset="0"/>
                </a:endParaRPr>
              </a:p>
            </p:txBody>
          </p:sp>
        </p:grpSp>
      </p:grpSp>
      <p:grpSp>
        <p:nvGrpSpPr>
          <p:cNvPr id="19" name="Group 18">
            <a:extLst>
              <a:ext uri="{FF2B5EF4-FFF2-40B4-BE49-F238E27FC236}">
                <a16:creationId xmlns:a16="http://schemas.microsoft.com/office/drawing/2014/main" id="{E34E378E-12B2-9818-2B10-0EE548F52FCB}"/>
              </a:ext>
            </a:extLst>
          </p:cNvPr>
          <p:cNvGrpSpPr/>
          <p:nvPr/>
        </p:nvGrpSpPr>
        <p:grpSpPr>
          <a:xfrm>
            <a:off x="5716804" y="1943511"/>
            <a:ext cx="6475196" cy="3047038"/>
            <a:chOff x="5310369" y="3975120"/>
            <a:chExt cx="5925514" cy="1864048"/>
          </a:xfrm>
        </p:grpSpPr>
        <p:graphicFrame>
          <p:nvGraphicFramePr>
            <p:cNvPr id="20" name="Chart 19">
              <a:extLst>
                <a:ext uri="{FF2B5EF4-FFF2-40B4-BE49-F238E27FC236}">
                  <a16:creationId xmlns:a16="http://schemas.microsoft.com/office/drawing/2014/main" id="{B137C034-EB9D-03DD-ABDC-D95F2DFD8268}"/>
                </a:ext>
              </a:extLst>
            </p:cNvPr>
            <p:cNvGraphicFramePr/>
            <p:nvPr/>
          </p:nvGraphicFramePr>
          <p:xfrm>
            <a:off x="7472051" y="4151463"/>
            <a:ext cx="3763832" cy="16877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D94F24D5-59C5-AF1B-DC86-D3A2C9501F86}"/>
                </a:ext>
              </a:extLst>
            </p:cNvPr>
            <p:cNvGraphicFramePr/>
            <p:nvPr/>
          </p:nvGraphicFramePr>
          <p:xfrm>
            <a:off x="5310369" y="3975120"/>
            <a:ext cx="2759581" cy="1864048"/>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2836244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60759-EE0D-B5E8-C4F3-EB688B4330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6" name="Title 1">
            <a:extLst>
              <a:ext uri="{FF2B5EF4-FFF2-40B4-BE49-F238E27FC236}">
                <a16:creationId xmlns:a16="http://schemas.microsoft.com/office/drawing/2014/main" id="{85D10D9F-18FB-6A18-816A-D535E918E425}"/>
              </a:ext>
            </a:extLst>
          </p:cNvPr>
          <p:cNvSpPr>
            <a:spLocks noGrp="1"/>
          </p:cNvSpPr>
          <p:nvPr>
            <p:ph type="title"/>
          </p:nvPr>
        </p:nvSpPr>
        <p:spPr>
          <a:xfrm>
            <a:off x="211536" y="212725"/>
            <a:ext cx="10805870" cy="757238"/>
          </a:xfrm>
        </p:spPr>
        <p:txBody>
          <a:bodyPr>
            <a:normAutofit fontScale="90000"/>
          </a:bodyPr>
          <a:lstStyle/>
          <a:p>
            <a:r>
              <a:rPr lang="en-US" sz="4400" b="1"/>
              <a:t>Trends in Current E-Cigarette Use, Middle &amp; High School, IYTS 2012-2024</a:t>
            </a:r>
          </a:p>
        </p:txBody>
      </p:sp>
      <p:graphicFrame>
        <p:nvGraphicFramePr>
          <p:cNvPr id="11" name="Content Placeholder 10">
            <a:extLst>
              <a:ext uri="{FF2B5EF4-FFF2-40B4-BE49-F238E27FC236}">
                <a16:creationId xmlns:a16="http://schemas.microsoft.com/office/drawing/2014/main" id="{3A9A9BCF-DF40-32DD-3226-EFC87B8CEBC9}"/>
              </a:ext>
            </a:extLst>
          </p:cNvPr>
          <p:cNvGraphicFramePr>
            <a:graphicFrameLocks noGrp="1"/>
          </p:cNvGraphicFramePr>
          <p:nvPr>
            <p:ph idx="1"/>
          </p:nvPr>
        </p:nvGraphicFramePr>
        <p:xfrm>
          <a:off x="288100" y="1349830"/>
          <a:ext cx="11144912" cy="4678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7817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652F-C571-C285-703E-65129477525C}"/>
              </a:ext>
            </a:extLst>
          </p:cNvPr>
          <p:cNvSpPr>
            <a:spLocks noGrp="1"/>
          </p:cNvSpPr>
          <p:nvPr>
            <p:ph type="title"/>
          </p:nvPr>
        </p:nvSpPr>
        <p:spPr/>
        <p:txBody>
          <a:bodyPr/>
          <a:lstStyle/>
          <a:p>
            <a:r>
              <a:rPr lang="en-US"/>
              <a:t>What teens are saying:</a:t>
            </a:r>
          </a:p>
        </p:txBody>
      </p:sp>
      <p:sp>
        <p:nvSpPr>
          <p:cNvPr id="3" name="Content Placeholder 2">
            <a:extLst>
              <a:ext uri="{FF2B5EF4-FFF2-40B4-BE49-F238E27FC236}">
                <a16:creationId xmlns:a16="http://schemas.microsoft.com/office/drawing/2014/main" id="{2261F354-0F43-5B77-EC74-36CDAEE29F34}"/>
              </a:ext>
            </a:extLst>
          </p:cNvPr>
          <p:cNvSpPr>
            <a:spLocks noGrp="1"/>
          </p:cNvSpPr>
          <p:nvPr>
            <p:ph idx="1"/>
          </p:nvPr>
        </p:nvSpPr>
        <p:spPr>
          <a:xfrm>
            <a:off x="436880" y="1352882"/>
            <a:ext cx="10916920" cy="4152236"/>
          </a:xfrm>
        </p:spPr>
        <p:txBody>
          <a:bodyPr/>
          <a:lstStyle/>
          <a:p>
            <a:pPr marL="285750" indent="-285750">
              <a:buFont typeface="Arial" panose="020B0604020202020204" pitchFamily="34" charset="0"/>
              <a:buChar char="•"/>
            </a:pPr>
            <a:r>
              <a:rPr lang="en-US" i="1"/>
              <a:t>“For me, I would say just being active. I'm in high school right now and I </a:t>
            </a:r>
            <a:r>
              <a:rPr lang="en-US" b="1" i="1"/>
              <a:t>think it's very easy to get opportunities to go to the gym with friends </a:t>
            </a:r>
            <a:r>
              <a:rPr lang="en-US" i="1"/>
              <a:t>or go to a club or sports team. And I think it's just really easy to connect with people who also want to be active. I definitely would say one of the biggest things is physical health and just being active at least like 30 minutes a day.”</a:t>
            </a:r>
          </a:p>
          <a:p>
            <a:pPr marL="285750" indent="-285750">
              <a:buFont typeface="Arial" panose="020B0604020202020204" pitchFamily="34" charset="0"/>
              <a:buChar char="•"/>
            </a:pPr>
            <a:r>
              <a:rPr lang="en-US" i="1"/>
              <a:t>I think a lot of the </a:t>
            </a:r>
            <a:r>
              <a:rPr lang="en-US" b="1" i="1"/>
              <a:t>concerns of people my age, mental health is definitely, ‘What's next?’ </a:t>
            </a:r>
            <a:r>
              <a:rPr lang="en-US" i="1"/>
              <a:t>Concerns about having already a crisis about life.”</a:t>
            </a:r>
          </a:p>
          <a:p>
            <a:pPr marL="285750" indent="-285750">
              <a:buFont typeface="Arial" panose="020B0604020202020204" pitchFamily="34" charset="0"/>
              <a:buChar char="•"/>
            </a:pPr>
            <a:r>
              <a:rPr lang="en-US" i="1"/>
              <a:t>“I'm in high school right now, but going through middle school, I thought that a lot more people were hit by </a:t>
            </a:r>
            <a:r>
              <a:rPr lang="en-US" b="1" i="1"/>
              <a:t>depression in middle school versus high school</a:t>
            </a:r>
            <a:r>
              <a:rPr lang="en-US" i="1"/>
              <a:t>. So, I think a bit </a:t>
            </a:r>
            <a:r>
              <a:rPr lang="en-US" b="1" i="1"/>
              <a:t>more resources directed towards middle schoolers</a:t>
            </a:r>
            <a:r>
              <a:rPr lang="en-US" i="1"/>
              <a:t> to help with their depression.”</a:t>
            </a:r>
          </a:p>
          <a:p>
            <a:pPr marL="285750" indent="-285750">
              <a:buFont typeface="Arial" panose="020B0604020202020204" pitchFamily="34" charset="0"/>
              <a:buChar char="•"/>
            </a:pPr>
            <a:r>
              <a:rPr lang="en-US" i="1"/>
              <a:t>“I think with the eating healthy; </a:t>
            </a:r>
            <a:r>
              <a:rPr lang="en-US" b="1" i="1"/>
              <a:t>I was never really taught what a nutritious meal is or even benefits of drinking water </a:t>
            </a:r>
            <a:r>
              <a:rPr lang="en-US" i="1"/>
              <a:t>for example.”</a:t>
            </a:r>
          </a:p>
          <a:p>
            <a:pPr marL="285750" indent="-285750">
              <a:buFont typeface="Arial" panose="020B0604020202020204" pitchFamily="34" charset="0"/>
              <a:buChar char="•"/>
            </a:pPr>
            <a:r>
              <a:rPr lang="en-US" i="1"/>
              <a:t>“Mental health groups, these </a:t>
            </a:r>
            <a:r>
              <a:rPr lang="en-US" b="1" i="1"/>
              <a:t>nonprofit organizations are generally considered taboo or something only crazy people go to, I guess</a:t>
            </a:r>
            <a:r>
              <a:rPr lang="en-US" i="1"/>
              <a:t>. That's the general idea for our school.”</a:t>
            </a:r>
          </a:p>
        </p:txBody>
      </p:sp>
      <p:sp>
        <p:nvSpPr>
          <p:cNvPr id="4" name="Slide Number Placeholder 3">
            <a:extLst>
              <a:ext uri="{FF2B5EF4-FFF2-40B4-BE49-F238E27FC236}">
                <a16:creationId xmlns:a16="http://schemas.microsoft.com/office/drawing/2014/main" id="{CD88BB19-F997-A287-F3E7-BF2850F7B216}"/>
              </a:ext>
            </a:extLst>
          </p:cNvPr>
          <p:cNvSpPr>
            <a:spLocks noGrp="1"/>
          </p:cNvSpPr>
          <p:nvPr>
            <p:ph type="sldNum" sz="quarter" idx="12"/>
          </p:nvPr>
        </p:nvSpPr>
        <p:spPr/>
        <p:txBody>
          <a:bodyPr/>
          <a:lstStyle/>
          <a:p>
            <a:fld id="{2C1798A1-548B-2F4F-A949-0B360C421755}" type="slidenum">
              <a:rPr lang="en-US" smtClean="0"/>
              <a:t>43</a:t>
            </a:fld>
            <a:endParaRPr lang="en-US"/>
          </a:p>
        </p:txBody>
      </p:sp>
    </p:spTree>
    <p:extLst>
      <p:ext uri="{BB962C8B-B14F-4D97-AF65-F5344CB8AC3E}">
        <p14:creationId xmlns:p14="http://schemas.microsoft.com/office/powerpoint/2010/main" val="4058245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A10C4-88E3-BEA2-57E2-5035958C020D}"/>
            </a:ext>
          </a:extLst>
        </p:cNvPr>
        <p:cNvGrpSpPr/>
        <p:nvPr/>
      </p:nvGrpSpPr>
      <p:grpSpPr>
        <a:xfrm>
          <a:off x="0" y="0"/>
          <a:ext cx="0" cy="0"/>
          <a:chOff x="0" y="0"/>
          <a:chExt cx="0" cy="0"/>
        </a:xfrm>
      </p:grpSpPr>
      <p:pic>
        <p:nvPicPr>
          <p:cNvPr id="9" name="Picture Placeholder 8" descr="A person and a child sitting on a couch&#10;&#10;AI-generated content may be incorrect.">
            <a:extLst>
              <a:ext uri="{FF2B5EF4-FFF2-40B4-BE49-F238E27FC236}">
                <a16:creationId xmlns:a16="http://schemas.microsoft.com/office/drawing/2014/main" id="{46980FAA-7D87-9B28-CAAA-99E93F41234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23" t="-2520" r="-1023" b="19370"/>
          <a:stretch/>
        </p:blipFill>
        <p:spPr>
          <a:xfrm>
            <a:off x="709757" y="-1286616"/>
            <a:ext cx="12008425" cy="6656388"/>
          </a:xfrm>
        </p:spPr>
      </p:pic>
      <p:sp>
        <p:nvSpPr>
          <p:cNvPr id="6" name="Picture Placeholder 5">
            <a:extLst>
              <a:ext uri="{FF2B5EF4-FFF2-40B4-BE49-F238E27FC236}">
                <a16:creationId xmlns:a16="http://schemas.microsoft.com/office/drawing/2014/main" id="{9629C6C6-1C2A-8224-C771-759E8D8776A2}"/>
              </a:ext>
            </a:extLst>
          </p:cNvPr>
          <p:cNvSpPr>
            <a:spLocks noGrp="1"/>
          </p:cNvSpPr>
          <p:nvPr>
            <p:ph type="pic" sz="quarter" idx="11"/>
          </p:nvPr>
        </p:nvSpPr>
        <p:spPr/>
        <p:txBody>
          <a:bodyPr/>
          <a:lstStyle/>
          <a:p>
            <a:endParaRPr lang="en-US"/>
          </a:p>
        </p:txBody>
      </p:sp>
      <p:sp>
        <p:nvSpPr>
          <p:cNvPr id="7" name="Picture Placeholder 6">
            <a:extLst>
              <a:ext uri="{FF2B5EF4-FFF2-40B4-BE49-F238E27FC236}">
                <a16:creationId xmlns:a16="http://schemas.microsoft.com/office/drawing/2014/main" id="{82423F85-1421-E338-C658-462FC135CAEB}"/>
              </a:ext>
            </a:extLst>
          </p:cNvPr>
          <p:cNvSpPr>
            <a:spLocks noGrp="1"/>
          </p:cNvSpPr>
          <p:nvPr>
            <p:ph type="pic" sz="quarter" idx="12"/>
          </p:nvPr>
        </p:nvSpPr>
        <p:spPr>
          <a:xfrm>
            <a:off x="4585253" y="4975738"/>
            <a:ext cx="8954284" cy="1459364"/>
          </a:xfrm>
        </p:spPr>
        <p:txBody>
          <a:bodyPr/>
          <a:lstStyle/>
          <a:p>
            <a:endParaRPr lang="en-US"/>
          </a:p>
        </p:txBody>
      </p:sp>
      <p:sp>
        <p:nvSpPr>
          <p:cNvPr id="4" name="Title 3">
            <a:extLst>
              <a:ext uri="{FF2B5EF4-FFF2-40B4-BE49-F238E27FC236}">
                <a16:creationId xmlns:a16="http://schemas.microsoft.com/office/drawing/2014/main" id="{84C28400-9F3B-D339-EE44-5742F4F76DFB}"/>
              </a:ext>
            </a:extLst>
          </p:cNvPr>
          <p:cNvSpPr>
            <a:spLocks noGrp="1"/>
          </p:cNvSpPr>
          <p:nvPr>
            <p:ph type="title"/>
          </p:nvPr>
        </p:nvSpPr>
        <p:spPr>
          <a:xfrm>
            <a:off x="5022574" y="4959229"/>
            <a:ext cx="6805809" cy="1475873"/>
          </a:xfrm>
        </p:spPr>
        <p:txBody>
          <a:bodyPr/>
          <a:lstStyle/>
          <a:p>
            <a:r>
              <a:rPr lang="en-US"/>
              <a:t>Women/Maternal Health</a:t>
            </a:r>
          </a:p>
        </p:txBody>
      </p:sp>
    </p:spTree>
    <p:extLst>
      <p:ext uri="{BB962C8B-B14F-4D97-AF65-F5344CB8AC3E}">
        <p14:creationId xmlns:p14="http://schemas.microsoft.com/office/powerpoint/2010/main" val="3663438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13985-1117-AAFF-294A-191B41747593}"/>
              </a:ext>
            </a:extLst>
          </p:cNvPr>
          <p:cNvSpPr>
            <a:spLocks noGrp="1"/>
          </p:cNvSpPr>
          <p:nvPr>
            <p:ph type="title"/>
          </p:nvPr>
        </p:nvSpPr>
        <p:spPr>
          <a:xfrm>
            <a:off x="576197" y="340251"/>
            <a:ext cx="10515600" cy="768216"/>
          </a:xfrm>
        </p:spPr>
        <p:txBody>
          <a:bodyPr/>
          <a:lstStyle/>
          <a:p>
            <a:r>
              <a:rPr lang="en-US"/>
              <a:t>Women/Maternal</a:t>
            </a:r>
          </a:p>
        </p:txBody>
      </p:sp>
      <p:sp>
        <p:nvSpPr>
          <p:cNvPr id="4" name="Slide Number Placeholder 3">
            <a:extLst>
              <a:ext uri="{FF2B5EF4-FFF2-40B4-BE49-F238E27FC236}">
                <a16:creationId xmlns:a16="http://schemas.microsoft.com/office/drawing/2014/main" id="{BF268497-97ED-0AD0-8C52-7ED74A123F7D}"/>
              </a:ext>
            </a:extLst>
          </p:cNvPr>
          <p:cNvSpPr>
            <a:spLocks noGrp="1"/>
          </p:cNvSpPr>
          <p:nvPr>
            <p:ph type="sldNum" sz="quarter" idx="12"/>
          </p:nvPr>
        </p:nvSpPr>
        <p:spPr/>
        <p:txBody>
          <a:bodyPr/>
          <a:lstStyle/>
          <a:p>
            <a:fld id="{2C1798A1-548B-2F4F-A949-0B360C421755}" type="slidenum">
              <a:rPr lang="en-US" smtClean="0"/>
              <a:t>45</a:t>
            </a:fld>
            <a:endParaRPr lang="en-US"/>
          </a:p>
        </p:txBody>
      </p:sp>
      <p:sp>
        <p:nvSpPr>
          <p:cNvPr id="13" name="TextBox 12">
            <a:extLst>
              <a:ext uri="{FF2B5EF4-FFF2-40B4-BE49-F238E27FC236}">
                <a16:creationId xmlns:a16="http://schemas.microsoft.com/office/drawing/2014/main" id="{4B6F6D3F-4E78-AC1C-FDA9-4FE7ECEC2BE4}"/>
              </a:ext>
            </a:extLst>
          </p:cNvPr>
          <p:cNvSpPr txBox="1"/>
          <p:nvPr/>
        </p:nvSpPr>
        <p:spPr>
          <a:xfrm>
            <a:off x="1273512" y="1244836"/>
            <a:ext cx="9936858" cy="5124480"/>
          </a:xfrm>
          <a:prstGeom prst="rect">
            <a:avLst/>
          </a:prstGeom>
          <a:noFill/>
        </p:spPr>
        <p:txBody>
          <a:bodyPr wrap="square" lIns="91440" tIns="45720" rIns="91440" bIns="45720" rtlCol="0" anchor="t">
            <a:spAutoFit/>
          </a:bodyPr>
          <a:lstStyle/>
          <a:p>
            <a:r>
              <a:rPr lang="en-US" sz="1700" b="1">
                <a:latin typeface="Segoe UI"/>
                <a:cs typeface="Segoe UI"/>
              </a:rPr>
              <a:t>84% </a:t>
            </a:r>
            <a:r>
              <a:rPr lang="en-US" sz="1700">
                <a:latin typeface="Segoe UI"/>
                <a:cs typeface="Segoe UI"/>
              </a:rPr>
              <a:t>of Indiana women visited the doctor within the last 12 months (BRFSS, 2022). </a:t>
            </a:r>
            <a:endParaRPr lang="en-US"/>
          </a:p>
          <a:p>
            <a:pPr marL="628650" lvl="1" indent="-171450">
              <a:buFont typeface="Arial" panose="020B0604020202020204" pitchFamily="34" charset="0"/>
              <a:buChar char="•"/>
            </a:pPr>
            <a:r>
              <a:rPr lang="en-US" sz="1600" b="1">
                <a:latin typeface="Segoe UI"/>
                <a:cs typeface="Segoe UI"/>
              </a:rPr>
              <a:t>10% </a:t>
            </a:r>
            <a:r>
              <a:rPr lang="en-US" sz="1600">
                <a:latin typeface="Segoe UI"/>
                <a:cs typeface="Segoe UI"/>
              </a:rPr>
              <a:t>of Indiana females reported that there was a time in the past 12 months when they needed to see a doctor but </a:t>
            </a:r>
            <a:r>
              <a:rPr lang="en-US" sz="1600" b="1">
                <a:latin typeface="Segoe UI"/>
                <a:cs typeface="Segoe UI"/>
              </a:rPr>
              <a:t>could not afford it</a:t>
            </a:r>
            <a:r>
              <a:rPr lang="en-US" sz="1600">
                <a:latin typeface="Segoe UI"/>
                <a:cs typeface="Segoe UI"/>
              </a:rPr>
              <a:t>.</a:t>
            </a:r>
          </a:p>
          <a:p>
            <a:pPr lvl="1"/>
            <a:endParaRPr lang="en-US" sz="1700">
              <a:latin typeface="Segoe UI" panose="020B0502040204020203" pitchFamily="34" charset="0"/>
              <a:cs typeface="Segoe UI" panose="020B0502040204020203" pitchFamily="34" charset="0"/>
            </a:endParaRPr>
          </a:p>
          <a:p>
            <a:r>
              <a:rPr lang="en-US" sz="1700" b="1">
                <a:latin typeface="Segoe UI"/>
                <a:cs typeface="Segoe UI"/>
              </a:rPr>
              <a:t>26% </a:t>
            </a:r>
            <a:r>
              <a:rPr lang="en-US" sz="1700">
                <a:latin typeface="Segoe UI"/>
                <a:cs typeface="Segoe UI"/>
              </a:rPr>
              <a:t>of Indiana women reported running out of food and not having enough money to get more at least once in the past 12 months (BRFSS, 2022). </a:t>
            </a:r>
          </a:p>
          <a:p>
            <a:endParaRPr lang="en-US" sz="1700">
              <a:solidFill>
                <a:schemeClr val="bg2">
                  <a:lumMod val="10000"/>
                </a:schemeClr>
              </a:solidFill>
              <a:latin typeface="Segoe UI" panose="020B0502040204020203" pitchFamily="34" charset="0"/>
              <a:cs typeface="Segoe UI" panose="020B0502040204020203" pitchFamily="34" charset="0"/>
            </a:endParaRPr>
          </a:p>
          <a:p>
            <a:r>
              <a:rPr lang="en-US" sz="1700" b="1">
                <a:latin typeface="Segoe UI"/>
                <a:cs typeface="Segoe UI"/>
              </a:rPr>
              <a:t>40</a:t>
            </a:r>
            <a:r>
              <a:rPr lang="en-US" sz="1700" b="1">
                <a:solidFill>
                  <a:srgbClr val="374D94"/>
                </a:solidFill>
                <a:latin typeface="Segoe UI"/>
                <a:cs typeface="Segoe UI"/>
              </a:rPr>
              <a:t>% </a:t>
            </a:r>
            <a:r>
              <a:rPr lang="en-US" sz="1700">
                <a:solidFill>
                  <a:srgbClr val="374D94"/>
                </a:solidFill>
                <a:latin typeface="Segoe UI"/>
                <a:cs typeface="Segoe UI"/>
              </a:rPr>
              <a:t>of Indiana women said that thei</a:t>
            </a:r>
            <a:r>
              <a:rPr lang="en-US" sz="1700">
                <a:solidFill>
                  <a:schemeClr val="bg2">
                    <a:lumMod val="10000"/>
                  </a:schemeClr>
                </a:solidFill>
                <a:latin typeface="Segoe UI"/>
                <a:cs typeface="Segoe UI"/>
              </a:rPr>
              <a:t>r </a:t>
            </a:r>
            <a:r>
              <a:rPr lang="en-US" sz="1700" b="1">
                <a:latin typeface="Segoe UI"/>
                <a:cs typeface="Segoe UI"/>
              </a:rPr>
              <a:t>mental health (including stress, depression, emotional problems) was not good </a:t>
            </a:r>
            <a:r>
              <a:rPr lang="en-US" sz="1700">
                <a:solidFill>
                  <a:srgbClr val="374D94"/>
                </a:solidFill>
                <a:latin typeface="Segoe UI"/>
                <a:cs typeface="Segoe UI"/>
              </a:rPr>
              <a:t>for 3 or more days in the last 30 days (BRFSS, 2022). </a:t>
            </a:r>
            <a:endParaRPr lang="en-US" sz="1700">
              <a:solidFill>
                <a:srgbClr val="374D94"/>
              </a:solidFill>
              <a:latin typeface="Segoe UI" panose="020B0502040204020203" pitchFamily="34" charset="0"/>
              <a:cs typeface="Segoe UI" panose="020B0502040204020203" pitchFamily="34" charset="0"/>
            </a:endParaRPr>
          </a:p>
          <a:p>
            <a:endParaRPr lang="en-US" sz="1700">
              <a:solidFill>
                <a:schemeClr val="bg2">
                  <a:lumMod val="10000"/>
                </a:schemeClr>
              </a:solidFill>
              <a:latin typeface="Segoe UI" panose="020B0502040204020203" pitchFamily="34" charset="0"/>
              <a:cs typeface="Segoe UI" panose="020B0502040204020203" pitchFamily="34" charset="0"/>
            </a:endParaRPr>
          </a:p>
          <a:p>
            <a:r>
              <a:rPr lang="en-US" sz="1700" b="1">
                <a:latin typeface="Segoe UI" panose="020B0502040204020203" pitchFamily="34" charset="0"/>
                <a:cs typeface="Segoe UI" panose="020B0502040204020203" pitchFamily="34" charset="0"/>
              </a:rPr>
              <a:t>13.% </a:t>
            </a:r>
            <a:r>
              <a:rPr lang="en-US" sz="1700">
                <a:latin typeface="Segoe UI" panose="020B0502040204020203" pitchFamily="34" charset="0"/>
                <a:cs typeface="Segoe UI" panose="020B0502040204020203" pitchFamily="34" charset="0"/>
              </a:rPr>
              <a:t>of women in Indiana were diagnosed with </a:t>
            </a:r>
            <a:r>
              <a:rPr lang="en-US" sz="1700" b="1">
                <a:latin typeface="Segoe UI" panose="020B0502040204020203" pitchFamily="34" charset="0"/>
                <a:cs typeface="Segoe UI" panose="020B0502040204020203" pitchFamily="34" charset="0"/>
              </a:rPr>
              <a:t>diabetes</a:t>
            </a:r>
            <a:r>
              <a:rPr lang="en-US" sz="1700">
                <a:latin typeface="Segoe UI" panose="020B0502040204020203" pitchFamily="34" charset="0"/>
                <a:cs typeface="Segoe UI" panose="020B0502040204020203" pitchFamily="34" charset="0"/>
              </a:rPr>
              <a:t> (BRFSS, 2023).</a:t>
            </a:r>
          </a:p>
          <a:p>
            <a:endParaRPr lang="en-US" sz="1700">
              <a:latin typeface="Segoe UI" panose="020B0502040204020203" pitchFamily="34" charset="0"/>
              <a:cs typeface="Segoe UI" panose="020B0502040204020203" pitchFamily="34" charset="0"/>
            </a:endParaRPr>
          </a:p>
          <a:p>
            <a:r>
              <a:rPr lang="en-US" sz="1700" b="1">
                <a:latin typeface="Segoe UI" panose="020B0502040204020203" pitchFamily="34" charset="0"/>
                <a:cs typeface="Segoe UI" panose="020B0502040204020203" pitchFamily="34" charset="0"/>
              </a:rPr>
              <a:t>1.7% </a:t>
            </a:r>
            <a:r>
              <a:rPr lang="en-US" sz="1700">
                <a:latin typeface="Segoe UI" panose="020B0502040204020203" pitchFamily="34" charset="0"/>
                <a:cs typeface="Segoe UI" panose="020B0502040204020203" pitchFamily="34" charset="0"/>
              </a:rPr>
              <a:t>of </a:t>
            </a:r>
            <a:r>
              <a:rPr lang="en-US"/>
              <a:t>women in Indiana ages 18-44 who reported being told by a health professional that they had angina or </a:t>
            </a:r>
            <a:r>
              <a:rPr lang="en-US" b="1"/>
              <a:t>coronary heart disease</a:t>
            </a:r>
            <a:r>
              <a:rPr lang="en-US"/>
              <a:t>, a </a:t>
            </a:r>
            <a:r>
              <a:rPr lang="en-US" b="1"/>
              <a:t>heart attack or myocardial infarction</a:t>
            </a:r>
            <a:r>
              <a:rPr lang="en-US"/>
              <a:t>, or a </a:t>
            </a:r>
            <a:r>
              <a:rPr lang="en-US" b="1"/>
              <a:t>stroke </a:t>
            </a:r>
            <a:r>
              <a:rPr lang="en-US"/>
              <a:t>(BRFSS, 2021).</a:t>
            </a:r>
          </a:p>
          <a:p>
            <a:endParaRPr lang="en-US" b="1"/>
          </a:p>
          <a:p>
            <a:r>
              <a:rPr lang="en-US" sz="1700" b="1">
                <a:latin typeface="Segoe UI"/>
                <a:cs typeface="Segoe UI"/>
              </a:rPr>
              <a:t>11.5% </a:t>
            </a:r>
            <a:r>
              <a:rPr lang="en-US"/>
              <a:t>women ages 18-44 who reported being told by a health professional that they have high blood pressure (BRFSS, 2021)</a:t>
            </a:r>
            <a:endParaRPr lang="en-US" sz="1700" b="1">
              <a:latin typeface="Segoe UI"/>
              <a:cs typeface="Segoe UI"/>
            </a:endParaRPr>
          </a:p>
          <a:p>
            <a:endParaRPr lang="en-US" sz="1700" b="1">
              <a:latin typeface="Segoe UI"/>
              <a:cs typeface="Segoe UI"/>
            </a:endParaRPr>
          </a:p>
        </p:txBody>
      </p:sp>
      <p:pic>
        <p:nvPicPr>
          <p:cNvPr id="7" name="Graphic 6" descr="Care with solid fill">
            <a:extLst>
              <a:ext uri="{FF2B5EF4-FFF2-40B4-BE49-F238E27FC236}">
                <a16:creationId xmlns:a16="http://schemas.microsoft.com/office/drawing/2014/main" id="{498A8A43-6637-9D05-518E-210F732E26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9878" y="1320907"/>
            <a:ext cx="576134" cy="617887"/>
          </a:xfrm>
          <a:prstGeom prst="rect">
            <a:avLst/>
          </a:prstGeom>
        </p:spPr>
      </p:pic>
      <p:pic>
        <p:nvPicPr>
          <p:cNvPr id="9" name="Graphic 8" descr="Lunch Box with solid fill">
            <a:extLst>
              <a:ext uri="{FF2B5EF4-FFF2-40B4-BE49-F238E27FC236}">
                <a16:creationId xmlns:a16="http://schemas.microsoft.com/office/drawing/2014/main" id="{95359F7D-2035-25A5-7CA8-CBF8EC4AE0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779" y="2151234"/>
            <a:ext cx="579233" cy="625389"/>
          </a:xfrm>
          <a:prstGeom prst="rect">
            <a:avLst/>
          </a:prstGeom>
        </p:spPr>
      </p:pic>
      <p:pic>
        <p:nvPicPr>
          <p:cNvPr id="16" name="Graphic 15" descr="Right And Left Brain outline">
            <a:extLst>
              <a:ext uri="{FF2B5EF4-FFF2-40B4-BE49-F238E27FC236}">
                <a16:creationId xmlns:a16="http://schemas.microsoft.com/office/drawing/2014/main" id="{7EEE5309-303E-EFD8-C6A7-FD7D49CD30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6794" y="2989063"/>
            <a:ext cx="768216" cy="768216"/>
          </a:xfrm>
          <a:prstGeom prst="rect">
            <a:avLst/>
          </a:prstGeom>
        </p:spPr>
      </p:pic>
      <p:pic>
        <p:nvPicPr>
          <p:cNvPr id="18" name="Graphic 17" descr="Water with solid fill">
            <a:extLst>
              <a:ext uri="{FF2B5EF4-FFF2-40B4-BE49-F238E27FC236}">
                <a16:creationId xmlns:a16="http://schemas.microsoft.com/office/drawing/2014/main" id="{89B8DDAD-684D-EF84-1E1B-C4296E16D2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6868" y="5229056"/>
            <a:ext cx="768216" cy="768216"/>
          </a:xfrm>
          <a:prstGeom prst="rect">
            <a:avLst/>
          </a:prstGeom>
        </p:spPr>
      </p:pic>
      <p:pic>
        <p:nvPicPr>
          <p:cNvPr id="20" name="Graphic 19" descr="Heart organ with solid fill">
            <a:extLst>
              <a:ext uri="{FF2B5EF4-FFF2-40B4-BE49-F238E27FC236}">
                <a16:creationId xmlns:a16="http://schemas.microsoft.com/office/drawing/2014/main" id="{B7ED4CD8-A273-A052-4340-0F898C373B6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9990" y="4382436"/>
            <a:ext cx="768216" cy="768216"/>
          </a:xfrm>
          <a:prstGeom prst="rect">
            <a:avLst/>
          </a:prstGeom>
        </p:spPr>
      </p:pic>
      <p:pic>
        <p:nvPicPr>
          <p:cNvPr id="22" name="Graphic 21" descr="Needle outline">
            <a:extLst>
              <a:ext uri="{FF2B5EF4-FFF2-40B4-BE49-F238E27FC236}">
                <a16:creationId xmlns:a16="http://schemas.microsoft.com/office/drawing/2014/main" id="{051C6920-E267-2DA3-3970-BA60E423B6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6306" y="3618865"/>
            <a:ext cx="914400" cy="914400"/>
          </a:xfrm>
          <a:prstGeom prst="rect">
            <a:avLst/>
          </a:prstGeom>
        </p:spPr>
      </p:pic>
    </p:spTree>
    <p:extLst>
      <p:ext uri="{BB962C8B-B14F-4D97-AF65-F5344CB8AC3E}">
        <p14:creationId xmlns:p14="http://schemas.microsoft.com/office/powerpoint/2010/main" val="1324205021"/>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2304-717C-C6E4-D746-84D90BC11AA2}"/>
              </a:ext>
            </a:extLst>
          </p:cNvPr>
          <p:cNvSpPr>
            <a:spLocks noGrp="1"/>
          </p:cNvSpPr>
          <p:nvPr>
            <p:ph type="title"/>
          </p:nvPr>
        </p:nvSpPr>
        <p:spPr/>
        <p:txBody>
          <a:bodyPr/>
          <a:lstStyle/>
          <a:p>
            <a:r>
              <a:rPr lang="en-US"/>
              <a:t>Women/Maternal</a:t>
            </a:r>
          </a:p>
        </p:txBody>
      </p:sp>
      <p:sp>
        <p:nvSpPr>
          <p:cNvPr id="3" name="Content Placeholder 2">
            <a:extLst>
              <a:ext uri="{FF2B5EF4-FFF2-40B4-BE49-F238E27FC236}">
                <a16:creationId xmlns:a16="http://schemas.microsoft.com/office/drawing/2014/main" id="{CC244FEA-DBFE-B3FE-044C-FCB47BFAA54C}"/>
              </a:ext>
            </a:extLst>
          </p:cNvPr>
          <p:cNvSpPr>
            <a:spLocks noGrp="1"/>
          </p:cNvSpPr>
          <p:nvPr>
            <p:ph idx="1"/>
          </p:nvPr>
        </p:nvSpPr>
        <p:spPr>
          <a:xfrm>
            <a:off x="593502" y="1253331"/>
            <a:ext cx="10515600" cy="4351338"/>
          </a:xfrm>
        </p:spPr>
        <p:txBody>
          <a:bodyPr>
            <a:noAutofit/>
          </a:bodyPr>
          <a:lstStyle/>
          <a:p>
            <a:pPr marL="292100" indent="-292100">
              <a:buFont typeface="Arial" panose="020B0604020202020204" pitchFamily="34" charset="0"/>
              <a:buChar char="•"/>
            </a:pPr>
            <a:r>
              <a:rPr lang="en-US" sz="2200" i="1"/>
              <a:t>“A lot of us don't have health insurance or the money for a therapist, but maybe we just want to talk to one because we can't talk to family, they're judgmental. You can't talk to friends because you don't know anybody really. So, it's like </a:t>
            </a:r>
            <a:r>
              <a:rPr lang="en-US" sz="2200" b="1" i="1"/>
              <a:t>we just want that one person that we can actually confide into without them spilling our business to everybody else</a:t>
            </a:r>
            <a:r>
              <a:rPr lang="en-US" sz="2200" i="1"/>
              <a:t>.”</a:t>
            </a:r>
          </a:p>
          <a:p>
            <a:pPr marL="292100" indent="-292100">
              <a:buFont typeface="Arial" panose="020B0604020202020204" pitchFamily="34" charset="0"/>
              <a:buChar char="•"/>
            </a:pPr>
            <a:r>
              <a:rPr lang="en-US" sz="2200" i="1"/>
              <a:t>“It would be nice if there were </a:t>
            </a:r>
            <a:r>
              <a:rPr lang="en-US" sz="2200" b="1" i="1"/>
              <a:t>questions that normalized mental health counseling as routine </a:t>
            </a:r>
            <a:r>
              <a:rPr lang="en-US" sz="2200" i="1"/>
              <a:t>instead of only addressing depression and anxiety. There is a difference between mental health and mental illness.”</a:t>
            </a:r>
          </a:p>
          <a:p>
            <a:pPr marL="292100" indent="-292100">
              <a:buFont typeface="Arial" panose="020B0604020202020204" pitchFamily="34" charset="0"/>
              <a:buChar char="•"/>
            </a:pPr>
            <a:r>
              <a:rPr lang="en-US" sz="2200" i="1"/>
              <a:t>“Regarding depression after pregnancy, I didn't find it very beneficial to ask in front of my husband if I was depressed or sad. </a:t>
            </a:r>
            <a:r>
              <a:rPr lang="en-US" sz="2200" b="1" i="1"/>
              <a:t>I didn't answer honestly because I didn't want to disappoint my husband</a:t>
            </a:r>
            <a:r>
              <a:rPr lang="en-US" sz="2200" i="1"/>
              <a:t>.”</a:t>
            </a:r>
          </a:p>
          <a:p>
            <a:pPr marL="292100" indent="-292100">
              <a:buFont typeface="Arial" panose="020B0604020202020204" pitchFamily="34" charset="0"/>
              <a:buChar char="•"/>
            </a:pPr>
            <a:r>
              <a:rPr lang="en-US" sz="2200" i="1"/>
              <a:t>“I feel like we need more </a:t>
            </a:r>
            <a:r>
              <a:rPr lang="en-US" sz="2200" b="1" i="1"/>
              <a:t>resources for post-partum depression</a:t>
            </a:r>
            <a:r>
              <a:rPr lang="en-US" sz="2200" i="1"/>
              <a:t>.”</a:t>
            </a:r>
          </a:p>
          <a:p>
            <a:pPr marL="457200" indent="-457200">
              <a:buFont typeface="Arial" panose="020B0604020202020204" pitchFamily="34" charset="0"/>
              <a:buChar char="•"/>
            </a:pPr>
            <a:endParaRPr lang="en-US" sz="2200" i="1"/>
          </a:p>
          <a:p>
            <a:pPr marL="457200" indent="-457200">
              <a:buFont typeface="Arial" panose="020B0604020202020204" pitchFamily="34" charset="0"/>
              <a:buChar char="•"/>
            </a:pPr>
            <a:endParaRPr lang="en-US" sz="2200" i="1"/>
          </a:p>
          <a:p>
            <a:endParaRPr lang="en-US" sz="2200" i="1"/>
          </a:p>
          <a:p>
            <a:endParaRPr lang="en-US" sz="2200"/>
          </a:p>
        </p:txBody>
      </p:sp>
      <p:sp>
        <p:nvSpPr>
          <p:cNvPr id="4" name="Slide Number Placeholder 3">
            <a:extLst>
              <a:ext uri="{FF2B5EF4-FFF2-40B4-BE49-F238E27FC236}">
                <a16:creationId xmlns:a16="http://schemas.microsoft.com/office/drawing/2014/main" id="{5683492B-8E3E-A215-2DF9-C2EF042D2AF9}"/>
              </a:ext>
            </a:extLst>
          </p:cNvPr>
          <p:cNvSpPr>
            <a:spLocks noGrp="1"/>
          </p:cNvSpPr>
          <p:nvPr>
            <p:ph type="sldNum" sz="quarter" idx="12"/>
          </p:nvPr>
        </p:nvSpPr>
        <p:spPr/>
        <p:txBody>
          <a:bodyPr/>
          <a:lstStyle/>
          <a:p>
            <a:fld id="{2C1798A1-548B-2F4F-A949-0B360C421755}" type="slidenum">
              <a:rPr lang="en-US" smtClean="0"/>
              <a:t>46</a:t>
            </a:fld>
            <a:endParaRPr lang="en-US"/>
          </a:p>
        </p:txBody>
      </p:sp>
    </p:spTree>
    <p:extLst>
      <p:ext uri="{BB962C8B-B14F-4D97-AF65-F5344CB8AC3E}">
        <p14:creationId xmlns:p14="http://schemas.microsoft.com/office/powerpoint/2010/main" val="1241645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D2CE588-B7C7-F4F4-6A72-910028738F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47" t="12210" r="14041" b="4115"/>
          <a:stretch/>
        </p:blipFill>
        <p:spPr>
          <a:xfrm>
            <a:off x="709757" y="-1286616"/>
            <a:ext cx="12008425" cy="6656388"/>
          </a:xfrm>
        </p:spPr>
      </p:pic>
      <p:sp>
        <p:nvSpPr>
          <p:cNvPr id="6" name="Picture Placeholder 5">
            <a:extLst>
              <a:ext uri="{FF2B5EF4-FFF2-40B4-BE49-F238E27FC236}">
                <a16:creationId xmlns:a16="http://schemas.microsoft.com/office/drawing/2014/main" id="{0EEBE0B6-0D13-53BA-2720-B21C967D7FB0}"/>
              </a:ext>
            </a:extLst>
          </p:cNvPr>
          <p:cNvSpPr>
            <a:spLocks noGrp="1"/>
          </p:cNvSpPr>
          <p:nvPr>
            <p:ph type="pic" sz="quarter" idx="11"/>
          </p:nvPr>
        </p:nvSpPr>
        <p:spPr/>
        <p:txBody>
          <a:bodyPr/>
          <a:lstStyle/>
          <a:p>
            <a:endParaRPr lang="en-US"/>
          </a:p>
        </p:txBody>
      </p:sp>
      <p:sp>
        <p:nvSpPr>
          <p:cNvPr id="7" name="Picture Placeholder 6">
            <a:extLst>
              <a:ext uri="{FF2B5EF4-FFF2-40B4-BE49-F238E27FC236}">
                <a16:creationId xmlns:a16="http://schemas.microsoft.com/office/drawing/2014/main" id="{07CBAD74-24F6-8BA3-EEDC-A893155ED056}"/>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9AD74D05-A69F-DEDE-D428-FEAE3C4F295E}"/>
              </a:ext>
            </a:extLst>
          </p:cNvPr>
          <p:cNvSpPr>
            <a:spLocks noGrp="1"/>
          </p:cNvSpPr>
          <p:nvPr>
            <p:ph type="title"/>
          </p:nvPr>
        </p:nvSpPr>
        <p:spPr/>
        <p:txBody>
          <a:bodyPr/>
          <a:lstStyle/>
          <a:p>
            <a:r>
              <a:rPr lang="en-US"/>
              <a:t>Maternal Mortality</a:t>
            </a:r>
          </a:p>
        </p:txBody>
      </p:sp>
    </p:spTree>
    <p:extLst>
      <p:ext uri="{BB962C8B-B14F-4D97-AF65-F5344CB8AC3E}">
        <p14:creationId xmlns:p14="http://schemas.microsoft.com/office/powerpoint/2010/main" val="3513399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0E15-BA9C-7C40-9A86-0ED81BFB0050}"/>
              </a:ext>
            </a:extLst>
          </p:cNvPr>
          <p:cNvSpPr>
            <a:spLocks noGrp="1"/>
          </p:cNvSpPr>
          <p:nvPr>
            <p:ph type="title"/>
          </p:nvPr>
        </p:nvSpPr>
        <p:spPr>
          <a:xfrm>
            <a:off x="436880" y="239486"/>
            <a:ext cx="11564620" cy="882205"/>
          </a:xfrm>
        </p:spPr>
        <p:txBody>
          <a:bodyPr>
            <a:normAutofit fontScale="90000"/>
          </a:bodyPr>
          <a:lstStyle/>
          <a:p>
            <a:r>
              <a:rPr lang="en-US">
                <a:latin typeface="Raleway"/>
              </a:rPr>
              <a:t>Indiana </a:t>
            </a:r>
            <a:r>
              <a:rPr lang="en-US" sz="4000">
                <a:solidFill>
                  <a:srgbClr val="EB5347"/>
                </a:solidFill>
                <a:latin typeface="Raleway"/>
              </a:rPr>
              <a:t>pregnancy-associated</a:t>
            </a:r>
            <a:r>
              <a:rPr lang="en-US" sz="4000">
                <a:solidFill>
                  <a:srgbClr val="F7C327"/>
                </a:solidFill>
                <a:latin typeface="Raleway"/>
              </a:rPr>
              <a:t> </a:t>
            </a:r>
            <a:r>
              <a:rPr lang="en-US">
                <a:latin typeface="Raleway"/>
              </a:rPr>
              <a:t>five-year MMRs: 2018-2022</a:t>
            </a:r>
          </a:p>
        </p:txBody>
      </p:sp>
      <p:sp>
        <p:nvSpPr>
          <p:cNvPr id="3" name="Content Placeholder 2">
            <a:extLst>
              <a:ext uri="{FF2B5EF4-FFF2-40B4-BE49-F238E27FC236}">
                <a16:creationId xmlns:a16="http://schemas.microsoft.com/office/drawing/2014/main" id="{AA6EC60C-934D-E548-A1A8-C2F9FB46BF67}"/>
              </a:ext>
            </a:extLst>
          </p:cNvPr>
          <p:cNvSpPr>
            <a:spLocks noGrp="1"/>
          </p:cNvSpPr>
          <p:nvPr>
            <p:ph sz="half" idx="1"/>
          </p:nvPr>
        </p:nvSpPr>
        <p:spPr/>
        <p:txBody>
          <a:bodyPr vert="horz" lIns="91440" tIns="45720" rIns="91440" bIns="45720" rtlCol="0" anchor="t">
            <a:noAutofit/>
          </a:bodyPr>
          <a:lstStyle/>
          <a:p>
            <a:r>
              <a:rPr lang="en-US" sz="3200" b="1">
                <a:solidFill>
                  <a:srgbClr val="243E8F"/>
                </a:solidFill>
                <a:latin typeface="Segoe UI"/>
                <a:cs typeface="Segoe UI"/>
              </a:rPr>
              <a:t>91.6</a:t>
            </a:r>
            <a:r>
              <a:rPr lang="en-US" sz="2000">
                <a:solidFill>
                  <a:srgbClr val="243E8F"/>
                </a:solidFill>
                <a:latin typeface="Segoe UI"/>
                <a:cs typeface="Segoe UI"/>
              </a:rPr>
              <a:t> deaths per</a:t>
            </a:r>
            <a:r>
              <a:rPr lang="en-US" sz="2000" b="0" i="0" u="none" strike="noStrike" baseline="0">
                <a:solidFill>
                  <a:srgbClr val="243E8F"/>
                </a:solidFill>
                <a:latin typeface="Segoe UI"/>
                <a:cs typeface="Segoe UI"/>
              </a:rPr>
              <a:t> 100,000 live births</a:t>
            </a:r>
            <a:endParaRPr lang="en-US" sz="2000">
              <a:latin typeface="Segoe UI"/>
              <a:cs typeface="Segoe UI"/>
            </a:endParaRPr>
          </a:p>
          <a:p>
            <a:r>
              <a:rPr lang="en-US" sz="2000" b="1" i="0" u="none" strike="noStrike" baseline="0">
                <a:solidFill>
                  <a:srgbClr val="243E8F"/>
                </a:solidFill>
              </a:rPr>
              <a:t>rate of pregnancy-associated </a:t>
            </a:r>
            <a:r>
              <a:rPr lang="en-US" sz="2000" b="0" i="0" u="none" strike="noStrike" baseline="0">
                <a:solidFill>
                  <a:srgbClr val="243E8F"/>
                </a:solidFill>
              </a:rPr>
              <a:t>deaths</a:t>
            </a:r>
          </a:p>
          <a:p>
            <a:r>
              <a:rPr lang="en-US" sz="2000" b="0" i="0" u="none" strike="noStrike" baseline="0">
                <a:solidFill>
                  <a:srgbClr val="243E8F"/>
                </a:solidFill>
              </a:rPr>
              <a:t>in Indiana in </a:t>
            </a:r>
            <a:r>
              <a:rPr lang="en-US" sz="2000">
                <a:solidFill>
                  <a:srgbClr val="243E8F"/>
                </a:solidFill>
              </a:rPr>
              <a:t>2018-2022</a:t>
            </a:r>
          </a:p>
          <a:p>
            <a:endParaRPr lang="en-US" sz="1000">
              <a:solidFill>
                <a:srgbClr val="243E8F"/>
              </a:solidFill>
            </a:endParaRPr>
          </a:p>
          <a:p>
            <a:endParaRPr lang="en-US" sz="1000">
              <a:solidFill>
                <a:srgbClr val="243E8F"/>
              </a:solidFill>
            </a:endParaRPr>
          </a:p>
          <a:p>
            <a:pPr>
              <a:spcBef>
                <a:spcPts val="0"/>
              </a:spcBef>
            </a:pPr>
            <a:r>
              <a:rPr lang="en-US" sz="2000">
                <a:solidFill>
                  <a:srgbClr val="243E8F"/>
                </a:solidFill>
                <a:latin typeface="Segoe UI"/>
                <a:cs typeface="Segoe UI"/>
              </a:rPr>
              <a:t>The</a:t>
            </a:r>
            <a:r>
              <a:rPr lang="en-US" sz="2000" b="0" i="0" u="none" strike="noStrike" baseline="0">
                <a:solidFill>
                  <a:srgbClr val="243E8F"/>
                </a:solidFill>
                <a:latin typeface="Segoe UI"/>
                <a:cs typeface="Segoe UI"/>
              </a:rPr>
              <a:t> death </a:t>
            </a:r>
            <a:r>
              <a:rPr lang="en-US" sz="2000">
                <a:solidFill>
                  <a:srgbClr val="243E8F"/>
                </a:solidFill>
                <a:latin typeface="Segoe UI"/>
                <a:cs typeface="Segoe UI"/>
              </a:rPr>
              <a:t>of a woman from</a:t>
            </a:r>
            <a:r>
              <a:rPr lang="en-US" sz="2000" b="0" i="0" u="none" strike="noStrike" baseline="0">
                <a:solidFill>
                  <a:srgbClr val="243E8F"/>
                </a:solidFill>
                <a:latin typeface="Segoe UI"/>
                <a:cs typeface="Segoe UI"/>
              </a:rPr>
              <a:t> </a:t>
            </a:r>
            <a:r>
              <a:rPr lang="en-US" sz="2000" b="0" i="0" u="sng" strike="noStrike" baseline="0">
                <a:solidFill>
                  <a:srgbClr val="243E8F"/>
                </a:solidFill>
                <a:latin typeface="Segoe UI"/>
                <a:cs typeface="Segoe UI"/>
              </a:rPr>
              <a:t>any cause </a:t>
            </a:r>
            <a:endParaRPr lang="en-US" sz="2000" b="0" i="0" u="none" strike="noStrike" baseline="0">
              <a:solidFill>
                <a:srgbClr val="243E8F"/>
              </a:solidFill>
              <a:latin typeface="Segoe UI"/>
              <a:cs typeface="Segoe UI"/>
            </a:endParaRPr>
          </a:p>
          <a:p>
            <a:pPr>
              <a:spcBef>
                <a:spcPts val="0"/>
              </a:spcBef>
            </a:pPr>
            <a:r>
              <a:rPr lang="en-US" sz="2000" b="0" i="0" u="none" strike="noStrike" baseline="0">
                <a:solidFill>
                  <a:srgbClr val="243E8F"/>
                </a:solidFill>
              </a:rPr>
              <a:t>during pregnancy or within one year of</a:t>
            </a:r>
          </a:p>
          <a:p>
            <a:pPr>
              <a:spcBef>
                <a:spcPts val="0"/>
              </a:spcBef>
            </a:pPr>
            <a:r>
              <a:rPr lang="en-US" sz="2000" b="0" i="0" u="none" strike="noStrike" baseline="0">
                <a:solidFill>
                  <a:srgbClr val="243E8F"/>
                </a:solidFill>
              </a:rPr>
              <a:t>the end of pregnancy</a:t>
            </a:r>
            <a:endParaRPr lang="en-US" sz="2000"/>
          </a:p>
          <a:p>
            <a:endParaRPr lang="en-US" sz="2000">
              <a:solidFill>
                <a:srgbClr val="243E8F"/>
              </a:solidFill>
            </a:endParaRPr>
          </a:p>
          <a:p>
            <a:endParaRPr lang="en-US"/>
          </a:p>
        </p:txBody>
      </p:sp>
      <p:sp>
        <p:nvSpPr>
          <p:cNvPr id="4" name="Content Placeholder 3">
            <a:extLst>
              <a:ext uri="{FF2B5EF4-FFF2-40B4-BE49-F238E27FC236}">
                <a16:creationId xmlns:a16="http://schemas.microsoft.com/office/drawing/2014/main" id="{E83DF12A-6534-C547-8C1A-9A408709811E}"/>
              </a:ext>
            </a:extLst>
          </p:cNvPr>
          <p:cNvSpPr>
            <a:spLocks noGrp="1"/>
          </p:cNvSpPr>
          <p:nvPr>
            <p:ph sz="half" idx="2"/>
          </p:nvPr>
        </p:nvSpPr>
        <p:spPr/>
        <p:txBody>
          <a:bodyPr vert="horz" lIns="91440" tIns="45720" rIns="91440" bIns="45720" rtlCol="0" anchor="t">
            <a:noAutofit/>
          </a:bodyPr>
          <a:lstStyle/>
          <a:p>
            <a:r>
              <a:rPr lang="en-US" sz="3200" b="1">
                <a:solidFill>
                  <a:srgbClr val="243E8F"/>
                </a:solidFill>
                <a:latin typeface="Segoe UI"/>
                <a:cs typeface="Segoe UI"/>
              </a:rPr>
              <a:t>17.2</a:t>
            </a:r>
            <a:r>
              <a:rPr lang="en-US">
                <a:solidFill>
                  <a:srgbClr val="243E8F"/>
                </a:solidFill>
                <a:latin typeface="Segoe UI"/>
                <a:cs typeface="Segoe UI"/>
              </a:rPr>
              <a:t> </a:t>
            </a:r>
            <a:r>
              <a:rPr lang="en-US" sz="2000">
                <a:solidFill>
                  <a:srgbClr val="243E8F"/>
                </a:solidFill>
                <a:latin typeface="Segoe UI"/>
                <a:cs typeface="Segoe UI"/>
              </a:rPr>
              <a:t>deaths per</a:t>
            </a:r>
            <a:r>
              <a:rPr lang="en-US" sz="2000" b="0" i="0" u="none" strike="noStrike" baseline="0">
                <a:solidFill>
                  <a:srgbClr val="243E8F"/>
                </a:solidFill>
                <a:latin typeface="Segoe UI"/>
                <a:cs typeface="Segoe UI"/>
              </a:rPr>
              <a:t> 100,000 live births</a:t>
            </a:r>
            <a:endParaRPr lang="en-US" sz="2000">
              <a:latin typeface="Segoe UI"/>
              <a:cs typeface="Segoe UI"/>
            </a:endParaRPr>
          </a:p>
          <a:p>
            <a:r>
              <a:rPr lang="en-US" sz="2000" b="1" i="0" u="none" strike="noStrike" baseline="0">
                <a:solidFill>
                  <a:srgbClr val="243E8F"/>
                </a:solidFill>
              </a:rPr>
              <a:t>rate of pregnancy-related deaths</a:t>
            </a:r>
            <a:r>
              <a:rPr lang="en-US" sz="2000" i="0" u="none" strike="noStrike" baseline="0">
                <a:solidFill>
                  <a:srgbClr val="243E8F"/>
                </a:solidFill>
              </a:rPr>
              <a:t> in</a:t>
            </a:r>
          </a:p>
          <a:p>
            <a:r>
              <a:rPr lang="en-US" sz="2000" b="0" i="0" u="none" strike="noStrike" baseline="0">
                <a:solidFill>
                  <a:srgbClr val="243E8F"/>
                </a:solidFill>
              </a:rPr>
              <a:t>Indiana in 2018-2022</a:t>
            </a:r>
          </a:p>
          <a:p>
            <a:endParaRPr lang="en-US" sz="1600">
              <a:solidFill>
                <a:srgbClr val="243E8F"/>
              </a:solidFill>
            </a:endParaRPr>
          </a:p>
          <a:p>
            <a:r>
              <a:rPr lang="en-US" sz="2000">
                <a:solidFill>
                  <a:srgbClr val="243E8F"/>
                </a:solidFill>
              </a:rPr>
              <a:t>The</a:t>
            </a:r>
            <a:r>
              <a:rPr lang="en-US" sz="2000" b="0" i="0" u="none" strike="noStrike" baseline="0">
                <a:solidFill>
                  <a:srgbClr val="243E8F"/>
                </a:solidFill>
              </a:rPr>
              <a:t> death of a woman during pregnancy </a:t>
            </a:r>
            <a:r>
              <a:rPr lang="en-US" sz="2000">
                <a:solidFill>
                  <a:srgbClr val="243E8F"/>
                </a:solidFill>
              </a:rPr>
              <a:t>or within</a:t>
            </a:r>
            <a:r>
              <a:rPr lang="en-US" sz="2000" b="0" i="0" u="none" strike="noStrike" baseline="0">
                <a:solidFill>
                  <a:srgbClr val="243E8F"/>
                </a:solidFill>
              </a:rPr>
              <a:t> one year of the end of pregnancy </a:t>
            </a:r>
            <a:r>
              <a:rPr lang="en-US" sz="2000" u="sng">
                <a:solidFill>
                  <a:srgbClr val="243E8F"/>
                </a:solidFill>
              </a:rPr>
              <a:t>from a</a:t>
            </a:r>
            <a:r>
              <a:rPr lang="en-US" sz="2000" b="0" i="0" u="sng" strike="noStrike" baseline="0">
                <a:solidFill>
                  <a:srgbClr val="243E8F"/>
                </a:solidFill>
              </a:rPr>
              <a:t> pregnancy complication, a chain of </a:t>
            </a:r>
            <a:r>
              <a:rPr lang="en-US" sz="2000" u="sng">
                <a:solidFill>
                  <a:srgbClr val="243E8F"/>
                </a:solidFill>
              </a:rPr>
              <a:t>events initiated</a:t>
            </a:r>
            <a:r>
              <a:rPr lang="en-US" sz="2000" b="0" i="0" u="sng" strike="noStrike" baseline="0">
                <a:solidFill>
                  <a:srgbClr val="243E8F"/>
                </a:solidFill>
              </a:rPr>
              <a:t> by pregnancy, or the aggravation </a:t>
            </a:r>
            <a:r>
              <a:rPr lang="en-US" sz="2000" u="sng">
                <a:solidFill>
                  <a:srgbClr val="243E8F"/>
                </a:solidFill>
              </a:rPr>
              <a:t>of an</a:t>
            </a:r>
            <a:r>
              <a:rPr lang="en-US" sz="2000" b="0" i="0" u="sng" strike="noStrike" baseline="0">
                <a:solidFill>
                  <a:srgbClr val="243E8F"/>
                </a:solidFill>
              </a:rPr>
              <a:t> unrelated condition by the </a:t>
            </a:r>
            <a:r>
              <a:rPr lang="en-US" sz="2000" u="sng">
                <a:solidFill>
                  <a:srgbClr val="243E8F"/>
                </a:solidFill>
              </a:rPr>
              <a:t>physiological effects</a:t>
            </a:r>
            <a:r>
              <a:rPr lang="en-US" sz="2000" b="0" i="0" u="sng" strike="noStrike" baseline="0">
                <a:solidFill>
                  <a:srgbClr val="243E8F"/>
                </a:solidFill>
              </a:rPr>
              <a:t> of pregnancy</a:t>
            </a:r>
            <a:endParaRPr lang="en-US" sz="2000" u="sng"/>
          </a:p>
          <a:p>
            <a:endParaRPr lang="en-US"/>
          </a:p>
        </p:txBody>
      </p:sp>
      <p:sp>
        <p:nvSpPr>
          <p:cNvPr id="5" name="Slide Number Placeholder 4">
            <a:extLst>
              <a:ext uri="{FF2B5EF4-FFF2-40B4-BE49-F238E27FC236}">
                <a16:creationId xmlns:a16="http://schemas.microsoft.com/office/drawing/2014/main" id="{C4127096-5235-F141-8761-E1FD9EDDAC18}"/>
              </a:ext>
            </a:extLst>
          </p:cNvPr>
          <p:cNvSpPr>
            <a:spLocks noGrp="1"/>
          </p:cNvSpPr>
          <p:nvPr>
            <p:ph type="sldNum" sz="quarter" idx="12"/>
          </p:nvPr>
        </p:nvSpPr>
        <p:spPr/>
        <p:txBody>
          <a:bodyPr/>
          <a:lstStyle/>
          <a:p>
            <a:fld id="{2C1798A1-548B-2F4F-A949-0B360C421755}" type="slidenum">
              <a:rPr lang="en-US" smtClean="0"/>
              <a:t>48</a:t>
            </a:fld>
            <a:endParaRPr lang="en-US"/>
          </a:p>
        </p:txBody>
      </p:sp>
      <p:sp>
        <p:nvSpPr>
          <p:cNvPr id="6" name="TextBox 5">
            <a:extLst>
              <a:ext uri="{FF2B5EF4-FFF2-40B4-BE49-F238E27FC236}">
                <a16:creationId xmlns:a16="http://schemas.microsoft.com/office/drawing/2014/main" id="{6AA40173-8C3B-1736-A27D-7FB33FE7EF7A}"/>
              </a:ext>
            </a:extLst>
          </p:cNvPr>
          <p:cNvSpPr txBox="1"/>
          <p:nvPr/>
        </p:nvSpPr>
        <p:spPr>
          <a:xfrm>
            <a:off x="1831729" y="5891595"/>
            <a:ext cx="10000438" cy="276999"/>
          </a:xfrm>
          <a:prstGeom prst="rect">
            <a:avLst/>
          </a:prstGeom>
          <a:noFill/>
        </p:spPr>
        <p:txBody>
          <a:bodyPr wrap="square" lIns="91440" tIns="45720" rIns="91440" bIns="45720" anchor="t">
            <a:spAutoFit/>
          </a:bodyPr>
          <a:lstStyle/>
          <a:p>
            <a:pPr algn="ctr"/>
            <a:r>
              <a:rPr lang="en-US" sz="1200" b="1">
                <a:solidFill>
                  <a:srgbClr val="243E8E"/>
                </a:solidFill>
                <a:latin typeface="Segoe UI"/>
                <a:cs typeface="Segoe UI"/>
              </a:rPr>
              <a:t>MMR=Maternal Mortality Rate</a:t>
            </a:r>
            <a:endParaRPr lang="en-US" sz="1200" b="1" baseline="0">
              <a:solidFill>
                <a:srgbClr val="243E8E"/>
              </a:solidFill>
              <a:latin typeface="Segoe UI"/>
              <a:cs typeface="Segoe UI"/>
            </a:endParaRPr>
          </a:p>
        </p:txBody>
      </p:sp>
    </p:spTree>
    <p:extLst>
      <p:ext uri="{BB962C8B-B14F-4D97-AF65-F5344CB8AC3E}">
        <p14:creationId xmlns:p14="http://schemas.microsoft.com/office/powerpoint/2010/main" val="4085514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6125-A58E-5D4B-AECB-5A8D3F98C9BA}"/>
              </a:ext>
            </a:extLst>
          </p:cNvPr>
          <p:cNvSpPr>
            <a:spLocks noGrp="1"/>
          </p:cNvSpPr>
          <p:nvPr>
            <p:ph type="title"/>
          </p:nvPr>
        </p:nvSpPr>
        <p:spPr>
          <a:xfrm>
            <a:off x="436879" y="180394"/>
            <a:ext cx="11640821" cy="941297"/>
          </a:xfrm>
        </p:spPr>
        <p:txBody>
          <a:bodyPr>
            <a:normAutofit fontScale="90000"/>
          </a:bodyPr>
          <a:lstStyle/>
          <a:p>
            <a:r>
              <a:rPr lang="en-US">
                <a:latin typeface="Raleway"/>
              </a:rPr>
              <a:t>Indiana </a:t>
            </a:r>
            <a:r>
              <a:rPr lang="en-US" sz="4000">
                <a:solidFill>
                  <a:srgbClr val="EB5347"/>
                </a:solidFill>
                <a:latin typeface="Raleway"/>
              </a:rPr>
              <a:t>pregnancy-associated</a:t>
            </a:r>
            <a:r>
              <a:rPr lang="en-US" sz="4000">
                <a:solidFill>
                  <a:srgbClr val="F7C327"/>
                </a:solidFill>
                <a:latin typeface="Raleway"/>
              </a:rPr>
              <a:t> </a:t>
            </a:r>
            <a:r>
              <a:rPr lang="en-US">
                <a:latin typeface="Raleway"/>
              </a:rPr>
              <a:t>MMRs: 2018-2022 (N=367)</a:t>
            </a:r>
          </a:p>
        </p:txBody>
      </p:sp>
      <p:sp>
        <p:nvSpPr>
          <p:cNvPr id="7" name="Slide Number Placeholder 6">
            <a:extLst>
              <a:ext uri="{FF2B5EF4-FFF2-40B4-BE49-F238E27FC236}">
                <a16:creationId xmlns:a16="http://schemas.microsoft.com/office/drawing/2014/main" id="{E81F708C-DFB4-D341-9B0B-A636E8FCC565}"/>
              </a:ext>
            </a:extLst>
          </p:cNvPr>
          <p:cNvSpPr>
            <a:spLocks noGrp="1"/>
          </p:cNvSpPr>
          <p:nvPr>
            <p:ph type="sldNum" sz="quarter" idx="12"/>
          </p:nvPr>
        </p:nvSpPr>
        <p:spPr/>
        <p:txBody>
          <a:bodyPr/>
          <a:lstStyle/>
          <a:p>
            <a:fld id="{2C1798A1-548B-2F4F-A949-0B360C421755}" type="slidenum">
              <a:rPr lang="en-US" smtClean="0"/>
              <a:pPr/>
              <a:t>49</a:t>
            </a:fld>
            <a:endParaRPr lang="en-US"/>
          </a:p>
        </p:txBody>
      </p:sp>
      <p:graphicFrame>
        <p:nvGraphicFramePr>
          <p:cNvPr id="4" name="Chart 3">
            <a:extLst>
              <a:ext uri="{FF2B5EF4-FFF2-40B4-BE49-F238E27FC236}">
                <a16:creationId xmlns:a16="http://schemas.microsoft.com/office/drawing/2014/main" id="{69192859-C3FB-9047-9F22-F84432D3C343}"/>
              </a:ext>
            </a:extLst>
          </p:cNvPr>
          <p:cNvGraphicFramePr/>
          <p:nvPr/>
        </p:nvGraphicFramePr>
        <p:xfrm>
          <a:off x="539284" y="1459138"/>
          <a:ext cx="10665163" cy="4402269"/>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546D7D33-F80E-B84C-AF4C-4F7DBFB0BFF7}"/>
              </a:ext>
            </a:extLst>
          </p:cNvPr>
          <p:cNvCxnSpPr>
            <a:cxnSpLocks/>
          </p:cNvCxnSpPr>
          <p:nvPr/>
        </p:nvCxnSpPr>
        <p:spPr>
          <a:xfrm>
            <a:off x="0" y="1127671"/>
            <a:ext cx="3155696" cy="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1">
            <a:extLst>
              <a:ext uri="{FF2B5EF4-FFF2-40B4-BE49-F238E27FC236}">
                <a16:creationId xmlns:a16="http://schemas.microsoft.com/office/drawing/2014/main" id="{75774395-BF71-214D-303C-74550FECD179}"/>
              </a:ext>
            </a:extLst>
          </p:cNvPr>
          <p:cNvSpPr txBox="1"/>
          <p:nvPr/>
        </p:nvSpPr>
        <p:spPr>
          <a:xfrm>
            <a:off x="2356149" y="2376055"/>
            <a:ext cx="1100728" cy="4284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N=</a:t>
            </a:r>
            <a:r>
              <a:rPr lang="en-US" sz="2000" b="1">
                <a:solidFill>
                  <a:schemeClr val="accent1"/>
                </a:solidFill>
                <a:latin typeface="Segoe UI" panose="020B0502040204020203" pitchFamily="34" charset="0"/>
                <a:cs typeface="Segoe UI" panose="020B0502040204020203" pitchFamily="34" charset="0"/>
              </a:rPr>
              <a:t>63</a:t>
            </a:r>
            <a:endParaRPr kumimoji="0" lang="en-US" sz="2000" b="1"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
        <p:nvSpPr>
          <p:cNvPr id="9" name="TextBox 1">
            <a:extLst>
              <a:ext uri="{FF2B5EF4-FFF2-40B4-BE49-F238E27FC236}">
                <a16:creationId xmlns:a16="http://schemas.microsoft.com/office/drawing/2014/main" id="{F8A1C627-C8FE-A46E-A98E-C2C580CD5AEA}"/>
              </a:ext>
            </a:extLst>
          </p:cNvPr>
          <p:cNvSpPr txBox="1"/>
          <p:nvPr/>
        </p:nvSpPr>
        <p:spPr>
          <a:xfrm>
            <a:off x="9711479" y="2045747"/>
            <a:ext cx="1214594" cy="231650"/>
          </a:xfrm>
          <a:prstGeom prst="rect">
            <a:avLst/>
          </a:prstGeom>
        </p:spPr>
        <p:txBody>
          <a:bodyPr wrap="square" rtlCol="0"/>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chemeClr val="accent1"/>
                </a:solidFill>
                <a:effectLst/>
                <a:uLnTx/>
                <a:uFillTx/>
                <a:latin typeface="Segoe UI" panose="020B0502040204020203" pitchFamily="34" charset="0"/>
                <a:cs typeface="Segoe UI" panose="020B0502040204020203"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sz="2000"/>
              <a:t>N=72</a:t>
            </a:r>
          </a:p>
        </p:txBody>
      </p:sp>
      <p:sp>
        <p:nvSpPr>
          <p:cNvPr id="10" name="TextBox 1">
            <a:extLst>
              <a:ext uri="{FF2B5EF4-FFF2-40B4-BE49-F238E27FC236}">
                <a16:creationId xmlns:a16="http://schemas.microsoft.com/office/drawing/2014/main" id="{6EDFE74F-F3B2-D175-0C32-158E307A8814}"/>
              </a:ext>
            </a:extLst>
          </p:cNvPr>
          <p:cNvSpPr txBox="1"/>
          <p:nvPr/>
        </p:nvSpPr>
        <p:spPr>
          <a:xfrm>
            <a:off x="4035176" y="2436329"/>
            <a:ext cx="1159347" cy="307910"/>
          </a:xfrm>
          <a:prstGeom prst="rect">
            <a:avLst/>
          </a:prstGeom>
        </p:spPr>
        <p:txBody>
          <a:bodyPr wrap="square" rtlCol="0"/>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chemeClr val="accent1"/>
                </a:solidFill>
                <a:effectLst/>
                <a:uLnTx/>
                <a:uFillTx/>
                <a:latin typeface="Segoe UI" panose="020B0502040204020203" pitchFamily="34" charset="0"/>
                <a:cs typeface="Segoe UI" panose="020B0502040204020203"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sz="2000"/>
              <a:t>N=60</a:t>
            </a:r>
          </a:p>
        </p:txBody>
      </p:sp>
      <p:sp>
        <p:nvSpPr>
          <p:cNvPr id="11" name="TextBox 1">
            <a:extLst>
              <a:ext uri="{FF2B5EF4-FFF2-40B4-BE49-F238E27FC236}">
                <a16:creationId xmlns:a16="http://schemas.microsoft.com/office/drawing/2014/main" id="{8050D4C1-1DDD-1981-A197-9FD8F7654E2B}"/>
              </a:ext>
            </a:extLst>
          </p:cNvPr>
          <p:cNvSpPr txBox="1"/>
          <p:nvPr/>
        </p:nvSpPr>
        <p:spPr>
          <a:xfrm>
            <a:off x="7879439" y="1843214"/>
            <a:ext cx="1299194" cy="307910"/>
          </a:xfrm>
          <a:prstGeom prst="rect">
            <a:avLst/>
          </a:prstGeom>
        </p:spPr>
        <p:txBody>
          <a:bodyPr wrap="square" rtlCol="0"/>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chemeClr val="accent1"/>
                </a:solidFill>
                <a:effectLst/>
                <a:uLnTx/>
                <a:uFillTx/>
                <a:latin typeface="Segoe UI" panose="020B0502040204020203" pitchFamily="34" charset="0"/>
                <a:cs typeface="Segoe UI" panose="020B0502040204020203"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sz="2000"/>
              <a:t>N=80</a:t>
            </a:r>
          </a:p>
        </p:txBody>
      </p:sp>
      <p:sp>
        <p:nvSpPr>
          <p:cNvPr id="12" name="TextBox 1">
            <a:extLst>
              <a:ext uri="{FF2B5EF4-FFF2-40B4-BE49-F238E27FC236}">
                <a16:creationId xmlns:a16="http://schemas.microsoft.com/office/drawing/2014/main" id="{3FB83E07-6587-F00B-C195-B09067F8D3FC}"/>
              </a:ext>
            </a:extLst>
          </p:cNvPr>
          <p:cNvSpPr txBox="1"/>
          <p:nvPr/>
        </p:nvSpPr>
        <p:spPr>
          <a:xfrm>
            <a:off x="6005854" y="1459138"/>
            <a:ext cx="1085329" cy="307910"/>
          </a:xfrm>
          <a:prstGeom prst="rect">
            <a:avLst/>
          </a:prstGeom>
        </p:spPr>
        <p:txBody>
          <a:bodyPr wrap="square" rtlCol="0"/>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chemeClr val="accent1"/>
                </a:solidFill>
                <a:effectLst/>
                <a:uLnTx/>
                <a:uFillTx/>
                <a:latin typeface="Segoe UI" panose="020B0502040204020203" pitchFamily="34" charset="0"/>
                <a:cs typeface="Segoe UI" panose="020B0502040204020203"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sz="2000"/>
              <a:t>N=92</a:t>
            </a:r>
          </a:p>
        </p:txBody>
      </p:sp>
      <p:sp>
        <p:nvSpPr>
          <p:cNvPr id="16" name="TextBox 1">
            <a:extLst>
              <a:ext uri="{FF2B5EF4-FFF2-40B4-BE49-F238E27FC236}">
                <a16:creationId xmlns:a16="http://schemas.microsoft.com/office/drawing/2014/main" id="{53BA505C-05C1-D934-7E2C-A8766243D31E}"/>
              </a:ext>
            </a:extLst>
          </p:cNvPr>
          <p:cNvSpPr txBox="1"/>
          <p:nvPr/>
        </p:nvSpPr>
        <p:spPr>
          <a:xfrm>
            <a:off x="9782651" y="3778919"/>
            <a:ext cx="1100728" cy="3079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N=12</a:t>
            </a:r>
          </a:p>
        </p:txBody>
      </p:sp>
      <p:sp>
        <p:nvSpPr>
          <p:cNvPr id="17" name="TextBox 1">
            <a:extLst>
              <a:ext uri="{FF2B5EF4-FFF2-40B4-BE49-F238E27FC236}">
                <a16:creationId xmlns:a16="http://schemas.microsoft.com/office/drawing/2014/main" id="{6EF37489-5295-0D04-E207-5E0EB24049FA}"/>
              </a:ext>
            </a:extLst>
          </p:cNvPr>
          <p:cNvSpPr txBox="1"/>
          <p:nvPr/>
        </p:nvSpPr>
        <p:spPr>
          <a:xfrm>
            <a:off x="2267585" y="3859130"/>
            <a:ext cx="1100728" cy="3079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N=1</a:t>
            </a:r>
            <a:r>
              <a:rPr lang="en-US" sz="2000" b="1">
                <a:solidFill>
                  <a:srgbClr val="243E8E"/>
                </a:solidFill>
                <a:latin typeface="Segoe UI" panose="020B0502040204020203" pitchFamily="34" charset="0"/>
                <a:cs typeface="Segoe UI" panose="020B0502040204020203" pitchFamily="34" charset="0"/>
              </a:rPr>
              <a:t>0</a:t>
            </a:r>
            <a:endPar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p:txBody>
      </p:sp>
      <p:sp>
        <p:nvSpPr>
          <p:cNvPr id="18" name="TextBox 1">
            <a:extLst>
              <a:ext uri="{FF2B5EF4-FFF2-40B4-BE49-F238E27FC236}">
                <a16:creationId xmlns:a16="http://schemas.microsoft.com/office/drawing/2014/main" id="{ABCA64FF-D015-CAFC-08CF-73D3F3FFA5CF}"/>
              </a:ext>
            </a:extLst>
          </p:cNvPr>
          <p:cNvSpPr txBox="1"/>
          <p:nvPr/>
        </p:nvSpPr>
        <p:spPr>
          <a:xfrm>
            <a:off x="4170797" y="3705175"/>
            <a:ext cx="1100728" cy="3079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N=1</a:t>
            </a:r>
            <a:r>
              <a:rPr lang="en-US" sz="2000" b="1">
                <a:solidFill>
                  <a:srgbClr val="243E8E"/>
                </a:solidFill>
                <a:latin typeface="Segoe UI" panose="020B0502040204020203" pitchFamily="34" charset="0"/>
                <a:cs typeface="Segoe UI" panose="020B0502040204020203" pitchFamily="34" charset="0"/>
              </a:rPr>
              <a:t>5</a:t>
            </a:r>
            <a:endPar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p:txBody>
      </p:sp>
      <p:sp>
        <p:nvSpPr>
          <p:cNvPr id="19" name="TextBox 1">
            <a:extLst>
              <a:ext uri="{FF2B5EF4-FFF2-40B4-BE49-F238E27FC236}">
                <a16:creationId xmlns:a16="http://schemas.microsoft.com/office/drawing/2014/main" id="{0818C620-DE87-9E40-740C-3A896F678FB5}"/>
              </a:ext>
            </a:extLst>
          </p:cNvPr>
          <p:cNvSpPr txBox="1"/>
          <p:nvPr/>
        </p:nvSpPr>
        <p:spPr>
          <a:xfrm>
            <a:off x="6005854" y="3581169"/>
            <a:ext cx="1100728" cy="3079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N=</a:t>
            </a:r>
            <a:r>
              <a:rPr lang="en-US" sz="2000" b="1">
                <a:solidFill>
                  <a:srgbClr val="243E8E"/>
                </a:solidFill>
                <a:latin typeface="Segoe UI" panose="020B0502040204020203" pitchFamily="34" charset="0"/>
                <a:cs typeface="Segoe UI" panose="020B0502040204020203" pitchFamily="34" charset="0"/>
              </a:rPr>
              <a:t>18</a:t>
            </a:r>
            <a:endPar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p:txBody>
      </p:sp>
      <p:sp>
        <p:nvSpPr>
          <p:cNvPr id="20" name="TextBox 1">
            <a:extLst>
              <a:ext uri="{FF2B5EF4-FFF2-40B4-BE49-F238E27FC236}">
                <a16:creationId xmlns:a16="http://schemas.microsoft.com/office/drawing/2014/main" id="{23B2D7A9-2508-96EC-AF40-9FB8665DA6AE}"/>
              </a:ext>
            </a:extLst>
          </p:cNvPr>
          <p:cNvSpPr txBox="1"/>
          <p:nvPr/>
        </p:nvSpPr>
        <p:spPr>
          <a:xfrm>
            <a:off x="7879439" y="3705175"/>
            <a:ext cx="1100728" cy="3079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N=1</a:t>
            </a:r>
            <a:r>
              <a:rPr lang="en-US" sz="2000" b="1">
                <a:solidFill>
                  <a:srgbClr val="243E8E"/>
                </a:solidFill>
                <a:latin typeface="Segoe UI" panose="020B0502040204020203" pitchFamily="34" charset="0"/>
                <a:cs typeface="Segoe UI" panose="020B0502040204020203" pitchFamily="34" charset="0"/>
              </a:rPr>
              <a:t>4</a:t>
            </a:r>
            <a:endParaRPr kumimoji="0" lang="en-US" sz="20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p:txBody>
      </p:sp>
      <p:sp>
        <p:nvSpPr>
          <p:cNvPr id="21" name="TextBox 20">
            <a:extLst>
              <a:ext uri="{FF2B5EF4-FFF2-40B4-BE49-F238E27FC236}">
                <a16:creationId xmlns:a16="http://schemas.microsoft.com/office/drawing/2014/main" id="{1705B7CE-644D-63A2-2640-B66B14B697F2}"/>
              </a:ext>
            </a:extLst>
          </p:cNvPr>
          <p:cNvSpPr txBox="1"/>
          <p:nvPr/>
        </p:nvSpPr>
        <p:spPr>
          <a:xfrm>
            <a:off x="1827944" y="6022559"/>
            <a:ext cx="10000438" cy="646331"/>
          </a:xfrm>
          <a:prstGeom prst="rect">
            <a:avLst/>
          </a:prstGeom>
          <a:noFill/>
        </p:spPr>
        <p:txBody>
          <a:bodyPr wrap="square" lIns="91440" tIns="45720" rIns="91440" bIns="45720" anchor="t">
            <a:spAutoFit/>
          </a:bodyPr>
          <a:lstStyle/>
          <a:p>
            <a:pPr algn="ctr"/>
            <a:endParaRPr lang="en-US" sz="1200" b="1" baseline="0">
              <a:solidFill>
                <a:srgbClr val="243E8E"/>
              </a:solidFill>
              <a:latin typeface="Segoe UI"/>
              <a:cs typeface="Segoe UI"/>
            </a:endParaRPr>
          </a:p>
          <a:p>
            <a:pPr algn="ctr"/>
            <a:r>
              <a:rPr lang="en-US" sz="1200" b="1">
                <a:solidFill>
                  <a:srgbClr val="243E8E"/>
                </a:solidFill>
                <a:latin typeface="Segoe UI"/>
                <a:cs typeface="Segoe UI"/>
              </a:rPr>
              <a:t>*Rates based on counts less than</a:t>
            </a:r>
            <a:r>
              <a:rPr lang="en-US" sz="1200" b="1" baseline="0">
                <a:solidFill>
                  <a:srgbClr val="243E8E"/>
                </a:solidFill>
                <a:latin typeface="Segoe UI"/>
                <a:cs typeface="Segoe UI"/>
              </a:rPr>
              <a:t> 20 are considered unstable and should be interpreted with caution.</a:t>
            </a:r>
          </a:p>
          <a:p>
            <a:pPr algn="ctr"/>
            <a:endParaRPr lang="en-US" sz="1200" b="1" baseline="0">
              <a:solidFill>
                <a:srgbClr val="002060"/>
              </a:solidFill>
            </a:endParaRPr>
          </a:p>
        </p:txBody>
      </p:sp>
      <p:sp>
        <p:nvSpPr>
          <p:cNvPr id="6" name="TextBox 5">
            <a:extLst>
              <a:ext uri="{FF2B5EF4-FFF2-40B4-BE49-F238E27FC236}">
                <a16:creationId xmlns:a16="http://schemas.microsoft.com/office/drawing/2014/main" id="{DEAD622A-4372-546C-D240-721CC3D90230}"/>
              </a:ext>
            </a:extLst>
          </p:cNvPr>
          <p:cNvSpPr txBox="1"/>
          <p:nvPr/>
        </p:nvSpPr>
        <p:spPr>
          <a:xfrm>
            <a:off x="1831729" y="5891595"/>
            <a:ext cx="10000438" cy="276999"/>
          </a:xfrm>
          <a:prstGeom prst="rect">
            <a:avLst/>
          </a:prstGeom>
          <a:noFill/>
        </p:spPr>
        <p:txBody>
          <a:bodyPr wrap="square" lIns="91440" tIns="45720" rIns="91440" bIns="45720" anchor="t">
            <a:spAutoFit/>
          </a:bodyPr>
          <a:lstStyle/>
          <a:p>
            <a:pPr algn="ctr"/>
            <a:r>
              <a:rPr lang="en-US" sz="1200" b="1">
                <a:solidFill>
                  <a:srgbClr val="243E8E"/>
                </a:solidFill>
                <a:latin typeface="Segoe UI"/>
                <a:cs typeface="Segoe UI"/>
              </a:rPr>
              <a:t>MMR=Maternal Mortality Rate</a:t>
            </a:r>
            <a:endParaRPr lang="en-US" sz="1200" b="1" baseline="0">
              <a:solidFill>
                <a:srgbClr val="243E8E"/>
              </a:solidFill>
              <a:latin typeface="Segoe UI"/>
              <a:cs typeface="Segoe UI"/>
            </a:endParaRPr>
          </a:p>
        </p:txBody>
      </p:sp>
    </p:spTree>
    <p:extLst>
      <p:ext uri="{BB962C8B-B14F-4D97-AF65-F5344CB8AC3E}">
        <p14:creationId xmlns:p14="http://schemas.microsoft.com/office/powerpoint/2010/main" val="711570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51BE-9B46-40B5-918D-2E0DCDD3D40D}"/>
              </a:ext>
            </a:extLst>
          </p:cNvPr>
          <p:cNvSpPr>
            <a:spLocks noGrp="1"/>
          </p:cNvSpPr>
          <p:nvPr>
            <p:ph type="title"/>
          </p:nvPr>
        </p:nvSpPr>
        <p:spPr>
          <a:xfrm>
            <a:off x="593725" y="319089"/>
            <a:ext cx="10515600" cy="768216"/>
          </a:xfrm>
        </p:spPr>
        <p:txBody>
          <a:bodyPr>
            <a:normAutofit/>
          </a:bodyPr>
          <a:lstStyle/>
          <a:p>
            <a:r>
              <a:rPr lang="en-US">
                <a:latin typeface="Raleway" pitchFamily="2" charset="0"/>
              </a:rPr>
              <a:t>Infant mortality quick facts</a:t>
            </a:r>
          </a:p>
        </p:txBody>
      </p:sp>
      <p:sp>
        <p:nvSpPr>
          <p:cNvPr id="3" name="Content Placeholder 2">
            <a:extLst>
              <a:ext uri="{FF2B5EF4-FFF2-40B4-BE49-F238E27FC236}">
                <a16:creationId xmlns:a16="http://schemas.microsoft.com/office/drawing/2014/main" id="{085E9E01-D2AF-42F2-AB93-F066D88CF2E0}"/>
              </a:ext>
            </a:extLst>
          </p:cNvPr>
          <p:cNvSpPr>
            <a:spLocks noGrp="1"/>
          </p:cNvSpPr>
          <p:nvPr>
            <p:ph sz="quarter" idx="11"/>
          </p:nvPr>
        </p:nvSpPr>
        <p:spPr>
          <a:xfrm>
            <a:off x="593725" y="1657350"/>
            <a:ext cx="10426700" cy="3981450"/>
          </a:xfrm>
        </p:spPr>
        <p:txBody>
          <a:bodyPr>
            <a:normAutofit/>
          </a:bodyPr>
          <a:lstStyle/>
          <a:p>
            <a:pPr marL="342900" indent="-342900">
              <a:buFont typeface="Arial" panose="020B0604020202020204" pitchFamily="34" charset="0"/>
              <a:buChar char="•"/>
            </a:pPr>
            <a:r>
              <a:rPr lang="en-US" sz="3200" dirty="0">
                <a:latin typeface="Segoe UI" panose="020B0502040204020203" pitchFamily="34" charset="0"/>
                <a:cs typeface="Segoe UI" panose="020B0502040204020203" pitchFamily="34" charset="0"/>
              </a:rPr>
              <a:t>Infant Mortality is defined as the death of a baby before his/her first birthday.</a:t>
            </a:r>
          </a:p>
          <a:p>
            <a:pPr marL="285750" indent="-285750">
              <a:buFont typeface="Arial" panose="020B0604020202020204" pitchFamily="34" charset="0"/>
              <a:buChar char="•"/>
            </a:pPr>
            <a:r>
              <a:rPr lang="en-US" sz="3200" b="1" dirty="0">
                <a:latin typeface="Segoe UI" panose="020B0502040204020203" pitchFamily="34" charset="0"/>
                <a:cs typeface="Segoe UI" panose="020B0502040204020203" pitchFamily="34" charset="0"/>
              </a:rPr>
              <a:t>Infant Mortality Rate </a:t>
            </a:r>
            <a:r>
              <a:rPr lang="en-US" sz="3200" dirty="0">
                <a:latin typeface="Segoe UI" panose="020B0502040204020203" pitchFamily="34" charset="0"/>
                <a:cs typeface="Segoe UI" panose="020B0502040204020203" pitchFamily="34" charset="0"/>
              </a:rPr>
              <a:t>is an estimate of the number of infant deaths for every 1,000 live births.</a:t>
            </a:r>
          </a:p>
          <a:p>
            <a:pPr marL="285750" indent="-285750">
              <a:buFont typeface="Arial" panose="020B0604020202020204" pitchFamily="34" charset="0"/>
              <a:buChar char="•"/>
            </a:pPr>
            <a:r>
              <a:rPr lang="en-US" sz="3200" dirty="0">
                <a:latin typeface="Segoe UI" panose="020B0502040204020203" pitchFamily="34" charset="0"/>
                <a:cs typeface="Segoe UI" panose="020B0502040204020203" pitchFamily="34" charset="0"/>
              </a:rPr>
              <a:t>Infant Mortality is the </a:t>
            </a:r>
            <a:r>
              <a:rPr lang="en-US" sz="3200" b="1" dirty="0">
                <a:latin typeface="Segoe UI" panose="020B0502040204020203" pitchFamily="34" charset="0"/>
                <a:cs typeface="Segoe UI" panose="020B0502040204020203" pitchFamily="34" charset="0"/>
              </a:rPr>
              <a:t>#1 indicator </a:t>
            </a:r>
            <a:r>
              <a:rPr lang="en-US" sz="3200" dirty="0">
                <a:latin typeface="Segoe UI" panose="020B0502040204020203" pitchFamily="34" charset="0"/>
                <a:cs typeface="Segoe UI" panose="020B0502040204020203" pitchFamily="34" charset="0"/>
              </a:rPr>
              <a:t>of health status in the world.</a:t>
            </a: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0"/>
          </p:nvPr>
        </p:nvSpPr>
        <p:spPr/>
        <p:txBody>
          <a:bodyPr/>
          <a:lstStyle/>
          <a:p>
            <a:fld id="{5D96652D-A424-46EE-8E8A-BA494523C828}" type="slidenum">
              <a:rPr lang="en-US" smtClean="0"/>
              <a:pPr/>
              <a:t>5</a:t>
            </a:fld>
            <a:endParaRPr lang="en-US">
              <a:solidFill>
                <a:schemeClr val="tx1"/>
              </a:solidFill>
            </a:endParaRPr>
          </a:p>
        </p:txBody>
      </p:sp>
    </p:spTree>
    <p:extLst>
      <p:ext uri="{BB962C8B-B14F-4D97-AF65-F5344CB8AC3E}">
        <p14:creationId xmlns:p14="http://schemas.microsoft.com/office/powerpoint/2010/main" val="3257647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C68-64FB-6F47-AF64-33542C7754B6}"/>
              </a:ext>
            </a:extLst>
          </p:cNvPr>
          <p:cNvSpPr>
            <a:spLocks noGrp="1"/>
          </p:cNvSpPr>
          <p:nvPr>
            <p:ph type="title"/>
          </p:nvPr>
        </p:nvSpPr>
        <p:spPr>
          <a:xfrm>
            <a:off x="436879" y="235817"/>
            <a:ext cx="11391503" cy="756565"/>
          </a:xfrm>
        </p:spPr>
        <p:txBody>
          <a:bodyPr>
            <a:normAutofit fontScale="90000"/>
          </a:bodyPr>
          <a:lstStyle/>
          <a:p>
            <a:r>
              <a:rPr lang="en-US">
                <a:latin typeface="Raleway"/>
              </a:rPr>
              <a:t>Top causes/manners of </a:t>
            </a:r>
            <a:r>
              <a:rPr lang="en-US">
                <a:solidFill>
                  <a:srgbClr val="243E8E"/>
                </a:solidFill>
                <a:latin typeface="Raleway"/>
              </a:rPr>
              <a:t>Indiana </a:t>
            </a:r>
            <a:r>
              <a:rPr lang="en-US">
                <a:solidFill>
                  <a:srgbClr val="EB5347"/>
                </a:solidFill>
                <a:latin typeface="Raleway"/>
              </a:rPr>
              <a:t>pregnancy-associated</a:t>
            </a:r>
            <a:r>
              <a:rPr lang="en-US">
                <a:latin typeface="Raleway"/>
              </a:rPr>
              <a:t> maternal mortality: 2018-2022 </a:t>
            </a:r>
          </a:p>
        </p:txBody>
      </p:sp>
      <p:sp>
        <p:nvSpPr>
          <p:cNvPr id="4" name="Slide Number Placeholder 3">
            <a:extLst>
              <a:ext uri="{FF2B5EF4-FFF2-40B4-BE49-F238E27FC236}">
                <a16:creationId xmlns:a16="http://schemas.microsoft.com/office/drawing/2014/main" id="{DA5CE744-8785-2147-BCB0-97F9980472C0}"/>
              </a:ext>
            </a:extLst>
          </p:cNvPr>
          <p:cNvSpPr>
            <a:spLocks noGrp="1"/>
          </p:cNvSpPr>
          <p:nvPr>
            <p:ph type="sldNum" sz="quarter" idx="12"/>
          </p:nvPr>
        </p:nvSpPr>
        <p:spPr/>
        <p:txBody>
          <a:bodyPr/>
          <a:lstStyle/>
          <a:p>
            <a:fld id="{2C1798A1-548B-2F4F-A949-0B360C421755}" type="slidenum">
              <a:rPr lang="en-US" smtClean="0"/>
              <a:t>50</a:t>
            </a:fld>
            <a:endParaRPr lang="en-US"/>
          </a:p>
        </p:txBody>
      </p:sp>
      <p:pic>
        <p:nvPicPr>
          <p:cNvPr id="3" name="Picture 2">
            <a:extLst>
              <a:ext uri="{FF2B5EF4-FFF2-40B4-BE49-F238E27FC236}">
                <a16:creationId xmlns:a16="http://schemas.microsoft.com/office/drawing/2014/main" id="{3956E69B-3EA5-7C46-09FA-F6AF7D9CD767}"/>
              </a:ext>
            </a:extLst>
          </p:cNvPr>
          <p:cNvPicPr>
            <a:picLocks noChangeAspect="1"/>
          </p:cNvPicPr>
          <p:nvPr/>
        </p:nvPicPr>
        <p:blipFill>
          <a:blip r:embed="rId3"/>
          <a:srcRect b="14153"/>
          <a:stretch/>
        </p:blipFill>
        <p:spPr>
          <a:xfrm>
            <a:off x="2550961" y="912870"/>
            <a:ext cx="6606292" cy="5181404"/>
          </a:xfrm>
          <a:prstGeom prst="rect">
            <a:avLst/>
          </a:prstGeom>
        </p:spPr>
      </p:pic>
      <p:pic>
        <p:nvPicPr>
          <p:cNvPr id="5" name="Picture 4">
            <a:extLst>
              <a:ext uri="{FF2B5EF4-FFF2-40B4-BE49-F238E27FC236}">
                <a16:creationId xmlns:a16="http://schemas.microsoft.com/office/drawing/2014/main" id="{EC35B26C-64AF-6AC3-8141-1ADE5B61F13D}"/>
              </a:ext>
            </a:extLst>
          </p:cNvPr>
          <p:cNvPicPr>
            <a:picLocks noChangeAspect="1"/>
          </p:cNvPicPr>
          <p:nvPr/>
        </p:nvPicPr>
        <p:blipFill>
          <a:blip r:embed="rId3"/>
          <a:srcRect t="88253" b="5697"/>
          <a:stretch/>
        </p:blipFill>
        <p:spPr>
          <a:xfrm>
            <a:off x="1259689" y="5759602"/>
            <a:ext cx="10420227" cy="575920"/>
          </a:xfrm>
          <a:prstGeom prst="rect">
            <a:avLst/>
          </a:prstGeom>
        </p:spPr>
      </p:pic>
    </p:spTree>
    <p:extLst>
      <p:ext uri="{BB962C8B-B14F-4D97-AF65-F5344CB8AC3E}">
        <p14:creationId xmlns:p14="http://schemas.microsoft.com/office/powerpoint/2010/main" val="470864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C68-64FB-6F47-AF64-33542C7754B6}"/>
              </a:ext>
            </a:extLst>
          </p:cNvPr>
          <p:cNvSpPr>
            <a:spLocks noGrp="1"/>
          </p:cNvSpPr>
          <p:nvPr>
            <p:ph type="title"/>
          </p:nvPr>
        </p:nvSpPr>
        <p:spPr>
          <a:xfrm>
            <a:off x="436879" y="204870"/>
            <a:ext cx="11487391" cy="756565"/>
          </a:xfrm>
        </p:spPr>
        <p:txBody>
          <a:bodyPr>
            <a:normAutofit fontScale="90000"/>
          </a:bodyPr>
          <a:lstStyle/>
          <a:p>
            <a:r>
              <a:rPr lang="en-US">
                <a:latin typeface="Raleway"/>
              </a:rPr>
              <a:t>Top causes of </a:t>
            </a:r>
            <a:r>
              <a:rPr lang="en-US">
                <a:solidFill>
                  <a:srgbClr val="243E8E"/>
                </a:solidFill>
                <a:latin typeface="Raleway"/>
              </a:rPr>
              <a:t>Indiana </a:t>
            </a:r>
            <a:r>
              <a:rPr lang="en-US">
                <a:solidFill>
                  <a:schemeClr val="accent2"/>
                </a:solidFill>
                <a:latin typeface="Raleway"/>
              </a:rPr>
              <a:t>pregnancy-related</a:t>
            </a:r>
            <a:r>
              <a:rPr lang="en-US">
                <a:latin typeface="Raleway"/>
              </a:rPr>
              <a:t> maternal mortality: 2018-2022 </a:t>
            </a:r>
          </a:p>
        </p:txBody>
      </p:sp>
      <p:sp>
        <p:nvSpPr>
          <p:cNvPr id="4" name="Slide Number Placeholder 3">
            <a:extLst>
              <a:ext uri="{FF2B5EF4-FFF2-40B4-BE49-F238E27FC236}">
                <a16:creationId xmlns:a16="http://schemas.microsoft.com/office/drawing/2014/main" id="{DA5CE744-8785-2147-BCB0-97F9980472C0}"/>
              </a:ext>
            </a:extLst>
          </p:cNvPr>
          <p:cNvSpPr>
            <a:spLocks noGrp="1"/>
          </p:cNvSpPr>
          <p:nvPr>
            <p:ph type="sldNum" sz="quarter" idx="12"/>
          </p:nvPr>
        </p:nvSpPr>
        <p:spPr/>
        <p:txBody>
          <a:bodyPr/>
          <a:lstStyle/>
          <a:p>
            <a:fld id="{2C1798A1-548B-2F4F-A949-0B360C421755}" type="slidenum">
              <a:rPr lang="en-US" smtClean="0"/>
              <a:t>51</a:t>
            </a:fld>
            <a:endParaRPr lang="en-US"/>
          </a:p>
        </p:txBody>
      </p:sp>
      <p:pic>
        <p:nvPicPr>
          <p:cNvPr id="5" name="Picture 4">
            <a:extLst>
              <a:ext uri="{FF2B5EF4-FFF2-40B4-BE49-F238E27FC236}">
                <a16:creationId xmlns:a16="http://schemas.microsoft.com/office/drawing/2014/main" id="{13212FE4-BD0A-44AD-752E-E74A3909051F}"/>
              </a:ext>
            </a:extLst>
          </p:cNvPr>
          <p:cNvPicPr>
            <a:picLocks noChangeAspect="1"/>
          </p:cNvPicPr>
          <p:nvPr/>
        </p:nvPicPr>
        <p:blipFill>
          <a:blip r:embed="rId3"/>
          <a:stretch>
            <a:fillRect/>
          </a:stretch>
        </p:blipFill>
        <p:spPr>
          <a:xfrm>
            <a:off x="1452563" y="1300163"/>
            <a:ext cx="9286875" cy="4257675"/>
          </a:xfrm>
          <a:prstGeom prst="rect">
            <a:avLst/>
          </a:prstGeom>
        </p:spPr>
      </p:pic>
    </p:spTree>
    <p:extLst>
      <p:ext uri="{BB962C8B-B14F-4D97-AF65-F5344CB8AC3E}">
        <p14:creationId xmlns:p14="http://schemas.microsoft.com/office/powerpoint/2010/main" val="2368911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10;&#10;AI-generated content may be incorrect.">
            <a:extLst>
              <a:ext uri="{FF2B5EF4-FFF2-40B4-BE49-F238E27FC236}">
                <a16:creationId xmlns:a16="http://schemas.microsoft.com/office/drawing/2014/main" id="{969CED82-8755-EE0E-4437-41BFCC29248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382" t="-3946" r="-4382" b="20837"/>
          <a:stretch/>
        </p:blipFill>
        <p:spPr>
          <a:xfrm>
            <a:off x="709757" y="-1286616"/>
            <a:ext cx="12008425" cy="6656388"/>
          </a:xfrm>
        </p:spPr>
      </p:pic>
      <p:sp>
        <p:nvSpPr>
          <p:cNvPr id="6" name="Picture Placeholder 5">
            <a:extLst>
              <a:ext uri="{FF2B5EF4-FFF2-40B4-BE49-F238E27FC236}">
                <a16:creationId xmlns:a16="http://schemas.microsoft.com/office/drawing/2014/main" id="{F7AF7E9E-A895-FC47-3B14-A5F5C6A47845}"/>
              </a:ext>
            </a:extLst>
          </p:cNvPr>
          <p:cNvSpPr>
            <a:spLocks noGrp="1"/>
          </p:cNvSpPr>
          <p:nvPr>
            <p:ph type="pic" sz="quarter" idx="11"/>
          </p:nvPr>
        </p:nvSpPr>
        <p:spPr/>
        <p:txBody>
          <a:bodyPr/>
          <a:lstStyle/>
          <a:p>
            <a:endParaRPr lang="en-US"/>
          </a:p>
        </p:txBody>
      </p:sp>
      <p:sp>
        <p:nvSpPr>
          <p:cNvPr id="7" name="Picture Placeholder 6">
            <a:extLst>
              <a:ext uri="{FF2B5EF4-FFF2-40B4-BE49-F238E27FC236}">
                <a16:creationId xmlns:a16="http://schemas.microsoft.com/office/drawing/2014/main" id="{B351A1A4-D4EA-2176-3D7E-887870A555F9}"/>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0B539377-4327-3F6F-0984-4E1E31DBAAE5}"/>
              </a:ext>
            </a:extLst>
          </p:cNvPr>
          <p:cNvSpPr>
            <a:spLocks noGrp="1"/>
          </p:cNvSpPr>
          <p:nvPr>
            <p:ph type="title"/>
          </p:nvPr>
        </p:nvSpPr>
        <p:spPr/>
        <p:txBody>
          <a:bodyPr/>
          <a:lstStyle/>
          <a:p>
            <a:r>
              <a:rPr lang="en-US"/>
              <a:t>Priorities</a:t>
            </a:r>
          </a:p>
        </p:txBody>
      </p:sp>
    </p:spTree>
    <p:extLst>
      <p:ext uri="{BB962C8B-B14F-4D97-AF65-F5344CB8AC3E}">
        <p14:creationId xmlns:p14="http://schemas.microsoft.com/office/powerpoint/2010/main" val="3877764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922F-EC24-BF18-C4B7-111DD2F44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11828-E86D-E788-D90F-B7D5E0ED588C}"/>
              </a:ext>
            </a:extLst>
          </p:cNvPr>
          <p:cNvSpPr>
            <a:spLocks noGrp="1"/>
          </p:cNvSpPr>
          <p:nvPr>
            <p:ph type="title"/>
          </p:nvPr>
        </p:nvSpPr>
        <p:spPr/>
        <p:txBody>
          <a:bodyPr/>
          <a:lstStyle/>
          <a:p>
            <a:r>
              <a:rPr lang="en-US"/>
              <a:t>State Priorities</a:t>
            </a:r>
          </a:p>
        </p:txBody>
      </p:sp>
      <p:sp>
        <p:nvSpPr>
          <p:cNvPr id="4" name="Slide Number Placeholder 3">
            <a:extLst>
              <a:ext uri="{FF2B5EF4-FFF2-40B4-BE49-F238E27FC236}">
                <a16:creationId xmlns:a16="http://schemas.microsoft.com/office/drawing/2014/main" id="{64F56329-116F-86B0-5C34-CD8AD51C6C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graphicFrame>
        <p:nvGraphicFramePr>
          <p:cNvPr id="5" name="Diagram 4">
            <a:extLst>
              <a:ext uri="{FF2B5EF4-FFF2-40B4-BE49-F238E27FC236}">
                <a16:creationId xmlns:a16="http://schemas.microsoft.com/office/drawing/2014/main" id="{997ABD34-6871-B98A-1759-E8F712488231}"/>
              </a:ext>
            </a:extLst>
          </p:cNvPr>
          <p:cNvGraphicFramePr/>
          <p:nvPr>
            <p:extLst>
              <p:ext uri="{D42A27DB-BD31-4B8C-83A1-F6EECF244321}">
                <p14:modId xmlns:p14="http://schemas.microsoft.com/office/powerpoint/2010/main" val="3487205726"/>
              </p:ext>
            </p:extLst>
          </p:nvPr>
        </p:nvGraphicFramePr>
        <p:xfrm>
          <a:off x="7315671" y="1537253"/>
          <a:ext cx="4399996" cy="3313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38368C7C-5E33-AD22-A06C-0826F39A3D9C}"/>
              </a:ext>
            </a:extLst>
          </p:cNvPr>
          <p:cNvGrpSpPr/>
          <p:nvPr/>
        </p:nvGrpSpPr>
        <p:grpSpPr>
          <a:xfrm>
            <a:off x="271357" y="1161447"/>
            <a:ext cx="6500504" cy="4696014"/>
            <a:chOff x="231600" y="1524001"/>
            <a:chExt cx="6049931" cy="4355288"/>
          </a:xfrm>
        </p:grpSpPr>
        <p:pic>
          <p:nvPicPr>
            <p:cNvPr id="11" name="Picture 10">
              <a:extLst>
                <a:ext uri="{FF2B5EF4-FFF2-40B4-BE49-F238E27FC236}">
                  <a16:creationId xmlns:a16="http://schemas.microsoft.com/office/drawing/2014/main" id="{0FB10105-38D0-1D55-FB85-42431C5CD9D4}"/>
                </a:ext>
              </a:extLst>
            </p:cNvPr>
            <p:cNvPicPr>
              <a:picLocks noChangeAspect="1"/>
            </p:cNvPicPr>
            <p:nvPr/>
          </p:nvPicPr>
          <p:blipFill>
            <a:blip r:embed="rId8"/>
            <a:srcRect r="27894"/>
            <a:stretch/>
          </p:blipFill>
          <p:spPr>
            <a:xfrm>
              <a:off x="231600" y="1524001"/>
              <a:ext cx="5321061" cy="4355288"/>
            </a:xfrm>
            <a:prstGeom prst="rect">
              <a:avLst/>
            </a:prstGeom>
          </p:spPr>
        </p:pic>
        <p:pic>
          <p:nvPicPr>
            <p:cNvPr id="3" name="Picture 2">
              <a:extLst>
                <a:ext uri="{FF2B5EF4-FFF2-40B4-BE49-F238E27FC236}">
                  <a16:creationId xmlns:a16="http://schemas.microsoft.com/office/drawing/2014/main" id="{6D13364A-008F-0AD0-5C6E-43E073A0DA8A}"/>
                </a:ext>
              </a:extLst>
            </p:cNvPr>
            <p:cNvPicPr>
              <a:picLocks noChangeAspect="1"/>
            </p:cNvPicPr>
            <p:nvPr/>
          </p:nvPicPr>
          <p:blipFill>
            <a:blip r:embed="rId8"/>
            <a:srcRect l="77404" r="5356" b="2174"/>
            <a:stretch/>
          </p:blipFill>
          <p:spPr>
            <a:xfrm>
              <a:off x="5009322" y="1524002"/>
              <a:ext cx="1272209" cy="4260575"/>
            </a:xfrm>
            <a:prstGeom prst="rect">
              <a:avLst/>
            </a:prstGeom>
          </p:spPr>
        </p:pic>
      </p:grpSp>
    </p:spTree>
    <p:extLst>
      <p:ext uri="{BB962C8B-B14F-4D97-AF65-F5344CB8AC3E}">
        <p14:creationId xmlns:p14="http://schemas.microsoft.com/office/powerpoint/2010/main" val="400742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469F-E381-B654-DBD3-72408C4053B3}"/>
              </a:ext>
            </a:extLst>
          </p:cNvPr>
          <p:cNvSpPr>
            <a:spLocks noGrp="1"/>
          </p:cNvSpPr>
          <p:nvPr>
            <p:ph type="title"/>
          </p:nvPr>
        </p:nvSpPr>
        <p:spPr/>
        <p:txBody>
          <a:bodyPr/>
          <a:lstStyle/>
          <a:p>
            <a:r>
              <a:rPr lang="en-US"/>
              <a:t>Priorities for improving MCH outcomes</a:t>
            </a:r>
          </a:p>
        </p:txBody>
      </p:sp>
      <p:sp>
        <p:nvSpPr>
          <p:cNvPr id="3" name="Content Placeholder 2">
            <a:extLst>
              <a:ext uri="{FF2B5EF4-FFF2-40B4-BE49-F238E27FC236}">
                <a16:creationId xmlns:a16="http://schemas.microsoft.com/office/drawing/2014/main" id="{A290BB1E-BAAC-1693-9D21-902B7A78329D}"/>
              </a:ext>
            </a:extLst>
          </p:cNvPr>
          <p:cNvSpPr>
            <a:spLocks noGrp="1"/>
          </p:cNvSpPr>
          <p:nvPr>
            <p:ph idx="1"/>
          </p:nvPr>
        </p:nvSpPr>
        <p:spPr/>
        <p:txBody>
          <a:bodyPr/>
          <a:lstStyle/>
          <a:p>
            <a:pPr marL="285750" indent="-285750">
              <a:buFont typeface="Arial" panose="020B0604020202020204" pitchFamily="34" charset="0"/>
              <a:buChar char="•"/>
            </a:pPr>
            <a:r>
              <a:rPr lang="en-US" sz="3200"/>
              <a:t>Reduce preventable deaths and advance quality of life</a:t>
            </a:r>
          </a:p>
          <a:p>
            <a:pPr marL="285750" indent="-285750">
              <a:buFont typeface="Arial" panose="020B0604020202020204" pitchFamily="34" charset="0"/>
              <a:buChar char="•"/>
            </a:pPr>
            <a:r>
              <a:rPr lang="en-US" sz="3200"/>
              <a:t>Address social drivers of health and systems that influence health status and behaviors</a:t>
            </a:r>
          </a:p>
          <a:p>
            <a:pPr marL="285750" indent="-285750">
              <a:buFont typeface="Arial" panose="020B0604020202020204" pitchFamily="34" charset="0"/>
              <a:buChar char="•"/>
            </a:pPr>
            <a:r>
              <a:rPr lang="en-US" sz="3200"/>
              <a:t>Improve physical health and strengthen mental, social, </a:t>
            </a:r>
            <a:br>
              <a:rPr lang="en-US" sz="3200"/>
            </a:br>
            <a:r>
              <a:rPr lang="en-US" sz="3200"/>
              <a:t>and emotional well-being</a:t>
            </a:r>
          </a:p>
          <a:p>
            <a:pPr marL="285750" indent="-285750">
              <a:buFont typeface="Arial" panose="020B0604020202020204" pitchFamily="34" charset="0"/>
              <a:buChar char="•"/>
            </a:pPr>
            <a:r>
              <a:rPr lang="en-US" sz="3200"/>
              <a:t>Promote protective factors and uplift Hoosier families</a:t>
            </a:r>
          </a:p>
          <a:p>
            <a:pPr marL="285750" indent="-285750">
              <a:buFont typeface="Arial" panose="020B0604020202020204" pitchFamily="34" charset="0"/>
              <a:buChar char="•"/>
            </a:pPr>
            <a:endParaRPr lang="en-US" sz="2000"/>
          </a:p>
        </p:txBody>
      </p:sp>
      <p:sp>
        <p:nvSpPr>
          <p:cNvPr id="4" name="Slide Number Placeholder 3">
            <a:extLst>
              <a:ext uri="{FF2B5EF4-FFF2-40B4-BE49-F238E27FC236}">
                <a16:creationId xmlns:a16="http://schemas.microsoft.com/office/drawing/2014/main" id="{E15CA4F2-2CF6-0B0A-D8E6-33B408A1E949}"/>
              </a:ext>
            </a:extLst>
          </p:cNvPr>
          <p:cNvSpPr>
            <a:spLocks noGrp="1"/>
          </p:cNvSpPr>
          <p:nvPr>
            <p:ph type="sldNum" sz="quarter" idx="12"/>
          </p:nvPr>
        </p:nvSpPr>
        <p:spPr/>
        <p:txBody>
          <a:bodyPr/>
          <a:lstStyle/>
          <a:p>
            <a:fld id="{2C1798A1-548B-2F4F-A949-0B360C421755}" type="slidenum">
              <a:rPr lang="en-US" smtClean="0"/>
              <a:t>54</a:t>
            </a:fld>
            <a:endParaRPr lang="en-US"/>
          </a:p>
        </p:txBody>
      </p:sp>
    </p:spTree>
    <p:extLst>
      <p:ext uri="{BB962C8B-B14F-4D97-AF65-F5344CB8AC3E}">
        <p14:creationId xmlns:p14="http://schemas.microsoft.com/office/powerpoint/2010/main" val="1494742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descr="A baby sitting at a table&#10;&#10;Description automatically generated">
            <a:extLst>
              <a:ext uri="{FF2B5EF4-FFF2-40B4-BE49-F238E27FC236}">
                <a16:creationId xmlns:a16="http://schemas.microsoft.com/office/drawing/2014/main" id="{EE27ACBE-9FA3-E981-783B-89C7380B741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425" b="8425"/>
          <a:stretch/>
        </p:blipFill>
        <p:spPr>
          <a:xfrm>
            <a:off x="709613" y="-1285875"/>
            <a:ext cx="12007850" cy="6656388"/>
          </a:xfrm>
          <a:prstGeom prst="roundRect">
            <a:avLst/>
          </a:prstGeom>
        </p:spPr>
      </p:pic>
      <p:sp>
        <p:nvSpPr>
          <p:cNvPr id="7" name="Picture Placeholder 6">
            <a:extLst>
              <a:ext uri="{FF2B5EF4-FFF2-40B4-BE49-F238E27FC236}">
                <a16:creationId xmlns:a16="http://schemas.microsoft.com/office/drawing/2014/main" id="{4D867FEC-1EE7-42A6-489D-221B0CBECE3C}"/>
              </a:ext>
            </a:extLst>
          </p:cNvPr>
          <p:cNvSpPr>
            <a:spLocks noGrp="1"/>
          </p:cNvSpPr>
          <p:nvPr>
            <p:ph type="pic" sz="quarter" idx="12"/>
          </p:nvPr>
        </p:nvSpPr>
        <p:spPr/>
        <p:txBody>
          <a:bodyPr/>
          <a:lstStyle/>
          <a:p>
            <a:endParaRPr lang="en-US"/>
          </a:p>
        </p:txBody>
      </p:sp>
      <p:sp>
        <p:nvSpPr>
          <p:cNvPr id="9" name="Picture Placeholder 8">
            <a:extLst>
              <a:ext uri="{FF2B5EF4-FFF2-40B4-BE49-F238E27FC236}">
                <a16:creationId xmlns:a16="http://schemas.microsoft.com/office/drawing/2014/main" id="{15D1A350-28F0-FB05-EE3A-C7024EA2AD66}"/>
              </a:ext>
            </a:extLst>
          </p:cNvPr>
          <p:cNvSpPr>
            <a:spLocks noGrp="1"/>
          </p:cNvSpPr>
          <p:nvPr>
            <p:ph type="pic" sz="quarter" idx="11"/>
          </p:nvPr>
        </p:nvSpPr>
        <p:spPr/>
        <p:txBody>
          <a:bodyPr/>
          <a:lstStyle/>
          <a:p>
            <a:endParaRPr lang="en-US"/>
          </a:p>
        </p:txBody>
      </p:sp>
      <p:sp>
        <p:nvSpPr>
          <p:cNvPr id="5" name="Title 4">
            <a:extLst>
              <a:ext uri="{FF2B5EF4-FFF2-40B4-BE49-F238E27FC236}">
                <a16:creationId xmlns:a16="http://schemas.microsoft.com/office/drawing/2014/main" id="{846C5641-9A09-05AC-64DE-A807BC71874E}"/>
              </a:ext>
            </a:extLst>
          </p:cNvPr>
          <p:cNvSpPr>
            <a:spLocks noGrp="1"/>
          </p:cNvSpPr>
          <p:nvPr>
            <p:ph type="title"/>
          </p:nvPr>
        </p:nvSpPr>
        <p:spPr/>
        <p:txBody>
          <a:bodyPr/>
          <a:lstStyle/>
          <a:p>
            <a:r>
              <a:rPr lang="en-US"/>
              <a:t>Current statewide work</a:t>
            </a:r>
          </a:p>
        </p:txBody>
      </p:sp>
    </p:spTree>
    <p:extLst>
      <p:ext uri="{BB962C8B-B14F-4D97-AF65-F5344CB8AC3E}">
        <p14:creationId xmlns:p14="http://schemas.microsoft.com/office/powerpoint/2010/main" val="3871777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FA5A-4E2A-6597-2FCF-B580B2A6BA88}"/>
              </a:ext>
            </a:extLst>
          </p:cNvPr>
          <p:cNvSpPr>
            <a:spLocks noGrp="1"/>
          </p:cNvSpPr>
          <p:nvPr>
            <p:ph type="title"/>
          </p:nvPr>
        </p:nvSpPr>
        <p:spPr/>
        <p:txBody>
          <a:bodyPr/>
          <a:lstStyle/>
          <a:p>
            <a:r>
              <a:rPr lang="en-US"/>
              <a:t>Perinatal Levels of Care</a:t>
            </a:r>
          </a:p>
        </p:txBody>
      </p:sp>
      <p:sp>
        <p:nvSpPr>
          <p:cNvPr id="3" name="Content Placeholder 2">
            <a:extLst>
              <a:ext uri="{FF2B5EF4-FFF2-40B4-BE49-F238E27FC236}">
                <a16:creationId xmlns:a16="http://schemas.microsoft.com/office/drawing/2014/main" id="{AA9A9716-F36E-B206-A4D6-07B116E30D87}"/>
              </a:ext>
            </a:extLst>
          </p:cNvPr>
          <p:cNvSpPr>
            <a:spLocks noGrp="1"/>
          </p:cNvSpPr>
          <p:nvPr>
            <p:ph idx="1"/>
          </p:nvPr>
        </p:nvSpPr>
        <p:spPr/>
        <p:txBody>
          <a:bodyPr/>
          <a:lstStyle/>
          <a:p>
            <a:pPr marL="285750" indent="-285750">
              <a:lnSpc>
                <a:spcPct val="110000"/>
              </a:lnSpc>
              <a:buFont typeface="Arial" panose="020B0604020202020204" pitchFamily="34" charset="0"/>
              <a:buChar char="•"/>
            </a:pPr>
            <a:r>
              <a:rPr lang="en-US" sz="2800">
                <a:ea typeface="Microsoft Sans Serif"/>
                <a:cs typeface="Microsoft Sans Serif"/>
              </a:rPr>
              <a:t>In September 2019, 410 IAC 39, or Perinatal Hospital Services, went into effect</a:t>
            </a:r>
          </a:p>
          <a:p>
            <a:pPr marL="285750" indent="-285750">
              <a:lnSpc>
                <a:spcPct val="110000"/>
              </a:lnSpc>
              <a:buFont typeface="Arial" panose="020B0604020202020204" pitchFamily="34" charset="0"/>
              <a:buChar char="•"/>
            </a:pPr>
            <a:r>
              <a:rPr lang="en-US" sz="2800">
                <a:ea typeface="Microsoft Sans Serif"/>
                <a:cs typeface="Microsoft Sans Serif"/>
              </a:rPr>
              <a:t>Requires all hospitals that offer obstetric and neonatal care to be certified as Level I, Level II, Level III or Level IV, based on the services they offer</a:t>
            </a:r>
          </a:p>
          <a:p>
            <a:pPr marL="285750" indent="-285750">
              <a:lnSpc>
                <a:spcPct val="110000"/>
              </a:lnSpc>
              <a:buFont typeface="Arial" panose="020B0604020202020204" pitchFamily="34" charset="0"/>
              <a:buChar char="•"/>
            </a:pPr>
            <a:r>
              <a:rPr lang="en-US" sz="2800">
                <a:ea typeface="Microsoft Sans Serif"/>
                <a:cs typeface="Segoe UI"/>
              </a:rPr>
              <a:t>Perinatal Centers: nine delivery hospitals who provide support and mentorship to other OB Departments across the state</a:t>
            </a:r>
          </a:p>
          <a:p>
            <a:endParaRPr lang="en-US" sz="2000"/>
          </a:p>
        </p:txBody>
      </p:sp>
      <p:sp>
        <p:nvSpPr>
          <p:cNvPr id="4" name="Slide Number Placeholder 3">
            <a:extLst>
              <a:ext uri="{FF2B5EF4-FFF2-40B4-BE49-F238E27FC236}">
                <a16:creationId xmlns:a16="http://schemas.microsoft.com/office/drawing/2014/main" id="{1442CEF9-021E-EB82-D57B-0494AE50F60B}"/>
              </a:ext>
            </a:extLst>
          </p:cNvPr>
          <p:cNvSpPr>
            <a:spLocks noGrp="1"/>
          </p:cNvSpPr>
          <p:nvPr>
            <p:ph type="sldNum" sz="quarter" idx="12"/>
          </p:nvPr>
        </p:nvSpPr>
        <p:spPr/>
        <p:txBody>
          <a:bodyPr/>
          <a:lstStyle/>
          <a:p>
            <a:fld id="{2C1798A1-548B-2F4F-A949-0B360C421755}" type="slidenum">
              <a:rPr lang="en-US" smtClean="0"/>
              <a:t>56</a:t>
            </a:fld>
            <a:endParaRPr lang="en-US"/>
          </a:p>
        </p:txBody>
      </p:sp>
    </p:spTree>
    <p:extLst>
      <p:ext uri="{BB962C8B-B14F-4D97-AF65-F5344CB8AC3E}">
        <p14:creationId xmlns:p14="http://schemas.microsoft.com/office/powerpoint/2010/main" val="494849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B8854-DCAA-D4C8-9D66-EC2D5A1A7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E241E-7621-DC84-ADFF-3ABFEEBB5B61}"/>
              </a:ext>
            </a:extLst>
          </p:cNvPr>
          <p:cNvSpPr>
            <a:spLocks noGrp="1"/>
          </p:cNvSpPr>
          <p:nvPr>
            <p:ph type="title"/>
          </p:nvPr>
        </p:nvSpPr>
        <p:spPr/>
        <p:txBody>
          <a:bodyPr/>
          <a:lstStyle/>
          <a:p>
            <a:r>
              <a:rPr lang="en-US"/>
              <a:t>Perinatal Levels of Care</a:t>
            </a:r>
          </a:p>
        </p:txBody>
      </p:sp>
      <p:sp>
        <p:nvSpPr>
          <p:cNvPr id="3" name="Content Placeholder 2">
            <a:extLst>
              <a:ext uri="{FF2B5EF4-FFF2-40B4-BE49-F238E27FC236}">
                <a16:creationId xmlns:a16="http://schemas.microsoft.com/office/drawing/2014/main" id="{51E0F788-0644-10E2-AAA3-91BC7AE2B188}"/>
              </a:ext>
            </a:extLst>
          </p:cNvPr>
          <p:cNvSpPr>
            <a:spLocks noGrp="1"/>
          </p:cNvSpPr>
          <p:nvPr>
            <p:ph idx="1"/>
          </p:nvPr>
        </p:nvSpPr>
        <p:spPr>
          <a:xfrm>
            <a:off x="436880" y="1352882"/>
            <a:ext cx="10916920" cy="4152236"/>
          </a:xfrm>
        </p:spPr>
        <p:txBody>
          <a:bodyPr/>
          <a:lstStyle/>
          <a:p>
            <a:pPr marL="342900" indent="-342900">
              <a:lnSpc>
                <a:spcPct val="120000"/>
              </a:lnSpc>
              <a:buFont typeface="Arial" panose="020B0604020202020204" pitchFamily="34" charset="0"/>
              <a:buChar char="•"/>
            </a:pPr>
            <a:r>
              <a:rPr lang="en-US" sz="2400">
                <a:ea typeface="Microsoft Sans Serif"/>
                <a:cs typeface="Microsoft Sans Serif"/>
              </a:rPr>
              <a:t>Improves care coordination by facilitating maternal and neonatal transport services to higher-level care facilities</a:t>
            </a:r>
          </a:p>
          <a:p>
            <a:pPr marL="342900" indent="-342900">
              <a:lnSpc>
                <a:spcPct val="120000"/>
              </a:lnSpc>
              <a:buFont typeface="Arial" panose="020B0604020202020204" pitchFamily="34" charset="0"/>
              <a:buChar char="•"/>
            </a:pPr>
            <a:r>
              <a:rPr lang="en-US" sz="2400">
                <a:ea typeface="Microsoft Sans Serif"/>
                <a:cs typeface="Microsoft Sans Serif"/>
              </a:rPr>
              <a:t>More than 80% of our birthing facilities increased their communication and partnerships amongst birthing facilities to share hospital policies, protocols, and practice changes</a:t>
            </a:r>
          </a:p>
          <a:p>
            <a:pPr marL="342900" indent="-342900">
              <a:lnSpc>
                <a:spcPct val="120000"/>
              </a:lnSpc>
              <a:buFont typeface="Arial" panose="020B0604020202020204" pitchFamily="34" charset="0"/>
              <a:buChar char="•"/>
            </a:pPr>
            <a:r>
              <a:rPr lang="en-US" sz="2400">
                <a:ea typeface="Microsoft Sans Serif"/>
                <a:cs typeface="Microsoft Sans Serif"/>
              </a:rPr>
              <a:t>Birthing hospitals are now actively engaging in QI projects to enhance the overall standard of care.</a:t>
            </a:r>
          </a:p>
          <a:p>
            <a:pPr marL="342900" indent="-342900">
              <a:lnSpc>
                <a:spcPct val="120000"/>
              </a:lnSpc>
              <a:buFont typeface="Arial" panose="020B0604020202020204" pitchFamily="34" charset="0"/>
              <a:buChar char="•"/>
            </a:pPr>
            <a:r>
              <a:rPr lang="en-US" sz="2400">
                <a:ea typeface="Microsoft Sans Serif"/>
                <a:cs typeface="Microsoft Sans Serif"/>
              </a:rPr>
              <a:t>Birthing facilities regularly conduct multidisciplinary simulation trainings</a:t>
            </a:r>
          </a:p>
          <a:p>
            <a:endParaRPr lang="en-US"/>
          </a:p>
        </p:txBody>
      </p:sp>
      <p:sp>
        <p:nvSpPr>
          <p:cNvPr id="4" name="Slide Number Placeholder 3">
            <a:extLst>
              <a:ext uri="{FF2B5EF4-FFF2-40B4-BE49-F238E27FC236}">
                <a16:creationId xmlns:a16="http://schemas.microsoft.com/office/drawing/2014/main" id="{483962B2-7FDB-0ED3-681E-B0B856A55D3C}"/>
              </a:ext>
            </a:extLst>
          </p:cNvPr>
          <p:cNvSpPr>
            <a:spLocks noGrp="1"/>
          </p:cNvSpPr>
          <p:nvPr>
            <p:ph type="sldNum" sz="quarter" idx="12"/>
          </p:nvPr>
        </p:nvSpPr>
        <p:spPr/>
        <p:txBody>
          <a:bodyPr/>
          <a:lstStyle/>
          <a:p>
            <a:fld id="{2C1798A1-548B-2F4F-A949-0B360C421755}" type="slidenum">
              <a:rPr lang="en-US" smtClean="0"/>
              <a:t>57</a:t>
            </a:fld>
            <a:endParaRPr lang="en-US"/>
          </a:p>
        </p:txBody>
      </p:sp>
    </p:spTree>
    <p:extLst>
      <p:ext uri="{BB962C8B-B14F-4D97-AF65-F5344CB8AC3E}">
        <p14:creationId xmlns:p14="http://schemas.microsoft.com/office/powerpoint/2010/main" val="210497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C68-64FB-6F47-AF64-33542C7754B6}"/>
              </a:ext>
            </a:extLst>
          </p:cNvPr>
          <p:cNvSpPr>
            <a:spLocks noGrp="1"/>
          </p:cNvSpPr>
          <p:nvPr>
            <p:ph type="title"/>
          </p:nvPr>
        </p:nvSpPr>
        <p:spPr/>
        <p:txBody>
          <a:bodyPr/>
          <a:lstStyle/>
          <a:p>
            <a:r>
              <a:rPr lang="en-US">
                <a:latin typeface="Raleway"/>
              </a:rPr>
              <a:t>Indiana AIM</a:t>
            </a:r>
            <a:endParaRPr lang="en-US"/>
          </a:p>
        </p:txBody>
      </p:sp>
      <p:sp>
        <p:nvSpPr>
          <p:cNvPr id="3" name="Content Placeholder 2">
            <a:extLst>
              <a:ext uri="{FF2B5EF4-FFF2-40B4-BE49-F238E27FC236}">
                <a16:creationId xmlns:a16="http://schemas.microsoft.com/office/drawing/2014/main" id="{1199B14C-A4E1-FD40-9EDC-C8788876916F}"/>
              </a:ext>
            </a:extLst>
          </p:cNvPr>
          <p:cNvSpPr>
            <a:spLocks noGrp="1"/>
          </p:cNvSpPr>
          <p:nvPr>
            <p:ph sz="half" idx="1"/>
          </p:nvPr>
        </p:nvSpPr>
        <p:spPr>
          <a:xfrm>
            <a:off x="438912" y="1255616"/>
            <a:ext cx="5334000" cy="3787973"/>
          </a:xfrm>
        </p:spPr>
        <p:txBody>
          <a:bodyPr vert="horz" lIns="91440" tIns="45720" rIns="91440" bIns="45720" rtlCol="0" anchor="t">
            <a:noAutofit/>
          </a:bodyPr>
          <a:lstStyle/>
          <a:p>
            <a:pPr>
              <a:spcBef>
                <a:spcPts val="600"/>
              </a:spcBef>
            </a:pPr>
            <a:r>
              <a:rPr lang="en-US" sz="2000">
                <a:latin typeface="Segoe UI"/>
                <a:cs typeface="Segoe UI"/>
              </a:rPr>
              <a:t>Indiana’s AIM Team is housed in the </a:t>
            </a:r>
            <a:r>
              <a:rPr lang="en-US" sz="2000" b="1">
                <a:latin typeface="Segoe UI"/>
                <a:cs typeface="Segoe UI"/>
              </a:rPr>
              <a:t>Indiana Department of Health’s Maternal and Child Health Division</a:t>
            </a:r>
            <a:endParaRPr lang="en-US" sz="2000">
              <a:latin typeface="Segoe UI"/>
              <a:cs typeface="Segoe UI"/>
            </a:endParaRPr>
          </a:p>
          <a:p>
            <a:pPr marL="285750" indent="-285750">
              <a:spcBef>
                <a:spcPts val="600"/>
              </a:spcBef>
              <a:buFont typeface="Arial" panose="020B0604020202020204" pitchFamily="34" charset="0"/>
              <a:buChar char="•"/>
            </a:pPr>
            <a:r>
              <a:rPr lang="en-US" sz="2000">
                <a:latin typeface="Segoe UI"/>
                <a:cs typeface="Segoe UI"/>
              </a:rPr>
              <a:t>Joined the National AIM team in </a:t>
            </a:r>
            <a:r>
              <a:rPr lang="en-US" sz="2000" b="1">
                <a:latin typeface="Segoe UI"/>
                <a:cs typeface="Segoe UI"/>
              </a:rPr>
              <a:t>January 2019</a:t>
            </a:r>
          </a:p>
          <a:p>
            <a:pPr marL="285750" indent="-285750">
              <a:spcBef>
                <a:spcPts val="600"/>
              </a:spcBef>
              <a:buFont typeface="Arial" panose="020B0604020202020204" pitchFamily="34" charset="0"/>
              <a:buChar char="•"/>
            </a:pPr>
            <a:r>
              <a:rPr lang="en-US" sz="2000">
                <a:latin typeface="Segoe UI"/>
                <a:cs typeface="Segoe UI"/>
              </a:rPr>
              <a:t>First bundles chosen to align with recommendations from the 2019 and 2020 </a:t>
            </a:r>
            <a:r>
              <a:rPr lang="en-US" sz="2000" b="1">
                <a:latin typeface="Segoe UI"/>
                <a:cs typeface="Segoe UI"/>
              </a:rPr>
              <a:t>Maternal Mortality Review Committee (MMRC) </a:t>
            </a:r>
            <a:r>
              <a:rPr lang="en-US" sz="2000">
                <a:latin typeface="Segoe UI"/>
                <a:cs typeface="Segoe UI"/>
              </a:rPr>
              <a:t>Annual Reports for pregnancy related deaths. </a:t>
            </a:r>
          </a:p>
          <a:p>
            <a:pPr>
              <a:spcBef>
                <a:spcPts val="600"/>
              </a:spcBef>
            </a:pPr>
            <a:r>
              <a:rPr lang="en-US" sz="2000" b="1">
                <a:latin typeface="Segoe UI"/>
                <a:cs typeface="Segoe UI"/>
              </a:rPr>
              <a:t>Obstetrical Hemorrhage (OB HEM)</a:t>
            </a:r>
          </a:p>
          <a:p>
            <a:pPr marL="285750" indent="-285750">
              <a:spcBef>
                <a:spcPts val="600"/>
              </a:spcBef>
              <a:buFont typeface="Arial" panose="020B0604020202020204" pitchFamily="34" charset="0"/>
              <a:buChar char="•"/>
            </a:pPr>
            <a:r>
              <a:rPr lang="en-US" sz="2000">
                <a:latin typeface="Segoe UI"/>
                <a:cs typeface="Segoe UI"/>
              </a:rPr>
              <a:t>Launched in April 2019</a:t>
            </a:r>
          </a:p>
          <a:p>
            <a:pPr marL="515620" lvl="1" indent="-285750">
              <a:spcBef>
                <a:spcPts val="600"/>
              </a:spcBef>
              <a:buFont typeface="Arial" panose="020B0604020202020204" pitchFamily="34" charset="0"/>
              <a:buChar char="•"/>
            </a:pPr>
            <a:r>
              <a:rPr lang="en-US" sz="2000">
                <a:latin typeface="Segoe UI"/>
                <a:cs typeface="Segoe UI"/>
              </a:rPr>
              <a:t>100% enrollment (74/74)</a:t>
            </a:r>
          </a:p>
          <a:p>
            <a:pPr marL="293370" lvl="1">
              <a:spcBef>
                <a:spcPts val="600"/>
              </a:spcBef>
            </a:pPr>
            <a:endParaRPr lang="en-US" sz="2000">
              <a:latin typeface="Segoe UI"/>
              <a:cs typeface="Segoe UI"/>
            </a:endParaRPr>
          </a:p>
          <a:p>
            <a:pPr>
              <a:spcBef>
                <a:spcPts val="600"/>
              </a:spcBef>
            </a:pPr>
            <a:endParaRPr lang="en-US" sz="2000">
              <a:latin typeface="Segoe UI"/>
              <a:cs typeface="Segoe UI"/>
            </a:endParaRPr>
          </a:p>
          <a:p>
            <a:pPr>
              <a:spcBef>
                <a:spcPts val="600"/>
              </a:spcBef>
            </a:pPr>
            <a:r>
              <a:rPr lang="en-US" sz="2000">
                <a:latin typeface="Segoe UI"/>
                <a:cs typeface="Segoe UI"/>
              </a:rPr>
              <a:t> </a:t>
            </a:r>
          </a:p>
        </p:txBody>
      </p:sp>
      <p:sp>
        <p:nvSpPr>
          <p:cNvPr id="5" name="Content Placeholder 4">
            <a:extLst>
              <a:ext uri="{FF2B5EF4-FFF2-40B4-BE49-F238E27FC236}">
                <a16:creationId xmlns:a16="http://schemas.microsoft.com/office/drawing/2014/main" id="{9DF4A67E-4A14-A173-9DE4-D7A09315D628}"/>
              </a:ext>
            </a:extLst>
          </p:cNvPr>
          <p:cNvSpPr>
            <a:spLocks noGrp="1"/>
          </p:cNvSpPr>
          <p:nvPr>
            <p:ph sz="half" idx="2"/>
          </p:nvPr>
        </p:nvSpPr>
        <p:spPr>
          <a:xfrm>
            <a:off x="6180221" y="1255616"/>
            <a:ext cx="5181600" cy="3787973"/>
          </a:xfrm>
        </p:spPr>
        <p:txBody>
          <a:bodyPr vert="horz" lIns="91440" tIns="45720" rIns="91440" bIns="45720" rtlCol="0" anchor="t">
            <a:noAutofit/>
          </a:bodyPr>
          <a:lstStyle/>
          <a:p>
            <a:r>
              <a:rPr lang="en-US" sz="2000" b="1">
                <a:latin typeface="Segoe UI"/>
                <a:cs typeface="Segoe UI"/>
              </a:rPr>
              <a:t>Severe  Hypertension (HTN) in Pregnancy</a:t>
            </a:r>
            <a:endParaRPr lang="en-US" sz="2000">
              <a:latin typeface="Segoe UI"/>
              <a:cs typeface="Segoe UI"/>
            </a:endParaRPr>
          </a:p>
          <a:p>
            <a:pPr marL="285750" indent="-285750">
              <a:buFont typeface="Arial,Sans-Serif"/>
              <a:buChar char="•"/>
            </a:pPr>
            <a:r>
              <a:rPr lang="en-US" sz="2000">
                <a:latin typeface="Segoe UI"/>
                <a:cs typeface="Segoe UI"/>
              </a:rPr>
              <a:t>Launched in March 2021</a:t>
            </a:r>
          </a:p>
          <a:p>
            <a:pPr marL="515620" lvl="1" indent="-285750">
              <a:buFont typeface="Arial,Sans-Serif"/>
              <a:buChar char="•"/>
            </a:pPr>
            <a:r>
              <a:rPr lang="en-US" sz="2000">
                <a:latin typeface="Segoe UI"/>
                <a:cs typeface="Segoe UI"/>
              </a:rPr>
              <a:t>100% enrollment (74/74)</a:t>
            </a:r>
          </a:p>
          <a:p>
            <a:r>
              <a:rPr lang="en-US" sz="2000" b="1">
                <a:latin typeface="Segoe UI"/>
                <a:cs typeface="Segoe UI"/>
              </a:rPr>
              <a:t>Care for Pregnant &amp; Postpartum </a:t>
            </a:r>
            <a:br>
              <a:rPr lang="en-US" sz="2000" b="1">
                <a:latin typeface="Segoe UI"/>
                <a:cs typeface="Segoe UI"/>
              </a:rPr>
            </a:br>
            <a:r>
              <a:rPr lang="en-US" sz="2000" b="1">
                <a:latin typeface="Segoe UI"/>
                <a:cs typeface="Segoe UI"/>
              </a:rPr>
              <a:t>Women with Substance Use Disorder </a:t>
            </a:r>
            <a:endParaRPr lang="en-US" sz="2000"/>
          </a:p>
          <a:p>
            <a:pPr marL="285750" indent="-285750">
              <a:buFont typeface="Arial,Sans-Serif"/>
              <a:buChar char="•"/>
            </a:pPr>
            <a:r>
              <a:rPr lang="en-US" sz="2000">
                <a:latin typeface="Segoe UI"/>
                <a:cs typeface="Segoe UI"/>
              </a:rPr>
              <a:t>Pilot program, launched in 2022</a:t>
            </a:r>
          </a:p>
          <a:p>
            <a:pPr marL="515620" lvl="1" indent="-285750">
              <a:buFont typeface="Arial,Sans-Serif"/>
              <a:buChar char="•"/>
            </a:pPr>
            <a:r>
              <a:rPr lang="en-US" sz="2000">
                <a:latin typeface="Segoe UI"/>
                <a:cs typeface="Segoe UI"/>
              </a:rPr>
              <a:t>23 facilities participating </a:t>
            </a:r>
          </a:p>
          <a:p>
            <a:pPr marL="63500" indent="-285750"/>
            <a:r>
              <a:rPr lang="en-US" sz="2000" b="1">
                <a:latin typeface="Segoe UI"/>
                <a:cs typeface="Segoe UI"/>
              </a:rPr>
              <a:t>Postpartum Discharge Transition </a:t>
            </a:r>
            <a:endParaRPr lang="en-US" sz="2000">
              <a:latin typeface="Segoe UI"/>
              <a:cs typeface="Segoe UI"/>
            </a:endParaRPr>
          </a:p>
          <a:p>
            <a:pPr marL="63500" indent="-285750">
              <a:buFont typeface="Arial,Sans-Serif"/>
              <a:buChar char="•"/>
            </a:pPr>
            <a:r>
              <a:rPr lang="en-US" sz="2000">
                <a:latin typeface="Segoe UI"/>
                <a:cs typeface="Segoe UI"/>
              </a:rPr>
              <a:t>Pilot program, launched in 2024 </a:t>
            </a:r>
          </a:p>
          <a:p>
            <a:pPr marL="629920" lvl="2" indent="-223520">
              <a:buFont typeface="Arial,Sans-Serif"/>
              <a:buChar char="•"/>
            </a:pPr>
            <a:r>
              <a:rPr lang="en-US" sz="2000">
                <a:latin typeface="Segoe UI"/>
                <a:cs typeface="Segoe UI"/>
              </a:rPr>
              <a:t>8 facilities participating </a:t>
            </a:r>
          </a:p>
          <a:p>
            <a:endParaRPr lang="en-US"/>
          </a:p>
        </p:txBody>
      </p:sp>
      <p:sp>
        <p:nvSpPr>
          <p:cNvPr id="4" name="Slide Number Placeholder 3">
            <a:extLst>
              <a:ext uri="{FF2B5EF4-FFF2-40B4-BE49-F238E27FC236}">
                <a16:creationId xmlns:a16="http://schemas.microsoft.com/office/drawing/2014/main" id="{DA5CE744-8785-2147-BCB0-97F9980472C0}"/>
              </a:ext>
            </a:extLst>
          </p:cNvPr>
          <p:cNvSpPr>
            <a:spLocks noGrp="1"/>
          </p:cNvSpPr>
          <p:nvPr>
            <p:ph type="sldNum" sz="quarter" idx="12"/>
          </p:nvPr>
        </p:nvSpPr>
        <p:spPr/>
        <p:txBody>
          <a:bodyPr/>
          <a:lstStyle/>
          <a:p>
            <a:fld id="{2C1798A1-548B-2F4F-A949-0B360C421755}" type="slidenum">
              <a:rPr lang="en-US" smtClean="0"/>
              <a:t>58</a:t>
            </a:fld>
            <a:endParaRPr lang="en-US"/>
          </a:p>
        </p:txBody>
      </p:sp>
    </p:spTree>
    <p:extLst>
      <p:ext uri="{BB962C8B-B14F-4D97-AF65-F5344CB8AC3E}">
        <p14:creationId xmlns:p14="http://schemas.microsoft.com/office/powerpoint/2010/main" val="4082154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8A4E-532D-2F83-E4E2-FE332AD87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68B0D-4941-B045-4BBB-E62CEF920714}"/>
              </a:ext>
            </a:extLst>
          </p:cNvPr>
          <p:cNvSpPr>
            <a:spLocks noGrp="1"/>
          </p:cNvSpPr>
          <p:nvPr>
            <p:ph type="title"/>
          </p:nvPr>
        </p:nvSpPr>
        <p:spPr/>
        <p:txBody>
          <a:bodyPr/>
          <a:lstStyle/>
          <a:p>
            <a:r>
              <a:rPr lang="en-US"/>
              <a:t>Fatality Review Teams</a:t>
            </a:r>
          </a:p>
        </p:txBody>
      </p:sp>
      <p:sp>
        <p:nvSpPr>
          <p:cNvPr id="3" name="Content Placeholder 2">
            <a:extLst>
              <a:ext uri="{FF2B5EF4-FFF2-40B4-BE49-F238E27FC236}">
                <a16:creationId xmlns:a16="http://schemas.microsoft.com/office/drawing/2014/main" id="{221DA2F9-673E-5242-866E-D0FCC828A1B8}"/>
              </a:ext>
            </a:extLst>
          </p:cNvPr>
          <p:cNvSpPr>
            <a:spLocks noGrp="1"/>
          </p:cNvSpPr>
          <p:nvPr>
            <p:ph idx="1"/>
          </p:nvPr>
        </p:nvSpPr>
        <p:spPr/>
        <p:txBody>
          <a:bodyPr>
            <a:normAutofit fontScale="92500"/>
          </a:bodyPr>
          <a:lstStyle/>
          <a:p>
            <a:pPr>
              <a:lnSpc>
                <a:spcPct val="100000"/>
              </a:lnSpc>
            </a:pPr>
            <a:r>
              <a:rPr lang="en-US" sz="2400" b="1">
                <a:ea typeface="Microsoft Sans Serif"/>
                <a:cs typeface="Microsoft Sans Serif"/>
              </a:rPr>
              <a:t>Maternal Mortality Review Committee </a:t>
            </a:r>
            <a:r>
              <a:rPr lang="en-US" sz="2400">
                <a:ea typeface="Microsoft Sans Serif"/>
                <a:cs typeface="Microsoft Sans Serif"/>
              </a:rPr>
              <a:t>(MMRC) reviews the death of all Indiana residents who died while pregnant or within one year of pregnancy, irrespective of cause.</a:t>
            </a:r>
          </a:p>
          <a:p>
            <a:pPr lvl="1">
              <a:lnSpc>
                <a:spcPct val="100000"/>
              </a:lnSpc>
            </a:pPr>
            <a:r>
              <a:rPr lang="en-US" sz="2400">
                <a:ea typeface="Microsoft Sans Serif"/>
                <a:cs typeface="Microsoft Sans Serif"/>
              </a:rPr>
              <a:t>Statewide team</a:t>
            </a:r>
          </a:p>
          <a:p>
            <a:pPr>
              <a:lnSpc>
                <a:spcPct val="100000"/>
              </a:lnSpc>
            </a:pPr>
            <a:r>
              <a:rPr lang="en-US" sz="2400" b="1">
                <a:ea typeface="Microsoft Sans Serif"/>
                <a:cs typeface="Microsoft Sans Serif"/>
              </a:rPr>
              <a:t>Fetal Infant Morality Review (FIMR): </a:t>
            </a:r>
            <a:r>
              <a:rPr lang="en-US" sz="2400">
                <a:ea typeface="Microsoft Sans Serif"/>
                <a:cs typeface="Microsoft Sans Serif"/>
              </a:rPr>
              <a:t>Local teams are required to review deaths that occur during pregnancy and deaths that occur within 12 months following delivery</a:t>
            </a:r>
          </a:p>
          <a:p>
            <a:pPr lvl="1">
              <a:lnSpc>
                <a:spcPct val="100000"/>
              </a:lnSpc>
            </a:pPr>
            <a:r>
              <a:rPr lang="en-US" sz="2400">
                <a:ea typeface="Microsoft Sans Serif"/>
                <a:cs typeface="Microsoft Sans Serif"/>
              </a:rPr>
              <a:t>In Indiana, there are 22 FIMR teams covering 69 counties</a:t>
            </a:r>
            <a:endParaRPr lang="en-US" sz="2400"/>
          </a:p>
          <a:p>
            <a:pPr lvl="1">
              <a:lnSpc>
                <a:spcPct val="100000"/>
              </a:lnSpc>
            </a:pPr>
            <a:r>
              <a:rPr lang="en-US" sz="2400">
                <a:ea typeface="Microsoft Sans Serif"/>
                <a:cs typeface="Microsoft Sans Serif"/>
              </a:rPr>
              <a:t>Also includes bereavement services for women and families who experience pregnancy loss</a:t>
            </a:r>
            <a:endParaRPr lang="en-US" sz="2400">
              <a:ea typeface="Microsoft Sans Serif" panose="020B0604020202020204" pitchFamily="34" charset="0"/>
              <a:cs typeface="Microsoft Sans Serif" panose="020B0604020202020204" pitchFamily="34" charset="0"/>
            </a:endParaRPr>
          </a:p>
          <a:p>
            <a:pPr lvl="1">
              <a:lnSpc>
                <a:spcPct val="100000"/>
              </a:lnSpc>
            </a:pPr>
            <a:r>
              <a:rPr lang="en-US" sz="2400">
                <a:ea typeface="Microsoft Sans Serif"/>
                <a:cs typeface="Microsoft Sans Serif"/>
              </a:rPr>
              <a:t>Community Action Teams (CATs) act as the prevention arm of the FIMR process</a:t>
            </a:r>
          </a:p>
          <a:p>
            <a:endParaRPr lang="en-US"/>
          </a:p>
        </p:txBody>
      </p:sp>
      <p:sp>
        <p:nvSpPr>
          <p:cNvPr id="4" name="Slide Number Placeholder 3">
            <a:extLst>
              <a:ext uri="{FF2B5EF4-FFF2-40B4-BE49-F238E27FC236}">
                <a16:creationId xmlns:a16="http://schemas.microsoft.com/office/drawing/2014/main" id="{BED35B0F-1C6E-F4A8-AECF-1D91C6219AE6}"/>
              </a:ext>
            </a:extLst>
          </p:cNvPr>
          <p:cNvSpPr>
            <a:spLocks noGrp="1"/>
          </p:cNvSpPr>
          <p:nvPr>
            <p:ph type="sldNum" sz="quarter" idx="12"/>
          </p:nvPr>
        </p:nvSpPr>
        <p:spPr/>
        <p:txBody>
          <a:bodyPr/>
          <a:lstStyle/>
          <a:p>
            <a:fld id="{2C1798A1-548B-2F4F-A949-0B360C421755}" type="slidenum">
              <a:rPr lang="en-US" smtClean="0"/>
              <a:t>59</a:t>
            </a:fld>
            <a:endParaRPr lang="en-US"/>
          </a:p>
        </p:txBody>
      </p:sp>
    </p:spTree>
    <p:extLst>
      <p:ext uri="{BB962C8B-B14F-4D97-AF65-F5344CB8AC3E}">
        <p14:creationId xmlns:p14="http://schemas.microsoft.com/office/powerpoint/2010/main" val="1134866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99F9-30E1-663D-6329-B934C427B864}"/>
              </a:ext>
            </a:extLst>
          </p:cNvPr>
          <p:cNvSpPr>
            <a:spLocks noGrp="1"/>
          </p:cNvSpPr>
          <p:nvPr>
            <p:ph type="title"/>
          </p:nvPr>
        </p:nvSpPr>
        <p:spPr>
          <a:xfrm>
            <a:off x="593502" y="372820"/>
            <a:ext cx="10515600" cy="768216"/>
          </a:xfrm>
        </p:spPr>
        <p:txBody>
          <a:bodyPr/>
          <a:lstStyle/>
          <a:p>
            <a:r>
              <a:rPr lang="en-US"/>
              <a:t>Data details</a:t>
            </a:r>
          </a:p>
        </p:txBody>
      </p:sp>
      <p:sp>
        <p:nvSpPr>
          <p:cNvPr id="3" name="Content Placeholder 2">
            <a:extLst>
              <a:ext uri="{FF2B5EF4-FFF2-40B4-BE49-F238E27FC236}">
                <a16:creationId xmlns:a16="http://schemas.microsoft.com/office/drawing/2014/main" id="{2D772E09-8DAC-C198-4A5B-7C7F239FEE72}"/>
              </a:ext>
            </a:extLst>
          </p:cNvPr>
          <p:cNvSpPr>
            <a:spLocks noGrp="1"/>
          </p:cNvSpPr>
          <p:nvPr>
            <p:ph idx="1"/>
          </p:nvPr>
        </p:nvSpPr>
        <p:spPr/>
        <p:txBody>
          <a:bodyPr>
            <a:normAutofit/>
          </a:bodyPr>
          <a:lstStyle/>
          <a:p>
            <a:pPr marL="285750" indent="-285750">
              <a:buFont typeface="Arial" panose="020B0604020202020204" pitchFamily="34" charset="0"/>
              <a:buChar char="•"/>
            </a:pPr>
            <a:r>
              <a:rPr lang="en-US" sz="2400">
                <a:latin typeface="Segoe UI" panose="020B0502040204020203" pitchFamily="34" charset="0"/>
                <a:cs typeface="Segoe UI" panose="020B0502040204020203" pitchFamily="34" charset="0"/>
              </a:rPr>
              <a:t>2023 infant mortality by the numbers</a:t>
            </a:r>
          </a:p>
          <a:p>
            <a:pPr marL="573088" lvl="1" indent="-342900">
              <a:buFont typeface="Courier New" panose="02070309020205020404" pitchFamily="49" charset="0"/>
              <a:buChar char="o"/>
            </a:pPr>
            <a:r>
              <a:rPr lang="en-US" sz="2000">
                <a:latin typeface="Segoe UI" panose="020B0502040204020203" pitchFamily="34" charset="0"/>
                <a:cs typeface="Segoe UI" panose="020B0502040204020203" pitchFamily="34" charset="0"/>
              </a:rPr>
              <a:t>Based on death records from 2023</a:t>
            </a:r>
          </a:p>
          <a:p>
            <a:pPr marL="573088" lvl="1" indent="-342900">
              <a:buFont typeface="Courier New" panose="02070309020205020404" pitchFamily="49" charset="0"/>
              <a:buChar char="o"/>
            </a:pPr>
            <a:r>
              <a:rPr lang="en-US" sz="2000">
                <a:latin typeface="Segoe UI" panose="020B0502040204020203" pitchFamily="34" charset="0"/>
                <a:cs typeface="Segoe UI" panose="020B0502040204020203" pitchFamily="34" charset="0"/>
              </a:rPr>
              <a:t>These deaths encompass births that could have taken place in 2022 or 2023.</a:t>
            </a:r>
          </a:p>
          <a:p>
            <a:pPr marL="573088" lvl="1" indent="-342900">
              <a:buFont typeface="Courier New" panose="02070309020205020404" pitchFamily="49" charset="0"/>
              <a:buChar char="o"/>
            </a:pPr>
            <a:r>
              <a:rPr lang="en-US" sz="2000">
                <a:latin typeface="Segoe UI" panose="020B0502040204020203" pitchFamily="34" charset="0"/>
                <a:cs typeface="Segoe UI" panose="020B0502040204020203" pitchFamily="34" charset="0"/>
              </a:rPr>
              <a:t>These deaths encompass pregnancies that could have taken place from 2021-2023.</a:t>
            </a:r>
          </a:p>
          <a:p>
            <a:pPr marL="342900" indent="-342900">
              <a:buFont typeface="Arial" panose="020B0604020202020204" pitchFamily="34" charset="0"/>
              <a:buChar char="•"/>
            </a:pPr>
            <a:r>
              <a:rPr lang="en-US" sz="2400">
                <a:latin typeface="Segoe UI" panose="020B0502040204020203" pitchFamily="34" charset="0"/>
                <a:cs typeface="Segoe UI" panose="020B0502040204020203" pitchFamily="34" charset="0"/>
              </a:rPr>
              <a:t>Infant mortality is calculated by taking the number of infant deaths divided by the number of live births for a given calendar year.</a:t>
            </a:r>
          </a:p>
          <a:p>
            <a:pPr marL="342900" indent="-342900">
              <a:buFont typeface="Arial" panose="020B0604020202020204" pitchFamily="34" charset="0"/>
              <a:buChar char="•"/>
            </a:pPr>
            <a:r>
              <a:rPr lang="en-US" sz="2400">
                <a:latin typeface="Segoe UI" panose="020B0502040204020203" pitchFamily="34" charset="0"/>
                <a:cs typeface="Segoe UI" panose="020B0502040204020203" pitchFamily="34" charset="0"/>
              </a:rPr>
              <a:t>Both birth and infant death records are reported to the Indiana Department of Health Vital Records Division.</a:t>
            </a:r>
          </a:p>
          <a:p>
            <a:pPr marL="342900" indent="-342900">
              <a:buFont typeface="Arial" panose="020B0604020202020204" pitchFamily="34" charset="0"/>
              <a:buChar char="•"/>
            </a:pPr>
            <a:r>
              <a:rPr lang="en-US" sz="2400">
                <a:latin typeface="Segoe UI" panose="020B0502040204020203" pitchFamily="34" charset="0"/>
                <a:cs typeface="Segoe UI" panose="020B0502040204020203" pitchFamily="34" charset="0"/>
              </a:rPr>
              <a:t>These data are based on residency rather than location of occurrence.</a:t>
            </a:r>
          </a:p>
        </p:txBody>
      </p:sp>
      <p:sp>
        <p:nvSpPr>
          <p:cNvPr id="4" name="Slide Number Placeholder 3">
            <a:extLst>
              <a:ext uri="{FF2B5EF4-FFF2-40B4-BE49-F238E27FC236}">
                <a16:creationId xmlns:a16="http://schemas.microsoft.com/office/drawing/2014/main" id="{90AB17B2-4F57-7242-77C2-7BEC310F3D94}"/>
              </a:ext>
            </a:extLst>
          </p:cNvPr>
          <p:cNvSpPr>
            <a:spLocks noGrp="1"/>
          </p:cNvSpPr>
          <p:nvPr>
            <p:ph type="sldNum" sz="quarter" idx="12"/>
          </p:nvPr>
        </p:nvSpPr>
        <p:spPr/>
        <p:txBody>
          <a:bodyPr/>
          <a:lstStyle/>
          <a:p>
            <a:fld id="{2C1798A1-548B-2F4F-A949-0B360C421755}" type="slidenum">
              <a:rPr lang="en-US" smtClean="0"/>
              <a:t>6</a:t>
            </a:fld>
            <a:endParaRPr lang="en-US"/>
          </a:p>
        </p:txBody>
      </p:sp>
      <p:sp>
        <p:nvSpPr>
          <p:cNvPr id="5" name="TextBox 4">
            <a:extLst>
              <a:ext uri="{FF2B5EF4-FFF2-40B4-BE49-F238E27FC236}">
                <a16:creationId xmlns:a16="http://schemas.microsoft.com/office/drawing/2014/main" id="{16CB20A0-938E-4241-30A3-F92326DF1D64}"/>
              </a:ext>
            </a:extLst>
          </p:cNvPr>
          <p:cNvSpPr txBox="1"/>
          <p:nvPr/>
        </p:nvSpPr>
        <p:spPr>
          <a:xfrm>
            <a:off x="5120640" y="6283223"/>
            <a:ext cx="5953760" cy="646331"/>
          </a:xfrm>
          <a:prstGeom prst="rect">
            <a:avLst/>
          </a:prstGeom>
          <a:noFill/>
        </p:spPr>
        <p:txBody>
          <a:bodyPr wrap="square" rtlCol="0">
            <a:spAutoFit/>
          </a:bodyPr>
          <a:lstStyle/>
          <a:p>
            <a:pPr algn="r"/>
            <a:r>
              <a:rPr lang="en-US" sz="900">
                <a:solidFill>
                  <a:srgbClr val="253E8E"/>
                </a:solidFill>
                <a:latin typeface="Segoe UI" panose="020B0502040204020203" pitchFamily="34" charset="0"/>
                <a:cs typeface="Segoe UI" panose="020B0502040204020203" pitchFamily="34" charset="0"/>
              </a:rPr>
              <a:t>Source: Indiana Department of Health, Family Health Data and Fatality Prevention Division [January 8,</a:t>
            </a:r>
            <a:r>
              <a:rPr lang="en-US" sz="900">
                <a:solidFill>
                  <a:schemeClr val="accent6">
                    <a:lumMod val="50000"/>
                  </a:schemeClr>
                </a:solidFill>
                <a:latin typeface="Segoe UI" panose="020B0502040204020203" pitchFamily="34" charset="0"/>
                <a:cs typeface="Segoe UI" panose="020B0502040204020203" pitchFamily="34" charset="0"/>
              </a:rPr>
              <a:t> </a:t>
            </a:r>
            <a:r>
              <a:rPr lang="en-US" sz="900">
                <a:solidFill>
                  <a:srgbClr val="253E8E"/>
                </a:solidFill>
                <a:latin typeface="Segoe UI" panose="020B0502040204020203" pitchFamily="34" charset="0"/>
                <a:cs typeface="Segoe UI" panose="020B0502040204020203" pitchFamily="34" charset="0"/>
              </a:rPr>
              <a:t>2025]</a:t>
            </a:r>
          </a:p>
          <a:p>
            <a:pPr algn="r"/>
            <a:r>
              <a:rPr lang="en-US" sz="900">
                <a:solidFill>
                  <a:srgbClr val="253E8E"/>
                </a:solidFill>
                <a:latin typeface="Segoe UI" panose="020B0502040204020203" pitchFamily="34" charset="0"/>
                <a:cs typeface="Segoe UI" panose="020B0502040204020203" pitchFamily="34" charset="0"/>
              </a:rPr>
              <a:t>United States Original Source: Centers for Disease Control and Prevention National Center for Health Statistics </a:t>
            </a:r>
          </a:p>
          <a:p>
            <a:pPr algn="r"/>
            <a:r>
              <a:rPr lang="en-US" sz="900">
                <a:solidFill>
                  <a:srgbClr val="253E8E"/>
                </a:solidFill>
                <a:latin typeface="Segoe UI" panose="020B0502040204020203" pitchFamily="34" charset="0"/>
                <a:cs typeface="Segoe UI" panose="020B0502040204020203" pitchFamily="34" charset="0"/>
              </a:rPr>
              <a:t>Indiana Original Source: Indiana Department of Health, Vital Records, ODA, Data Analysis Team</a:t>
            </a:r>
          </a:p>
          <a:p>
            <a:endParaRPr lang="en-US" sz="900"/>
          </a:p>
        </p:txBody>
      </p:sp>
    </p:spTree>
    <p:extLst>
      <p:ext uri="{BB962C8B-B14F-4D97-AF65-F5344CB8AC3E}">
        <p14:creationId xmlns:p14="http://schemas.microsoft.com/office/powerpoint/2010/main" val="1009305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DFC5-0DDE-7709-DBE6-FF445C6D5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CBEB3-E28E-E0D1-E57D-4C80D758A7C5}"/>
              </a:ext>
            </a:extLst>
          </p:cNvPr>
          <p:cNvSpPr>
            <a:spLocks noGrp="1"/>
          </p:cNvSpPr>
          <p:nvPr>
            <p:ph type="title"/>
          </p:nvPr>
        </p:nvSpPr>
        <p:spPr/>
        <p:txBody>
          <a:bodyPr/>
          <a:lstStyle/>
          <a:p>
            <a:r>
              <a:rPr lang="en-US"/>
              <a:t>Fatality Review Teams</a:t>
            </a:r>
          </a:p>
        </p:txBody>
      </p:sp>
      <p:sp>
        <p:nvSpPr>
          <p:cNvPr id="3" name="Content Placeholder 2">
            <a:extLst>
              <a:ext uri="{FF2B5EF4-FFF2-40B4-BE49-F238E27FC236}">
                <a16:creationId xmlns:a16="http://schemas.microsoft.com/office/drawing/2014/main" id="{928659E8-E1F3-7B87-9194-E8E38CF53E79}"/>
              </a:ext>
            </a:extLst>
          </p:cNvPr>
          <p:cNvSpPr>
            <a:spLocks noGrp="1"/>
          </p:cNvSpPr>
          <p:nvPr>
            <p:ph idx="1"/>
          </p:nvPr>
        </p:nvSpPr>
        <p:spPr/>
        <p:txBody>
          <a:bodyPr>
            <a:normAutofit/>
          </a:bodyPr>
          <a:lstStyle/>
          <a:p>
            <a:pPr>
              <a:lnSpc>
                <a:spcPct val="100000"/>
              </a:lnSpc>
            </a:pPr>
            <a:r>
              <a:rPr lang="en-US" sz="2400" b="1">
                <a:ea typeface="Microsoft Sans Serif"/>
                <a:cs typeface="Microsoft Sans Serif"/>
              </a:rPr>
              <a:t>Child Fatality Review </a:t>
            </a:r>
            <a:r>
              <a:rPr lang="en-US" sz="2400">
                <a:ea typeface="Microsoft Sans Serif"/>
                <a:cs typeface="Microsoft Sans Serif"/>
              </a:rPr>
              <a:t>teams review sudden and unexpected deaths of infants and children under 18.</a:t>
            </a:r>
          </a:p>
          <a:p>
            <a:pPr lvl="1">
              <a:lnSpc>
                <a:spcPct val="100000"/>
              </a:lnSpc>
            </a:pPr>
            <a:r>
              <a:rPr lang="en-US" sz="2400">
                <a:ea typeface="Microsoft Sans Serif"/>
                <a:cs typeface="Microsoft Sans Serif"/>
              </a:rPr>
              <a:t>CFR teams are local, with coverage in all 92 counties</a:t>
            </a:r>
          </a:p>
          <a:p>
            <a:pPr lvl="1">
              <a:lnSpc>
                <a:spcPct val="100000"/>
              </a:lnSpc>
            </a:pPr>
            <a:r>
              <a:rPr lang="en-US" sz="2400">
                <a:ea typeface="Microsoft Sans Serif"/>
                <a:cs typeface="Microsoft Sans Serif"/>
              </a:rPr>
              <a:t>Includes a state team</a:t>
            </a:r>
          </a:p>
          <a:p>
            <a:pPr>
              <a:lnSpc>
                <a:spcPct val="100000"/>
              </a:lnSpc>
            </a:pPr>
            <a:r>
              <a:rPr lang="en-US" sz="2400" b="1">
                <a:ea typeface="Microsoft Sans Serif"/>
                <a:cs typeface="Microsoft Sans Serif"/>
              </a:rPr>
              <a:t>Suicide &amp; Overdose Fatality Review (SOFR) </a:t>
            </a:r>
            <a:r>
              <a:rPr lang="en-US" sz="2400">
                <a:ea typeface="Microsoft Sans Serif"/>
                <a:cs typeface="Microsoft Sans Serif"/>
              </a:rPr>
              <a:t>teams review deaths by suicide and overdose ages 18 and above</a:t>
            </a:r>
          </a:p>
          <a:p>
            <a:pPr lvl="1">
              <a:lnSpc>
                <a:spcPct val="100000"/>
              </a:lnSpc>
            </a:pPr>
            <a:r>
              <a:rPr lang="en-US" sz="2400">
                <a:ea typeface="Microsoft Sans Serif"/>
                <a:cs typeface="Microsoft Sans Serif"/>
              </a:rPr>
              <a:t>30 teams covering 31 counties and counting</a:t>
            </a:r>
          </a:p>
          <a:p>
            <a:pPr lvl="1">
              <a:lnSpc>
                <a:spcPct val="100000"/>
              </a:lnSpc>
            </a:pPr>
            <a:r>
              <a:rPr lang="en-US" sz="2400">
                <a:ea typeface="Microsoft Sans Serif" panose="020B0604020202020204" pitchFamily="34" charset="0"/>
                <a:cs typeface="Microsoft Sans Serif" panose="020B0604020202020204" pitchFamily="34" charset="0"/>
              </a:rPr>
              <a:t>Provide critical information for prevention activities at the local level</a:t>
            </a:r>
          </a:p>
          <a:p>
            <a:pPr lvl="1">
              <a:lnSpc>
                <a:spcPct val="100000"/>
              </a:lnSpc>
            </a:pPr>
            <a:r>
              <a:rPr lang="en-US" sz="2400">
                <a:ea typeface="Microsoft Sans Serif" panose="020B0604020202020204" pitchFamily="34" charset="0"/>
                <a:cs typeface="Microsoft Sans Serif" panose="020B0604020202020204" pitchFamily="34" charset="0"/>
              </a:rPr>
              <a:t>Local reviews mean local solutions</a:t>
            </a:r>
          </a:p>
          <a:p>
            <a:endParaRPr lang="en-US"/>
          </a:p>
        </p:txBody>
      </p:sp>
      <p:sp>
        <p:nvSpPr>
          <p:cNvPr id="4" name="Slide Number Placeholder 3">
            <a:extLst>
              <a:ext uri="{FF2B5EF4-FFF2-40B4-BE49-F238E27FC236}">
                <a16:creationId xmlns:a16="http://schemas.microsoft.com/office/drawing/2014/main" id="{4529A6EB-2D0E-58F5-7D1F-581E60D0BC5B}"/>
              </a:ext>
            </a:extLst>
          </p:cNvPr>
          <p:cNvSpPr>
            <a:spLocks noGrp="1"/>
          </p:cNvSpPr>
          <p:nvPr>
            <p:ph type="sldNum" sz="quarter" idx="12"/>
          </p:nvPr>
        </p:nvSpPr>
        <p:spPr/>
        <p:txBody>
          <a:bodyPr/>
          <a:lstStyle/>
          <a:p>
            <a:fld id="{2C1798A1-548B-2F4F-A949-0B360C421755}" type="slidenum">
              <a:rPr lang="en-US" smtClean="0"/>
              <a:t>60</a:t>
            </a:fld>
            <a:endParaRPr lang="en-US"/>
          </a:p>
        </p:txBody>
      </p:sp>
    </p:spTree>
    <p:extLst>
      <p:ext uri="{BB962C8B-B14F-4D97-AF65-F5344CB8AC3E}">
        <p14:creationId xmlns:p14="http://schemas.microsoft.com/office/powerpoint/2010/main" val="24492351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0E15-BA9C-7C40-9A86-0ED81BFB0050}"/>
              </a:ext>
            </a:extLst>
          </p:cNvPr>
          <p:cNvSpPr>
            <a:spLocks noGrp="1"/>
          </p:cNvSpPr>
          <p:nvPr>
            <p:ph type="title"/>
          </p:nvPr>
        </p:nvSpPr>
        <p:spPr/>
        <p:txBody>
          <a:bodyPr/>
          <a:lstStyle/>
          <a:p>
            <a:r>
              <a:rPr lang="en-US"/>
              <a:t>Lactation after Loss Program</a:t>
            </a:r>
          </a:p>
        </p:txBody>
      </p:sp>
      <p:sp>
        <p:nvSpPr>
          <p:cNvPr id="3" name="Content Placeholder 2">
            <a:extLst>
              <a:ext uri="{FF2B5EF4-FFF2-40B4-BE49-F238E27FC236}">
                <a16:creationId xmlns:a16="http://schemas.microsoft.com/office/drawing/2014/main" id="{AA6EC60C-934D-E548-A1A8-C2F9FB46BF67}"/>
              </a:ext>
            </a:extLst>
          </p:cNvPr>
          <p:cNvSpPr>
            <a:spLocks noGrp="1"/>
          </p:cNvSpPr>
          <p:nvPr>
            <p:ph sz="half" idx="1"/>
          </p:nvPr>
        </p:nvSpPr>
        <p:spPr>
          <a:xfrm>
            <a:off x="438912" y="1258824"/>
            <a:ext cx="5181600" cy="3787973"/>
          </a:xfrm>
        </p:spPr>
        <p:txBody>
          <a:bodyPr/>
          <a:lstStyle/>
          <a:p>
            <a:r>
              <a:rPr lang="en-US" b="1"/>
              <a:t>The Issue</a:t>
            </a:r>
          </a:p>
          <a:p>
            <a:pPr marL="285750" indent="-285750">
              <a:buFont typeface="Arial" panose="020B0604020202020204" pitchFamily="34" charset="0"/>
              <a:buChar char="•"/>
            </a:pPr>
            <a:r>
              <a:rPr lang="en-US"/>
              <a:t>Lactation can occur after a miscarriage, stillbirth, or infant death</a:t>
            </a:r>
          </a:p>
          <a:p>
            <a:pPr marL="285750" indent="-285750">
              <a:buFont typeface="Arial" panose="020B0604020202020204" pitchFamily="34" charset="0"/>
              <a:buChar char="•"/>
            </a:pPr>
            <a:r>
              <a:rPr lang="en-US"/>
              <a:t>Women may not be aware their milk will come in or what their options are for lactation after a loss</a:t>
            </a:r>
          </a:p>
          <a:p>
            <a:endParaRPr lang="en-US"/>
          </a:p>
          <a:p>
            <a:r>
              <a:rPr lang="en-US" i="1"/>
              <a:t>“I wish I’d known that my milk would come in and that I had a choice about what to do with it.”</a:t>
            </a:r>
          </a:p>
          <a:p>
            <a:endParaRPr lang="en-US" sz="1200" i="1"/>
          </a:p>
          <a:p>
            <a:r>
              <a:rPr lang="en-US" i="1"/>
              <a:t>“The only thing anyone mentioned to me, was to bind my breasts.”</a:t>
            </a:r>
            <a:endParaRPr lang="en-US" i="1">
              <a:cs typeface="Calibri"/>
            </a:endParaRPr>
          </a:p>
          <a:p>
            <a:endParaRPr lang="en-US" i="1">
              <a:cs typeface="Calibri"/>
            </a:endParaRPr>
          </a:p>
          <a:p>
            <a:endParaRPr lang="en-US"/>
          </a:p>
        </p:txBody>
      </p:sp>
      <p:sp>
        <p:nvSpPr>
          <p:cNvPr id="4" name="Content Placeholder 3">
            <a:extLst>
              <a:ext uri="{FF2B5EF4-FFF2-40B4-BE49-F238E27FC236}">
                <a16:creationId xmlns:a16="http://schemas.microsoft.com/office/drawing/2014/main" id="{E83DF12A-6534-C547-8C1A-9A408709811E}"/>
              </a:ext>
            </a:extLst>
          </p:cNvPr>
          <p:cNvSpPr>
            <a:spLocks noGrp="1"/>
          </p:cNvSpPr>
          <p:nvPr>
            <p:ph sz="half" idx="2"/>
          </p:nvPr>
        </p:nvSpPr>
        <p:spPr>
          <a:xfrm>
            <a:off x="6172200" y="1258824"/>
            <a:ext cx="5181600" cy="3787973"/>
          </a:xfrm>
        </p:spPr>
        <p:txBody>
          <a:bodyPr/>
          <a:lstStyle/>
          <a:p>
            <a:r>
              <a:rPr lang="en-US" b="1"/>
              <a:t>How we are addressing the issue</a:t>
            </a:r>
          </a:p>
          <a:p>
            <a:pPr marL="285750" indent="-285750">
              <a:buFont typeface="Arial" panose="020B0604020202020204" pitchFamily="34" charset="0"/>
              <a:buChar char="•"/>
            </a:pPr>
            <a:r>
              <a:rPr lang="en-US"/>
              <a:t>Ensure women and families know lactation may occur and are aware of their options</a:t>
            </a:r>
          </a:p>
          <a:p>
            <a:pPr marL="285750" indent="-285750">
              <a:buFont typeface="Arial" panose="020B0604020202020204" pitchFamily="34" charset="0"/>
              <a:buChar char="•"/>
            </a:pPr>
            <a:r>
              <a:rPr lang="en-US"/>
              <a:t>Partnering with The Milk Bank to provide anticipatory guidance in the clinical setting</a:t>
            </a:r>
          </a:p>
          <a:p>
            <a:pPr marL="515938" lvl="1" indent="-285750"/>
            <a:r>
              <a:rPr lang="en-US"/>
              <a:t>Suppression</a:t>
            </a:r>
          </a:p>
          <a:p>
            <a:pPr marL="515938" lvl="1" indent="-285750"/>
            <a:r>
              <a:rPr lang="en-US"/>
              <a:t>Expression</a:t>
            </a:r>
          </a:p>
          <a:p>
            <a:pPr marL="515938" lvl="1" indent="-285750"/>
            <a:r>
              <a:rPr lang="en-US"/>
              <a:t>Donation</a:t>
            </a:r>
          </a:p>
          <a:p>
            <a:pPr marL="285750" indent="-285750">
              <a:buFont typeface="Arial" panose="020B0604020202020204" pitchFamily="34" charset="0"/>
              <a:buChar char="•"/>
            </a:pPr>
            <a:r>
              <a:rPr lang="en-US"/>
              <a:t>Provide lactation care, bereavement support, and IDOH Pump Kits to women in need of a breast pump or additional help after a loss</a:t>
            </a:r>
          </a:p>
          <a:p>
            <a:pPr marL="285750" indent="-285750">
              <a:buFont typeface="Arial" panose="020B0604020202020204" pitchFamily="34" charset="0"/>
              <a:buChar char="•"/>
            </a:pPr>
            <a:r>
              <a:rPr lang="en-US"/>
              <a:t>Bereavement care used as innovative prevention</a:t>
            </a:r>
          </a:p>
          <a:p>
            <a:pPr marL="285750" indent="-285750">
              <a:buFont typeface="Arial" panose="020B0604020202020204" pitchFamily="34" charset="0"/>
              <a:buChar char="•"/>
            </a:pPr>
            <a:endParaRPr lang="en-US"/>
          </a:p>
          <a:p>
            <a:pPr lvl="1" indent="0">
              <a:buNone/>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b="1"/>
          </a:p>
        </p:txBody>
      </p:sp>
      <p:sp>
        <p:nvSpPr>
          <p:cNvPr id="5" name="Slide Number Placeholder 4">
            <a:extLst>
              <a:ext uri="{FF2B5EF4-FFF2-40B4-BE49-F238E27FC236}">
                <a16:creationId xmlns:a16="http://schemas.microsoft.com/office/drawing/2014/main" id="{C4127096-5235-F141-8761-E1FD9EDDAC18}"/>
              </a:ext>
            </a:extLst>
          </p:cNvPr>
          <p:cNvSpPr>
            <a:spLocks noGrp="1"/>
          </p:cNvSpPr>
          <p:nvPr>
            <p:ph type="sldNum" sz="quarter" idx="12"/>
          </p:nvPr>
        </p:nvSpPr>
        <p:spPr/>
        <p:txBody>
          <a:bodyPr/>
          <a:lstStyle/>
          <a:p>
            <a:fld id="{2C1798A1-548B-2F4F-A949-0B360C421755}" type="slidenum">
              <a:rPr lang="en-US" smtClean="0"/>
              <a:t>61</a:t>
            </a:fld>
            <a:endParaRPr lang="en-US"/>
          </a:p>
        </p:txBody>
      </p:sp>
    </p:spTree>
    <p:extLst>
      <p:ext uri="{BB962C8B-B14F-4D97-AF65-F5344CB8AC3E}">
        <p14:creationId xmlns:p14="http://schemas.microsoft.com/office/powerpoint/2010/main" val="26805191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C68-64FB-6F47-AF64-33542C7754B6}"/>
              </a:ext>
            </a:extLst>
          </p:cNvPr>
          <p:cNvSpPr>
            <a:spLocks noGrp="1"/>
          </p:cNvSpPr>
          <p:nvPr>
            <p:ph type="title"/>
          </p:nvPr>
        </p:nvSpPr>
        <p:spPr>
          <a:xfrm>
            <a:off x="436880" y="303308"/>
            <a:ext cx="10916920" cy="756565"/>
          </a:xfrm>
        </p:spPr>
        <p:txBody>
          <a:bodyPr>
            <a:normAutofit fontScale="90000"/>
          </a:bodyPr>
          <a:lstStyle/>
          <a:p>
            <a:r>
              <a:rPr lang="en-US"/>
              <a:t>Lactation after Loss Program</a:t>
            </a:r>
            <a:br>
              <a:rPr lang="en-US"/>
            </a:br>
            <a:r>
              <a:rPr lang="en-US"/>
              <a:t>Anticipatory Guidance</a:t>
            </a:r>
          </a:p>
        </p:txBody>
      </p:sp>
      <p:sp>
        <p:nvSpPr>
          <p:cNvPr id="4" name="Slide Number Placeholder 3">
            <a:extLst>
              <a:ext uri="{FF2B5EF4-FFF2-40B4-BE49-F238E27FC236}">
                <a16:creationId xmlns:a16="http://schemas.microsoft.com/office/drawing/2014/main" id="{DA5CE744-8785-2147-BCB0-97F9980472C0}"/>
              </a:ext>
            </a:extLst>
          </p:cNvPr>
          <p:cNvSpPr>
            <a:spLocks noGrp="1"/>
          </p:cNvSpPr>
          <p:nvPr>
            <p:ph type="sldNum" sz="quarter" idx="12"/>
          </p:nvPr>
        </p:nvSpPr>
        <p:spPr/>
        <p:txBody>
          <a:bodyPr/>
          <a:lstStyle/>
          <a:p>
            <a:fld id="{2C1798A1-548B-2F4F-A949-0B360C421755}" type="slidenum">
              <a:rPr lang="en-US" smtClean="0"/>
              <a:t>62</a:t>
            </a:fld>
            <a:endParaRPr lang="en-US"/>
          </a:p>
        </p:txBody>
      </p:sp>
      <p:pic>
        <p:nvPicPr>
          <p:cNvPr id="6" name="object 3">
            <a:extLst>
              <a:ext uri="{FF2B5EF4-FFF2-40B4-BE49-F238E27FC236}">
                <a16:creationId xmlns:a16="http://schemas.microsoft.com/office/drawing/2014/main" id="{ADF21100-1B1D-B878-953D-72733E877F47}"/>
              </a:ext>
            </a:extLst>
          </p:cNvPr>
          <p:cNvPicPr/>
          <p:nvPr/>
        </p:nvPicPr>
        <p:blipFill>
          <a:blip r:embed="rId2" cstate="print"/>
          <a:stretch>
            <a:fillRect/>
          </a:stretch>
        </p:blipFill>
        <p:spPr>
          <a:xfrm>
            <a:off x="1813631" y="2394926"/>
            <a:ext cx="2585578" cy="2454233"/>
          </a:xfrm>
          <a:prstGeom prst="rect">
            <a:avLst/>
          </a:prstGeom>
        </p:spPr>
      </p:pic>
      <p:sp>
        <p:nvSpPr>
          <p:cNvPr id="13" name="TextBox 12">
            <a:extLst>
              <a:ext uri="{FF2B5EF4-FFF2-40B4-BE49-F238E27FC236}">
                <a16:creationId xmlns:a16="http://schemas.microsoft.com/office/drawing/2014/main" id="{1A9718DE-3D09-A747-EFB3-9EB9A9A1FD53}"/>
              </a:ext>
            </a:extLst>
          </p:cNvPr>
          <p:cNvSpPr txBox="1"/>
          <p:nvPr/>
        </p:nvSpPr>
        <p:spPr>
          <a:xfrm>
            <a:off x="642620" y="1466956"/>
            <a:ext cx="4927600" cy="830997"/>
          </a:xfrm>
          <a:prstGeom prst="rect">
            <a:avLst/>
          </a:prstGeom>
          <a:noFill/>
        </p:spPr>
        <p:txBody>
          <a:bodyPr wrap="square" rtlCol="0">
            <a:spAutoFit/>
          </a:bodyPr>
          <a:lstStyle/>
          <a:p>
            <a:pPr algn="ctr"/>
            <a:r>
              <a:rPr lang="en-US" sz="2400"/>
              <a:t>Scan to Request The Milk Bank Anticipatory Guidance Kits</a:t>
            </a:r>
          </a:p>
        </p:txBody>
      </p:sp>
      <p:pic>
        <p:nvPicPr>
          <p:cNvPr id="14" name="Content Placeholder 4" descr="A group of items on a table&#10;&#10;Description automatically generated">
            <a:extLst>
              <a:ext uri="{FF2B5EF4-FFF2-40B4-BE49-F238E27FC236}">
                <a16:creationId xmlns:a16="http://schemas.microsoft.com/office/drawing/2014/main" id="{39243EBC-015C-D303-DCB6-7EF0FBEF93F8}"/>
              </a:ext>
            </a:extLst>
          </p:cNvPr>
          <p:cNvPicPr>
            <a:picLocks noChangeAspect="1"/>
          </p:cNvPicPr>
          <p:nvPr/>
        </p:nvPicPr>
        <p:blipFill>
          <a:blip r:embed="rId3"/>
          <a:stretch>
            <a:fillRect/>
          </a:stretch>
        </p:blipFill>
        <p:spPr>
          <a:xfrm>
            <a:off x="5895340" y="1195151"/>
            <a:ext cx="4844504" cy="4853784"/>
          </a:xfrm>
          <a:prstGeom prst="rect">
            <a:avLst/>
          </a:prstGeom>
        </p:spPr>
      </p:pic>
    </p:spTree>
    <p:extLst>
      <p:ext uri="{BB962C8B-B14F-4D97-AF65-F5344CB8AC3E}">
        <p14:creationId xmlns:p14="http://schemas.microsoft.com/office/powerpoint/2010/main" val="894490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7DC4-A4C8-65AF-24C3-96B9F2999EE6}"/>
              </a:ext>
            </a:extLst>
          </p:cNvPr>
          <p:cNvSpPr>
            <a:spLocks noGrp="1"/>
          </p:cNvSpPr>
          <p:nvPr>
            <p:ph type="title"/>
          </p:nvPr>
        </p:nvSpPr>
        <p:spPr>
          <a:xfrm>
            <a:off x="436880" y="365126"/>
            <a:ext cx="10916920" cy="756565"/>
          </a:xfrm>
        </p:spPr>
        <p:txBody>
          <a:bodyPr anchor="ctr">
            <a:normAutofit/>
          </a:bodyPr>
          <a:lstStyle/>
          <a:p>
            <a:r>
              <a:rPr lang="en-US"/>
              <a:t>Lactation after Loss Program</a:t>
            </a:r>
          </a:p>
        </p:txBody>
      </p:sp>
      <p:pic>
        <p:nvPicPr>
          <p:cNvPr id="5" name="Content Placeholder 7" descr="A picture containing text, indoor&#10;&#10;AI-generated content may be incorrect.">
            <a:extLst>
              <a:ext uri="{FF2B5EF4-FFF2-40B4-BE49-F238E27FC236}">
                <a16:creationId xmlns:a16="http://schemas.microsoft.com/office/drawing/2014/main" id="{4A068FA8-BEEA-2F8B-96A5-BE2405332936}"/>
              </a:ext>
            </a:extLst>
          </p:cNvPr>
          <p:cNvPicPr>
            <a:picLocks noChangeAspect="1"/>
          </p:cNvPicPr>
          <p:nvPr/>
        </p:nvPicPr>
        <p:blipFill>
          <a:blip r:embed="rId2"/>
          <a:srcRect t="2528"/>
          <a:stretch>
            <a:fillRect/>
          </a:stretch>
        </p:blipFill>
        <p:spPr>
          <a:xfrm>
            <a:off x="438912" y="1472184"/>
            <a:ext cx="5181600" cy="3787973"/>
          </a:xfrm>
          <a:prstGeom prst="rect">
            <a:avLst/>
          </a:prstGeom>
          <a:noFill/>
        </p:spPr>
      </p:pic>
      <p:sp>
        <p:nvSpPr>
          <p:cNvPr id="10" name="Content Placeholder 3">
            <a:extLst>
              <a:ext uri="{FF2B5EF4-FFF2-40B4-BE49-F238E27FC236}">
                <a16:creationId xmlns:a16="http://schemas.microsoft.com/office/drawing/2014/main" id="{1588B150-02F9-880C-7290-4844E3BB1B9B}"/>
              </a:ext>
            </a:extLst>
          </p:cNvPr>
          <p:cNvSpPr>
            <a:spLocks noGrp="1"/>
          </p:cNvSpPr>
          <p:nvPr>
            <p:ph sz="half" idx="2"/>
          </p:nvPr>
        </p:nvSpPr>
        <p:spPr>
          <a:xfrm>
            <a:off x="6172200" y="1472184"/>
            <a:ext cx="5181600" cy="3787973"/>
          </a:xfrm>
        </p:spPr>
        <p:txBody>
          <a:bodyPr/>
          <a:lstStyle/>
          <a:p>
            <a:r>
              <a:rPr lang="en-US" sz="2000"/>
              <a:t>Families and providers can reach out to IDOH for more support</a:t>
            </a:r>
          </a:p>
          <a:p>
            <a:pPr marL="515938" lvl="1" indent="-285750"/>
            <a:r>
              <a:rPr lang="en-US" sz="2000"/>
              <a:t>Pump Kits</a:t>
            </a:r>
          </a:p>
          <a:p>
            <a:pPr marL="515938" lvl="1" indent="-285750"/>
            <a:r>
              <a:rPr lang="en-US" sz="2000"/>
              <a:t>Bereavement Support</a:t>
            </a:r>
          </a:p>
          <a:p>
            <a:pPr marL="515938" lvl="1" indent="-285750"/>
            <a:r>
              <a:rPr lang="en-US" sz="2000"/>
              <a:t>Lactation Care</a:t>
            </a:r>
          </a:p>
          <a:p>
            <a:pPr lvl="1" indent="0">
              <a:buNone/>
            </a:pPr>
            <a:endParaRPr lang="en-US" sz="2000"/>
          </a:p>
          <a:p>
            <a:pPr lvl="1" indent="0">
              <a:buNone/>
            </a:pPr>
            <a:endParaRPr lang="en-US" sz="2000"/>
          </a:p>
          <a:p>
            <a:pPr lvl="1" indent="0">
              <a:buNone/>
            </a:pPr>
            <a:r>
              <a:rPr lang="en-US" sz="2000"/>
              <a:t>Email </a:t>
            </a:r>
            <a:r>
              <a:rPr lang="en-US" sz="2000">
                <a:hlinkClick r:id="rId3"/>
              </a:rPr>
              <a:t>IDOHFIMR@health.in.gov</a:t>
            </a:r>
            <a:r>
              <a:rPr lang="en-US" sz="2000"/>
              <a:t> with questions or for more information</a:t>
            </a:r>
          </a:p>
        </p:txBody>
      </p:sp>
      <p:sp>
        <p:nvSpPr>
          <p:cNvPr id="4" name="Slide Number Placeholder 3">
            <a:extLst>
              <a:ext uri="{FF2B5EF4-FFF2-40B4-BE49-F238E27FC236}">
                <a16:creationId xmlns:a16="http://schemas.microsoft.com/office/drawing/2014/main" id="{7CDDF7C6-00CD-3EF7-59B3-B0A7931183E8}"/>
              </a:ext>
            </a:extLst>
          </p:cNvPr>
          <p:cNvSpPr>
            <a:spLocks noGrp="1"/>
          </p:cNvSpPr>
          <p:nvPr>
            <p:ph type="sldNum" sz="quarter" idx="12"/>
          </p:nvPr>
        </p:nvSpPr>
        <p:spPr>
          <a:xfrm>
            <a:off x="11204447" y="6028365"/>
            <a:ext cx="623935" cy="365125"/>
          </a:xfrm>
        </p:spPr>
        <p:txBody>
          <a:bodyPr anchor="ctr">
            <a:normAutofit/>
          </a:bodyPr>
          <a:lstStyle/>
          <a:p>
            <a:pPr>
              <a:lnSpc>
                <a:spcPct val="90000"/>
              </a:lnSpc>
              <a:spcAft>
                <a:spcPts val="600"/>
              </a:spcAft>
            </a:pPr>
            <a:fld id="{2C1798A1-548B-2F4F-A949-0B360C421755}" type="slidenum">
              <a:rPr lang="en-US" smtClean="0"/>
              <a:pPr>
                <a:lnSpc>
                  <a:spcPct val="90000"/>
                </a:lnSpc>
                <a:spcAft>
                  <a:spcPts val="600"/>
                </a:spcAft>
              </a:pPr>
              <a:t>63</a:t>
            </a:fld>
            <a:endParaRPr lang="en-US"/>
          </a:p>
        </p:txBody>
      </p:sp>
    </p:spTree>
    <p:extLst>
      <p:ext uri="{BB962C8B-B14F-4D97-AF65-F5344CB8AC3E}">
        <p14:creationId xmlns:p14="http://schemas.microsoft.com/office/powerpoint/2010/main" val="3346007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254BF-F89B-E0C3-BA18-8FC23824A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3846F-9D0F-7973-CD2D-5BD7477C109F}"/>
              </a:ext>
            </a:extLst>
          </p:cNvPr>
          <p:cNvSpPr>
            <a:spLocks noGrp="1"/>
          </p:cNvSpPr>
          <p:nvPr>
            <p:ph type="title"/>
          </p:nvPr>
        </p:nvSpPr>
        <p:spPr/>
        <p:txBody>
          <a:bodyPr/>
          <a:lstStyle/>
          <a:p>
            <a:r>
              <a:rPr lang="en-US"/>
              <a:t>WARN Training</a:t>
            </a:r>
          </a:p>
        </p:txBody>
      </p:sp>
      <p:sp>
        <p:nvSpPr>
          <p:cNvPr id="3" name="Content Placeholder 2">
            <a:extLst>
              <a:ext uri="{FF2B5EF4-FFF2-40B4-BE49-F238E27FC236}">
                <a16:creationId xmlns:a16="http://schemas.microsoft.com/office/drawing/2014/main" id="{68808A47-3FD1-8C65-16E8-0C21EA83239A}"/>
              </a:ext>
            </a:extLst>
          </p:cNvPr>
          <p:cNvSpPr>
            <a:spLocks noGrp="1"/>
          </p:cNvSpPr>
          <p:nvPr>
            <p:ph idx="1"/>
          </p:nvPr>
        </p:nvSpPr>
        <p:spPr>
          <a:xfrm>
            <a:off x="436879" y="1472457"/>
            <a:ext cx="6043793" cy="4152236"/>
          </a:xfrm>
        </p:spPr>
        <p:txBody>
          <a:bodyPr/>
          <a:lstStyle/>
          <a:p>
            <a:r>
              <a:rPr lang="en-US"/>
              <a:t>The Division of Family Health Data and Fatality Prevention offers a free training for local partners to learn more about how to promote water safety in their communities.</a:t>
            </a:r>
          </a:p>
          <a:p>
            <a:pPr marL="285750" indent="-285750">
              <a:buFont typeface="Arial" panose="020B0604020202020204" pitchFamily="34" charset="0"/>
              <a:buChar char="•"/>
            </a:pPr>
            <a:r>
              <a:rPr lang="en-US"/>
              <a:t>Water Awareness in Residential Neighborhoods</a:t>
            </a:r>
          </a:p>
          <a:p>
            <a:pPr marL="285750" indent="-285750">
              <a:buFont typeface="Arial" panose="020B0604020202020204" pitchFamily="34" charset="0"/>
              <a:buChar char="•"/>
            </a:pPr>
            <a:r>
              <a:rPr lang="en-US"/>
              <a:t>This training is typically 30 minutes with time for conversation and questions at the end.</a:t>
            </a:r>
          </a:p>
          <a:p>
            <a:pPr marL="285750" indent="-285750">
              <a:buFont typeface="Arial" panose="020B0604020202020204" pitchFamily="34" charset="0"/>
              <a:buChar char="•"/>
            </a:pPr>
            <a:r>
              <a:rPr lang="en-US"/>
              <a:t>Certificates are sent to all participants for proof of completion following all trainings.</a:t>
            </a:r>
          </a:p>
          <a:p>
            <a:pPr marL="285750" indent="-285750">
              <a:buFont typeface="Arial" panose="020B0604020202020204" pitchFamily="34" charset="0"/>
              <a:buChar char="•"/>
            </a:pPr>
            <a:endParaRPr lang="en-US"/>
          </a:p>
          <a:p>
            <a:r>
              <a:rPr lang="en-US" b="1"/>
              <a:t>Interested in being trained in WARN?</a:t>
            </a:r>
          </a:p>
          <a:p>
            <a:r>
              <a:rPr lang="en-US"/>
              <a:t>Email Olivia Hesler at </a:t>
            </a:r>
            <a:r>
              <a:rPr lang="en-US">
                <a:hlinkClick r:id="rId3"/>
              </a:rPr>
              <a:t>ohesler@health.in.gov</a:t>
            </a:r>
            <a:r>
              <a:rPr lang="en-US"/>
              <a:t>! </a:t>
            </a:r>
          </a:p>
        </p:txBody>
      </p:sp>
      <p:sp>
        <p:nvSpPr>
          <p:cNvPr id="4" name="Slide Number Placeholder 3">
            <a:extLst>
              <a:ext uri="{FF2B5EF4-FFF2-40B4-BE49-F238E27FC236}">
                <a16:creationId xmlns:a16="http://schemas.microsoft.com/office/drawing/2014/main" id="{D738E768-7162-AAA8-1F4D-08BE46F435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6" name="Picture 5">
            <a:extLst>
              <a:ext uri="{FF2B5EF4-FFF2-40B4-BE49-F238E27FC236}">
                <a16:creationId xmlns:a16="http://schemas.microsoft.com/office/drawing/2014/main" id="{949F6EBF-A10B-2566-0432-CAF151AA5E01}"/>
              </a:ext>
            </a:extLst>
          </p:cNvPr>
          <p:cNvPicPr>
            <a:picLocks noChangeAspect="1"/>
          </p:cNvPicPr>
          <p:nvPr/>
        </p:nvPicPr>
        <p:blipFill>
          <a:blip r:embed="rId4"/>
          <a:stretch>
            <a:fillRect/>
          </a:stretch>
        </p:blipFill>
        <p:spPr>
          <a:xfrm>
            <a:off x="6907696" y="365126"/>
            <a:ext cx="4493663" cy="5736867"/>
          </a:xfrm>
          <a:prstGeom prst="rect">
            <a:avLst/>
          </a:prstGeom>
        </p:spPr>
      </p:pic>
    </p:spTree>
    <p:extLst>
      <p:ext uri="{BB962C8B-B14F-4D97-AF65-F5344CB8AC3E}">
        <p14:creationId xmlns:p14="http://schemas.microsoft.com/office/powerpoint/2010/main" val="2672570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2292D-169C-7B4F-6B33-17EDFF4CE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54E23-319B-3664-95C8-3785BCF37DA2}"/>
              </a:ext>
            </a:extLst>
          </p:cNvPr>
          <p:cNvSpPr>
            <a:spLocks noGrp="1"/>
          </p:cNvSpPr>
          <p:nvPr>
            <p:ph type="title"/>
          </p:nvPr>
        </p:nvSpPr>
        <p:spPr/>
        <p:txBody>
          <a:bodyPr>
            <a:normAutofit fontScale="90000"/>
          </a:bodyPr>
          <a:lstStyle/>
          <a:p>
            <a:r>
              <a:rPr lang="en-US">
                <a:latin typeface="Raleway"/>
              </a:rPr>
              <a:t>Make Indiana Healthy Again Executive Orders</a:t>
            </a:r>
            <a:endParaRPr lang="en-US"/>
          </a:p>
        </p:txBody>
      </p:sp>
      <p:sp>
        <p:nvSpPr>
          <p:cNvPr id="3" name="Content Placeholder 2">
            <a:extLst>
              <a:ext uri="{FF2B5EF4-FFF2-40B4-BE49-F238E27FC236}">
                <a16:creationId xmlns:a16="http://schemas.microsoft.com/office/drawing/2014/main" id="{D0E6D0D9-51D9-03B2-1750-D150E64FAD55}"/>
              </a:ext>
            </a:extLst>
          </p:cNvPr>
          <p:cNvSpPr>
            <a:spLocks noGrp="1"/>
          </p:cNvSpPr>
          <p:nvPr>
            <p:ph idx="1"/>
          </p:nvPr>
        </p:nvSpPr>
        <p:spPr>
          <a:xfrm>
            <a:off x="436880" y="1269257"/>
            <a:ext cx="11391502" cy="4152236"/>
          </a:xfrm>
        </p:spPr>
        <p:txBody>
          <a:bodyPr vert="horz" lIns="91440" tIns="45720" rIns="91440" bIns="45720" rtlCol="0" anchor="t">
            <a:noAutofit/>
          </a:bodyPr>
          <a:lstStyle/>
          <a:p>
            <a:pPr marL="229870" lvl="1" indent="-223520">
              <a:lnSpc>
                <a:spcPct val="100000"/>
              </a:lnSpc>
              <a:spcBef>
                <a:spcPts val="300"/>
              </a:spcBef>
            </a:pPr>
            <a:r>
              <a:rPr lang="en-US" sz="1700">
                <a:latin typeface="Segoe UI" panose="020B0502040204020203" pitchFamily="34" charset="0"/>
                <a:cs typeface="Segoe UI" panose="020B0502040204020203" pitchFamily="34" charset="0"/>
              </a:rPr>
              <a:t>25-56: Increasing Consumer Transparency Related to Food Dyes and Additives</a:t>
            </a:r>
          </a:p>
          <a:p>
            <a:pPr lvl="3">
              <a:lnSpc>
                <a:spcPct val="100000"/>
              </a:lnSpc>
              <a:spcBef>
                <a:spcPts val="300"/>
              </a:spcBef>
              <a:buSzPct val="70000"/>
              <a:buFont typeface="Courier New" panose="02070309020205020404" pitchFamily="49" charset="0"/>
              <a:buChar char="o"/>
            </a:pPr>
            <a:r>
              <a:rPr lang="en-US" sz="1700"/>
              <a:t>IDOH will conduct a comprehensive assessment on the health impacts of artificial food dyes and additives</a:t>
            </a:r>
          </a:p>
          <a:p>
            <a:pPr lvl="3">
              <a:lnSpc>
                <a:spcPct val="100000"/>
              </a:lnSpc>
              <a:spcBef>
                <a:spcPts val="300"/>
              </a:spcBef>
              <a:buSzPct val="70000"/>
              <a:buFont typeface="Courier New" panose="02070309020205020404" pitchFamily="49" charset="0"/>
              <a:buChar char="o"/>
            </a:pPr>
            <a:r>
              <a:rPr lang="en-US" sz="1700"/>
              <a:t>IDOH Food Protection Division leading efforts and will coordinate workgroup</a:t>
            </a:r>
          </a:p>
          <a:p>
            <a:pPr marL="229870" lvl="1" indent="-223520">
              <a:lnSpc>
                <a:spcPct val="100000"/>
              </a:lnSpc>
              <a:spcBef>
                <a:spcPts val="300"/>
              </a:spcBef>
            </a:pPr>
            <a:r>
              <a:rPr lang="en-US" sz="1700">
                <a:latin typeface="Segoe UI" panose="020B0502040204020203" pitchFamily="34" charset="0"/>
                <a:cs typeface="Segoe UI" panose="020B0502040204020203" pitchFamily="34" charset="0"/>
              </a:rPr>
              <a:t>25-57: Development of A Comprehensive Diet-Related Chronic Disease Plan</a:t>
            </a:r>
          </a:p>
          <a:p>
            <a:pPr lvl="3">
              <a:lnSpc>
                <a:spcPct val="100000"/>
              </a:lnSpc>
              <a:spcBef>
                <a:spcPts val="300"/>
              </a:spcBef>
              <a:buSzPct val="70000"/>
              <a:buFont typeface="Courier New" panose="02070309020205020404" pitchFamily="49" charset="0"/>
              <a:buChar char="o"/>
            </a:pPr>
            <a:r>
              <a:rPr lang="en-US" sz="1700"/>
              <a:t>IDOH will lead – work already underway as a result of foundational work done by the Obesity Innovation Team</a:t>
            </a:r>
          </a:p>
          <a:p>
            <a:pPr lvl="3">
              <a:lnSpc>
                <a:spcPct val="100000"/>
              </a:lnSpc>
              <a:spcBef>
                <a:spcPts val="300"/>
              </a:spcBef>
              <a:buSzPct val="70000"/>
              <a:buFont typeface="Courier New" panose="02070309020205020404" pitchFamily="49" charset="0"/>
              <a:buChar char="o"/>
            </a:pPr>
            <a:r>
              <a:rPr lang="en-US" sz="1700"/>
              <a:t>The IDOH Obesity Innovation team will transition to a workgroup to support development of this plan</a:t>
            </a:r>
          </a:p>
          <a:p>
            <a:pPr marL="229870" lvl="1" indent="-223520">
              <a:lnSpc>
                <a:spcPct val="100000"/>
              </a:lnSpc>
              <a:spcBef>
                <a:spcPts val="300"/>
              </a:spcBef>
            </a:pPr>
            <a:r>
              <a:rPr lang="en-US" sz="1700">
                <a:latin typeface="Segoe UI" panose="020B0502040204020203" pitchFamily="34" charset="0"/>
                <a:cs typeface="Segoe UI" panose="020B0502040204020203" pitchFamily="34" charset="0"/>
              </a:rPr>
              <a:t>25-58: Increasing Hoosier Access to Local Foods</a:t>
            </a:r>
          </a:p>
          <a:p>
            <a:pPr lvl="3">
              <a:lnSpc>
                <a:spcPct val="100000"/>
              </a:lnSpc>
              <a:spcBef>
                <a:spcPts val="300"/>
              </a:spcBef>
              <a:buSzPct val="70000"/>
              <a:buFont typeface="Courier New" panose="02070309020205020404" pitchFamily="49" charset="0"/>
              <a:buChar char="o"/>
            </a:pPr>
            <a:r>
              <a:rPr lang="en-US" sz="1700"/>
              <a:t>ISDA will lead, with IDOH supporting, development of a comprehensive study related to Hoosiers' access to local foods</a:t>
            </a:r>
          </a:p>
          <a:p>
            <a:pPr lvl="3">
              <a:lnSpc>
                <a:spcPct val="100000"/>
              </a:lnSpc>
              <a:spcBef>
                <a:spcPts val="300"/>
              </a:spcBef>
              <a:buSzPct val="70000"/>
              <a:buFont typeface="Courier New" panose="02070309020205020404" pitchFamily="49" charset="0"/>
              <a:buChar char="o"/>
            </a:pPr>
            <a:r>
              <a:rPr lang="en-US" sz="1700"/>
              <a:t>The DNPA will coordinate internal workgroup to support this effort</a:t>
            </a:r>
          </a:p>
          <a:p>
            <a:pPr marL="229870" lvl="1" indent="-223520">
              <a:lnSpc>
                <a:spcPct val="100000"/>
              </a:lnSpc>
              <a:spcBef>
                <a:spcPts val="300"/>
              </a:spcBef>
            </a:pPr>
            <a:r>
              <a:rPr lang="en-US" sz="1700">
                <a:latin typeface="Segoe UI" panose="020B0502040204020203" pitchFamily="34" charset="0"/>
                <a:cs typeface="Segoe UI" panose="020B0502040204020203" pitchFamily="34" charset="0"/>
              </a:rPr>
              <a:t>25-59: Promoting the Health and Wellness of Hoosier Students</a:t>
            </a:r>
          </a:p>
          <a:p>
            <a:pPr lvl="3">
              <a:lnSpc>
                <a:spcPct val="100000"/>
              </a:lnSpc>
              <a:spcBef>
                <a:spcPts val="300"/>
              </a:spcBef>
              <a:buSzPct val="70000"/>
              <a:buFont typeface="Courier New" panose="02070309020205020404" pitchFamily="49" charset="0"/>
              <a:buChar char="o"/>
            </a:pPr>
            <a:r>
              <a:rPr lang="en-US" sz="1700"/>
              <a:t>IDOE will lead, with IDOH supporting, set of recommendations to encourage healthier, local food options in schools, and several other school health-related directives</a:t>
            </a:r>
          </a:p>
          <a:p>
            <a:pPr lvl="3">
              <a:lnSpc>
                <a:spcPct val="100000"/>
              </a:lnSpc>
              <a:spcBef>
                <a:spcPts val="300"/>
              </a:spcBef>
              <a:buSzPct val="70000"/>
              <a:buFont typeface="Courier New" panose="02070309020205020404" pitchFamily="49" charset="0"/>
              <a:buChar char="o"/>
            </a:pPr>
            <a:r>
              <a:rPr lang="en-US" sz="1700"/>
              <a:t>The DNPA and IDOH School Health Innovation Team will lead internal workgroup</a:t>
            </a:r>
          </a:p>
          <a:p>
            <a:pPr marL="229870" lvl="1" indent="-223520">
              <a:lnSpc>
                <a:spcPct val="100000"/>
              </a:lnSpc>
              <a:spcBef>
                <a:spcPts val="300"/>
              </a:spcBef>
            </a:pPr>
            <a:endParaRPr lang="en-US"/>
          </a:p>
        </p:txBody>
      </p:sp>
      <p:sp>
        <p:nvSpPr>
          <p:cNvPr id="4" name="Slide Number Placeholder 3">
            <a:extLst>
              <a:ext uri="{FF2B5EF4-FFF2-40B4-BE49-F238E27FC236}">
                <a16:creationId xmlns:a16="http://schemas.microsoft.com/office/drawing/2014/main" id="{E2093C9B-E092-165D-C67F-826FB969DC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Tree>
    <p:extLst>
      <p:ext uri="{BB962C8B-B14F-4D97-AF65-F5344CB8AC3E}">
        <p14:creationId xmlns:p14="http://schemas.microsoft.com/office/powerpoint/2010/main" val="216139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8615A-0018-0DBF-A2BC-64C48CE95D08}"/>
              </a:ext>
            </a:extLst>
          </p:cNvPr>
          <p:cNvSpPr>
            <a:spLocks noGrp="1"/>
          </p:cNvSpPr>
          <p:nvPr>
            <p:ph type="title"/>
          </p:nvPr>
        </p:nvSpPr>
        <p:spPr/>
        <p:txBody>
          <a:bodyPr/>
          <a:lstStyle/>
          <a:p>
            <a:r>
              <a:rPr lang="en-US"/>
              <a:t>Safe sleep resources </a:t>
            </a:r>
          </a:p>
        </p:txBody>
      </p:sp>
      <p:sp>
        <p:nvSpPr>
          <p:cNvPr id="3" name="Content Placeholder 2">
            <a:extLst>
              <a:ext uri="{FF2B5EF4-FFF2-40B4-BE49-F238E27FC236}">
                <a16:creationId xmlns:a16="http://schemas.microsoft.com/office/drawing/2014/main" id="{A1AB1444-DB8D-23ED-F493-01616C0A94E6}"/>
              </a:ext>
            </a:extLst>
          </p:cNvPr>
          <p:cNvSpPr>
            <a:spLocks noGrp="1"/>
          </p:cNvSpPr>
          <p:nvPr>
            <p:ph idx="1"/>
          </p:nvPr>
        </p:nvSpPr>
        <p:spPr>
          <a:xfrm>
            <a:off x="436879" y="1472457"/>
            <a:ext cx="7116859" cy="4152236"/>
          </a:xfrm>
        </p:spPr>
        <p:txBody>
          <a:bodyPr/>
          <a:lstStyle/>
          <a:p>
            <a:pPr marL="285750" indent="-285750">
              <a:buFont typeface="Arial" panose="020B0604020202020204" pitchFamily="34" charset="0"/>
              <a:buChar char="•"/>
            </a:pPr>
            <a:r>
              <a:rPr lang="en-US"/>
              <a:t>In 2021 the Division of Family Health Data and Fatality Prevention (DFP) developed and released their first infant safe sleep awareness push for community partners. </a:t>
            </a:r>
          </a:p>
          <a:p>
            <a:pPr marL="515938" lvl="1" indent="-285750"/>
            <a:r>
              <a:rPr lang="en-US"/>
              <a:t>Materials featured three families that experienced a loss from unsafe sleep and shared their stories with the hopes of preventing this from happening to other families. </a:t>
            </a:r>
          </a:p>
          <a:p>
            <a:pPr marL="515938" lvl="1" indent="-285750"/>
            <a:r>
              <a:rPr lang="en-US"/>
              <a:t>Video testimonials are available along with printed resources that DFP directly ships to local organizations to give out to families at no cost. </a:t>
            </a:r>
          </a:p>
          <a:p>
            <a:pPr marL="515938" lvl="1" indent="-285750"/>
            <a:r>
              <a:rPr lang="en-US"/>
              <a:t>Print resources are available in English, Spanish, Burmese, and Haitian Creole. </a:t>
            </a:r>
          </a:p>
        </p:txBody>
      </p:sp>
      <p:sp>
        <p:nvSpPr>
          <p:cNvPr id="4" name="Slide Number Placeholder 3">
            <a:extLst>
              <a:ext uri="{FF2B5EF4-FFF2-40B4-BE49-F238E27FC236}">
                <a16:creationId xmlns:a16="http://schemas.microsoft.com/office/drawing/2014/main" id="{28816BD3-16F2-67F5-DDF9-F8D3E40EC8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5" name="Picture 4">
            <a:extLst>
              <a:ext uri="{FF2B5EF4-FFF2-40B4-BE49-F238E27FC236}">
                <a16:creationId xmlns:a16="http://schemas.microsoft.com/office/drawing/2014/main" id="{94CC48A3-C22B-DA6A-5BAF-F86E65CE826F}"/>
              </a:ext>
            </a:extLst>
          </p:cNvPr>
          <p:cNvPicPr>
            <a:picLocks noChangeAspect="1"/>
          </p:cNvPicPr>
          <p:nvPr/>
        </p:nvPicPr>
        <p:blipFill>
          <a:blip r:embed="rId2"/>
          <a:stretch>
            <a:fillRect/>
          </a:stretch>
        </p:blipFill>
        <p:spPr>
          <a:xfrm>
            <a:off x="7768302" y="202353"/>
            <a:ext cx="3986818" cy="2961417"/>
          </a:xfrm>
          <a:prstGeom prst="rect">
            <a:avLst/>
          </a:prstGeom>
        </p:spPr>
      </p:pic>
      <p:pic>
        <p:nvPicPr>
          <p:cNvPr id="6" name="Picture 5">
            <a:extLst>
              <a:ext uri="{FF2B5EF4-FFF2-40B4-BE49-F238E27FC236}">
                <a16:creationId xmlns:a16="http://schemas.microsoft.com/office/drawing/2014/main" id="{B3EFD077-2B7D-D000-7804-616B333C19A3}"/>
              </a:ext>
            </a:extLst>
          </p:cNvPr>
          <p:cNvPicPr>
            <a:picLocks noChangeAspect="1"/>
          </p:cNvPicPr>
          <p:nvPr/>
        </p:nvPicPr>
        <p:blipFill>
          <a:blip r:embed="rId3"/>
          <a:stretch>
            <a:fillRect/>
          </a:stretch>
        </p:blipFill>
        <p:spPr>
          <a:xfrm>
            <a:off x="7868478" y="3201582"/>
            <a:ext cx="3852194" cy="2788972"/>
          </a:xfrm>
          <a:prstGeom prst="rect">
            <a:avLst/>
          </a:prstGeom>
        </p:spPr>
      </p:pic>
      <p:pic>
        <p:nvPicPr>
          <p:cNvPr id="9" name="Picture 8">
            <a:extLst>
              <a:ext uri="{FF2B5EF4-FFF2-40B4-BE49-F238E27FC236}">
                <a16:creationId xmlns:a16="http://schemas.microsoft.com/office/drawing/2014/main" id="{062D87C3-411A-7383-6105-BA381A10599A}"/>
              </a:ext>
            </a:extLst>
          </p:cNvPr>
          <p:cNvPicPr>
            <a:picLocks noChangeAspect="1"/>
          </p:cNvPicPr>
          <p:nvPr/>
        </p:nvPicPr>
        <p:blipFill>
          <a:blip r:embed="rId4"/>
          <a:stretch>
            <a:fillRect/>
          </a:stretch>
        </p:blipFill>
        <p:spPr>
          <a:xfrm>
            <a:off x="5775767" y="4670626"/>
            <a:ext cx="1336198" cy="1304833"/>
          </a:xfrm>
          <a:prstGeom prst="rect">
            <a:avLst/>
          </a:prstGeom>
        </p:spPr>
      </p:pic>
      <p:sp>
        <p:nvSpPr>
          <p:cNvPr id="10" name="Content Placeholder 2">
            <a:extLst>
              <a:ext uri="{FF2B5EF4-FFF2-40B4-BE49-F238E27FC236}">
                <a16:creationId xmlns:a16="http://schemas.microsoft.com/office/drawing/2014/main" id="{426DFA10-9AF8-A65E-719B-78FFCED1C15D}"/>
              </a:ext>
            </a:extLst>
          </p:cNvPr>
          <p:cNvSpPr txBox="1">
            <a:spLocks/>
          </p:cNvSpPr>
          <p:nvPr/>
        </p:nvSpPr>
        <p:spPr>
          <a:xfrm>
            <a:off x="810392" y="5078179"/>
            <a:ext cx="4965375" cy="5465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230188" indent="-222250" algn="l" defTabSz="914400" rtl="0" eaLnBrk="1" latinLnBrk="0" hangingPunct="1">
              <a:lnSpc>
                <a:spcPct val="10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30238" indent="-223838" algn="l" defTabSz="914400" rtl="0" eaLnBrk="1" latinLnBrk="0" hangingPunct="1">
              <a:lnSpc>
                <a:spcPct val="100000"/>
              </a:lnSpc>
              <a:spcBef>
                <a:spcPts val="500"/>
              </a:spcBef>
              <a:buSzPct val="120000"/>
              <a:buFont typeface="System Font Regular"/>
              <a:buChar char="◦"/>
              <a:tabLst/>
              <a:defRPr sz="1600" kern="1200" baseline="0">
                <a:solidFill>
                  <a:schemeClr val="tx1"/>
                </a:solidFill>
                <a:latin typeface="Segoe UI" panose="020B0502040204020203" pitchFamily="34" charset="0"/>
                <a:ea typeface="+mn-ea"/>
                <a:cs typeface="Segoe UI" panose="020B0502040204020203" pitchFamily="34" charset="0"/>
              </a:defRPr>
            </a:lvl3pPr>
            <a:lvl4pPr marL="917575" indent="-231775" algn="l" defTabSz="914400" rtl="0" eaLnBrk="1" latinLnBrk="0" hangingPunct="1">
              <a:lnSpc>
                <a:spcPct val="100000"/>
              </a:lnSpc>
              <a:spcBef>
                <a:spcPts val="500"/>
              </a:spcBef>
              <a:buFont typeface="Wingdings" pitchFamily="2" charset="2"/>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193800" indent="-228600" algn="l" defTabSz="914400" rtl="0" eaLnBrk="1" latinLnBrk="0" hangingPunct="1">
              <a:lnSpc>
                <a:spcPct val="100000"/>
              </a:lnSpc>
              <a:spcBef>
                <a:spcPts val="500"/>
              </a:spcBef>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 To learn more scan the QR code or visit: </a:t>
            </a:r>
            <a:r>
              <a:rPr kumimoji="0" lang="en-US" sz="14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hlinkClick r:id="rId5"/>
              </a:rPr>
              <a:t>https://www.in.gov/health/safesleep/safe-sleep/resources/</a:t>
            </a:r>
            <a:r>
              <a:rPr kumimoji="0" lang="en-US" sz="14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 </a:t>
            </a:r>
          </a:p>
        </p:txBody>
      </p:sp>
    </p:spTree>
    <p:extLst>
      <p:ext uri="{BB962C8B-B14F-4D97-AF65-F5344CB8AC3E}">
        <p14:creationId xmlns:p14="http://schemas.microsoft.com/office/powerpoint/2010/main" val="19132717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C68-64FB-6F47-AF64-33542C7754B6}"/>
              </a:ext>
            </a:extLst>
          </p:cNvPr>
          <p:cNvSpPr>
            <a:spLocks noGrp="1"/>
          </p:cNvSpPr>
          <p:nvPr>
            <p:ph type="title"/>
          </p:nvPr>
        </p:nvSpPr>
        <p:spPr/>
        <p:txBody>
          <a:bodyPr/>
          <a:lstStyle/>
          <a:p>
            <a:r>
              <a:rPr lang="en-US"/>
              <a:t>Safe sleep activity sheets</a:t>
            </a:r>
          </a:p>
        </p:txBody>
      </p:sp>
      <p:sp>
        <p:nvSpPr>
          <p:cNvPr id="4" name="Slide Number Placeholder 3">
            <a:extLst>
              <a:ext uri="{FF2B5EF4-FFF2-40B4-BE49-F238E27FC236}">
                <a16:creationId xmlns:a16="http://schemas.microsoft.com/office/drawing/2014/main" id="{DA5CE744-8785-2147-BCB0-97F9980472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6" name="Picture 5">
            <a:extLst>
              <a:ext uri="{FF2B5EF4-FFF2-40B4-BE49-F238E27FC236}">
                <a16:creationId xmlns:a16="http://schemas.microsoft.com/office/drawing/2014/main" id="{9BF3A3B9-2BCF-A28A-AE15-872544F79B32}"/>
              </a:ext>
            </a:extLst>
          </p:cNvPr>
          <p:cNvPicPr>
            <a:picLocks noChangeAspect="1"/>
          </p:cNvPicPr>
          <p:nvPr/>
        </p:nvPicPr>
        <p:blipFill>
          <a:blip r:embed="rId2"/>
          <a:stretch>
            <a:fillRect/>
          </a:stretch>
        </p:blipFill>
        <p:spPr>
          <a:xfrm>
            <a:off x="7265416" y="3252637"/>
            <a:ext cx="4250998" cy="3240237"/>
          </a:xfrm>
          <a:prstGeom prst="rect">
            <a:avLst/>
          </a:prstGeom>
        </p:spPr>
      </p:pic>
      <p:pic>
        <p:nvPicPr>
          <p:cNvPr id="8" name="Picture 7">
            <a:extLst>
              <a:ext uri="{FF2B5EF4-FFF2-40B4-BE49-F238E27FC236}">
                <a16:creationId xmlns:a16="http://schemas.microsoft.com/office/drawing/2014/main" id="{CF011AC6-4410-0999-4DF3-0DBDD3A855BB}"/>
              </a:ext>
            </a:extLst>
          </p:cNvPr>
          <p:cNvPicPr>
            <a:picLocks noChangeAspect="1"/>
          </p:cNvPicPr>
          <p:nvPr/>
        </p:nvPicPr>
        <p:blipFill>
          <a:blip r:embed="rId3"/>
          <a:stretch>
            <a:fillRect/>
          </a:stretch>
        </p:blipFill>
        <p:spPr>
          <a:xfrm>
            <a:off x="7346453" y="98926"/>
            <a:ext cx="4018995" cy="3091535"/>
          </a:xfrm>
          <a:prstGeom prst="rect">
            <a:avLst/>
          </a:prstGeom>
        </p:spPr>
      </p:pic>
      <p:sp>
        <p:nvSpPr>
          <p:cNvPr id="3" name="Content Placeholder 2">
            <a:extLst>
              <a:ext uri="{FF2B5EF4-FFF2-40B4-BE49-F238E27FC236}">
                <a16:creationId xmlns:a16="http://schemas.microsoft.com/office/drawing/2014/main" id="{3F8C06D5-4937-8347-15A1-038E6FC17B38}"/>
              </a:ext>
            </a:extLst>
          </p:cNvPr>
          <p:cNvSpPr>
            <a:spLocks noGrp="1"/>
          </p:cNvSpPr>
          <p:nvPr>
            <p:ph idx="1"/>
          </p:nvPr>
        </p:nvSpPr>
        <p:spPr>
          <a:xfrm>
            <a:off x="264451" y="1493619"/>
            <a:ext cx="6828536" cy="3240237"/>
          </a:xfrm>
        </p:spPr>
        <p:txBody>
          <a:bodyPr/>
          <a:lstStyle/>
          <a:p>
            <a:r>
              <a:rPr lang="en-US" sz="2000"/>
              <a:t>A recommendation for safe sleep education targeting young children/siblings of infants was created through a local Child Fatality Review (CFR) team. </a:t>
            </a:r>
          </a:p>
          <a:p>
            <a:pPr marL="515938" lvl="1" indent="-285750"/>
            <a:r>
              <a:rPr lang="en-US"/>
              <a:t>Following this recommendation the DFP prevention team developed two coloring/activity sheets that contain safe sleep education that is primarily for younger children. </a:t>
            </a:r>
          </a:p>
          <a:p>
            <a:pPr marL="515938" lvl="1" indent="-285750"/>
            <a:r>
              <a:rPr lang="en-US"/>
              <a:t>These activity sheets have been used in pediatrician waiting rooms, distributed during home visiting check-ins, and many other touch points with little ones. </a:t>
            </a:r>
          </a:p>
          <a:p>
            <a:endParaRPr lang="en-US"/>
          </a:p>
        </p:txBody>
      </p:sp>
      <p:pic>
        <p:nvPicPr>
          <p:cNvPr id="7" name="Picture 6">
            <a:extLst>
              <a:ext uri="{FF2B5EF4-FFF2-40B4-BE49-F238E27FC236}">
                <a16:creationId xmlns:a16="http://schemas.microsoft.com/office/drawing/2014/main" id="{450C2197-33C1-5FCD-E196-3800361F998C}"/>
              </a:ext>
            </a:extLst>
          </p:cNvPr>
          <p:cNvPicPr>
            <a:picLocks noChangeAspect="1"/>
          </p:cNvPicPr>
          <p:nvPr/>
        </p:nvPicPr>
        <p:blipFill>
          <a:blip r:embed="rId4"/>
          <a:stretch>
            <a:fillRect/>
          </a:stretch>
        </p:blipFill>
        <p:spPr>
          <a:xfrm>
            <a:off x="5640961" y="4674719"/>
            <a:ext cx="1279597" cy="1231537"/>
          </a:xfrm>
          <a:prstGeom prst="rect">
            <a:avLst/>
          </a:prstGeom>
        </p:spPr>
      </p:pic>
      <p:sp>
        <p:nvSpPr>
          <p:cNvPr id="9" name="Content Placeholder 2">
            <a:extLst>
              <a:ext uri="{FF2B5EF4-FFF2-40B4-BE49-F238E27FC236}">
                <a16:creationId xmlns:a16="http://schemas.microsoft.com/office/drawing/2014/main" id="{D0A8D825-782F-739D-827A-B0C380CFB796}"/>
              </a:ext>
            </a:extLst>
          </p:cNvPr>
          <p:cNvSpPr txBox="1">
            <a:spLocks/>
          </p:cNvSpPr>
          <p:nvPr/>
        </p:nvSpPr>
        <p:spPr>
          <a:xfrm>
            <a:off x="675586" y="5059084"/>
            <a:ext cx="4965375" cy="54651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230188" indent="-222250" algn="l" defTabSz="914400" rtl="0" eaLnBrk="1" latinLnBrk="0" hangingPunct="1">
              <a:lnSpc>
                <a:spcPct val="10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30238" indent="-223838" algn="l" defTabSz="914400" rtl="0" eaLnBrk="1" latinLnBrk="0" hangingPunct="1">
              <a:lnSpc>
                <a:spcPct val="100000"/>
              </a:lnSpc>
              <a:spcBef>
                <a:spcPts val="500"/>
              </a:spcBef>
              <a:buSzPct val="120000"/>
              <a:buFont typeface="System Font Regular"/>
              <a:buChar char="◦"/>
              <a:tabLst/>
              <a:defRPr sz="1600" kern="1200" baseline="0">
                <a:solidFill>
                  <a:schemeClr val="tx1"/>
                </a:solidFill>
                <a:latin typeface="Segoe UI" panose="020B0502040204020203" pitchFamily="34" charset="0"/>
                <a:ea typeface="+mn-ea"/>
                <a:cs typeface="Segoe UI" panose="020B0502040204020203" pitchFamily="34" charset="0"/>
              </a:defRPr>
            </a:lvl3pPr>
            <a:lvl4pPr marL="917575" indent="-231775" algn="l" defTabSz="914400" rtl="0" eaLnBrk="1" latinLnBrk="0" hangingPunct="1">
              <a:lnSpc>
                <a:spcPct val="100000"/>
              </a:lnSpc>
              <a:spcBef>
                <a:spcPts val="500"/>
              </a:spcBef>
              <a:buFont typeface="Wingdings" pitchFamily="2" charset="2"/>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193800" indent="-228600" algn="l" defTabSz="914400" rtl="0" eaLnBrk="1" latinLnBrk="0" hangingPunct="1">
              <a:lnSpc>
                <a:spcPct val="100000"/>
              </a:lnSpc>
              <a:spcBef>
                <a:spcPts val="500"/>
              </a:spcBef>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43E8E"/>
                </a:solidFill>
                <a:effectLst/>
                <a:uLnTx/>
                <a:uFillTx/>
                <a:latin typeface="Segoe UI"/>
                <a:ea typeface="+mn-ea"/>
                <a:cs typeface="Segoe UI"/>
              </a:rPr>
              <a:t> To access these activity sheets, scan the QR code or visit: </a:t>
            </a:r>
            <a:r>
              <a:rPr kumimoji="0" lang="en-US" sz="1400" b="0" i="0" u="none" strike="noStrike" kern="1200" cap="none" spc="0" normalizeH="0" baseline="0" noProof="0">
                <a:ln>
                  <a:noFill/>
                </a:ln>
                <a:solidFill>
                  <a:srgbClr val="243E8E"/>
                </a:solidFill>
                <a:effectLst/>
                <a:uLnTx/>
                <a:uFillTx/>
                <a:latin typeface="Segoe UI"/>
                <a:ea typeface="+mn-ea"/>
                <a:cs typeface="Segoe UI"/>
                <a:hlinkClick r:id="rId5"/>
              </a:rPr>
              <a:t>https://www.in.gov/health/safesleep/safe-sleep/resources/</a:t>
            </a:r>
            <a:r>
              <a:rPr kumimoji="0" lang="en-US" sz="1400" b="0" i="0" u="none" strike="noStrike" kern="1200" cap="none" spc="0" normalizeH="0" baseline="0" noProof="0">
                <a:ln>
                  <a:noFill/>
                </a:ln>
                <a:solidFill>
                  <a:srgbClr val="243E8E"/>
                </a:solidFill>
                <a:effectLst/>
                <a:uLnTx/>
                <a:uFillTx/>
                <a:latin typeface="Segoe UI"/>
                <a:ea typeface="+mn-ea"/>
                <a:cs typeface="Segoe UI"/>
              </a:rPr>
              <a:t> </a:t>
            </a:r>
          </a:p>
        </p:txBody>
      </p:sp>
    </p:spTree>
    <p:extLst>
      <p:ext uri="{BB962C8B-B14F-4D97-AF65-F5344CB8AC3E}">
        <p14:creationId xmlns:p14="http://schemas.microsoft.com/office/powerpoint/2010/main" val="3361818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52C5-A7D9-7B81-03C6-C097D1D4E664}"/>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8C0BE9D7-EC02-3B4E-B842-EDBEA3EF8A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6" name="Content Placeholder 5">
            <a:extLst>
              <a:ext uri="{FF2B5EF4-FFF2-40B4-BE49-F238E27FC236}">
                <a16:creationId xmlns:a16="http://schemas.microsoft.com/office/drawing/2014/main" id="{2385A4EA-31C8-04E3-C011-657AAB0E2914}"/>
              </a:ext>
            </a:extLst>
          </p:cNvPr>
          <p:cNvPicPr>
            <a:picLocks noGrp="1" noChangeAspect="1"/>
          </p:cNvPicPr>
          <p:nvPr>
            <p:ph sz="quarter" idx="11"/>
          </p:nvPr>
        </p:nvPicPr>
        <p:blipFill>
          <a:blip r:embed="rId2"/>
          <a:stretch>
            <a:fillRect/>
          </a:stretch>
        </p:blipFill>
        <p:spPr>
          <a:xfrm>
            <a:off x="7013338" y="535341"/>
            <a:ext cx="4741782" cy="2476806"/>
          </a:xfrm>
        </p:spPr>
      </p:pic>
      <p:pic>
        <p:nvPicPr>
          <p:cNvPr id="8" name="Picture 7">
            <a:extLst>
              <a:ext uri="{FF2B5EF4-FFF2-40B4-BE49-F238E27FC236}">
                <a16:creationId xmlns:a16="http://schemas.microsoft.com/office/drawing/2014/main" id="{C3050152-3EB0-0EC3-0E49-BAF0DE855B1B}"/>
              </a:ext>
            </a:extLst>
          </p:cNvPr>
          <p:cNvPicPr>
            <a:picLocks noChangeAspect="1"/>
          </p:cNvPicPr>
          <p:nvPr/>
        </p:nvPicPr>
        <p:blipFill>
          <a:blip r:embed="rId3"/>
          <a:stretch>
            <a:fillRect/>
          </a:stretch>
        </p:blipFill>
        <p:spPr>
          <a:xfrm>
            <a:off x="6260438" y="3429000"/>
            <a:ext cx="5831573" cy="3063874"/>
          </a:xfrm>
          <a:prstGeom prst="rect">
            <a:avLst/>
          </a:prstGeom>
        </p:spPr>
      </p:pic>
      <p:pic>
        <p:nvPicPr>
          <p:cNvPr id="10" name="Picture 9">
            <a:extLst>
              <a:ext uri="{FF2B5EF4-FFF2-40B4-BE49-F238E27FC236}">
                <a16:creationId xmlns:a16="http://schemas.microsoft.com/office/drawing/2014/main" id="{69F0D0E7-1708-1D21-FA26-295211FC46D9}"/>
              </a:ext>
            </a:extLst>
          </p:cNvPr>
          <p:cNvPicPr>
            <a:picLocks noChangeAspect="1"/>
          </p:cNvPicPr>
          <p:nvPr/>
        </p:nvPicPr>
        <p:blipFill>
          <a:blip r:embed="rId4"/>
          <a:stretch>
            <a:fillRect/>
          </a:stretch>
        </p:blipFill>
        <p:spPr>
          <a:xfrm>
            <a:off x="301549" y="1773744"/>
            <a:ext cx="6518565" cy="2787370"/>
          </a:xfrm>
          <a:prstGeom prst="rect">
            <a:avLst/>
          </a:prstGeom>
        </p:spPr>
      </p:pic>
      <p:pic>
        <p:nvPicPr>
          <p:cNvPr id="12" name="Picture 11">
            <a:extLst>
              <a:ext uri="{FF2B5EF4-FFF2-40B4-BE49-F238E27FC236}">
                <a16:creationId xmlns:a16="http://schemas.microsoft.com/office/drawing/2014/main" id="{5968364C-47DC-9DF6-B249-FD834FDB34D5}"/>
              </a:ext>
            </a:extLst>
          </p:cNvPr>
          <p:cNvPicPr>
            <a:picLocks noChangeAspect="1"/>
          </p:cNvPicPr>
          <p:nvPr/>
        </p:nvPicPr>
        <p:blipFill>
          <a:blip r:embed="rId5"/>
          <a:stretch>
            <a:fillRect/>
          </a:stretch>
        </p:blipFill>
        <p:spPr>
          <a:xfrm>
            <a:off x="153851" y="231301"/>
            <a:ext cx="6725920" cy="1408618"/>
          </a:xfrm>
          <a:prstGeom prst="rect">
            <a:avLst/>
          </a:prstGeom>
        </p:spPr>
      </p:pic>
    </p:spTree>
    <p:extLst>
      <p:ext uri="{BB962C8B-B14F-4D97-AF65-F5344CB8AC3E}">
        <p14:creationId xmlns:p14="http://schemas.microsoft.com/office/powerpoint/2010/main" val="3827346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E144-A2D1-9438-F6BF-73F7E936A6D1}"/>
              </a:ext>
            </a:extLst>
          </p:cNvPr>
          <p:cNvSpPr>
            <a:spLocks noGrp="1"/>
          </p:cNvSpPr>
          <p:nvPr>
            <p:ph type="title"/>
          </p:nvPr>
        </p:nvSpPr>
        <p:spPr/>
        <p:txBody>
          <a:bodyPr/>
          <a:lstStyle/>
          <a:p>
            <a:r>
              <a:rPr lang="en-US" dirty="0"/>
              <a:t>Indiana Pregnancy Promise Program</a:t>
            </a:r>
          </a:p>
        </p:txBody>
      </p:sp>
      <p:sp>
        <p:nvSpPr>
          <p:cNvPr id="3" name="Slide Number Placeholder 2">
            <a:extLst>
              <a:ext uri="{FF2B5EF4-FFF2-40B4-BE49-F238E27FC236}">
                <a16:creationId xmlns:a16="http://schemas.microsoft.com/office/drawing/2014/main" id="{0C21191B-8F37-76F3-0CF8-DECAF50BCA1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4" name="Content Placeholder 3">
            <a:extLst>
              <a:ext uri="{FF2B5EF4-FFF2-40B4-BE49-F238E27FC236}">
                <a16:creationId xmlns:a16="http://schemas.microsoft.com/office/drawing/2014/main" id="{4B808D21-93C7-8B72-CBF1-A3922C90756C}"/>
              </a:ext>
            </a:extLst>
          </p:cNvPr>
          <p:cNvSpPr>
            <a:spLocks noGrp="1"/>
          </p:cNvSpPr>
          <p:nvPr>
            <p:ph sz="quarter" idx="11"/>
          </p:nvPr>
        </p:nvSpPr>
        <p:spPr>
          <a:xfrm>
            <a:off x="103504" y="1276350"/>
            <a:ext cx="11469651" cy="5494564"/>
          </a:xfrm>
        </p:spPr>
        <p:txBody>
          <a:bodyPr>
            <a:normAutofit/>
          </a:bodyPr>
          <a:lstStyle/>
          <a:p>
            <a:r>
              <a:rPr lang="en-US" dirty="0"/>
              <a:t>Substance use disorder is a leading factor of maternal deaths in Indiana</a:t>
            </a:r>
          </a:p>
          <a:p>
            <a:r>
              <a:rPr lang="en-US" dirty="0"/>
              <a:t>There are many effective ways to treat substance use disorder in pregnancy</a:t>
            </a:r>
          </a:p>
          <a:p>
            <a:r>
              <a:rPr lang="en-US" dirty="0"/>
              <a:t>Treatment of substance use during pregnancy can reduce risks and harmful effects to mothers and infants</a:t>
            </a:r>
          </a:p>
          <a:p>
            <a:r>
              <a:rPr lang="en-US" dirty="0"/>
              <a:t>The Pregnancy Promise Program is available to pregnant women in the state of Indiana. To be eligible participants must meet the following criteria:</a:t>
            </a:r>
          </a:p>
          <a:p>
            <a:pPr marL="285750" indent="-285750">
              <a:buFont typeface="Arial" panose="020B0604020202020204" pitchFamily="34" charset="0"/>
              <a:buChar char="•"/>
            </a:pPr>
            <a:r>
              <a:rPr lang="en-US" dirty="0"/>
              <a:t>Be pregnant or within 90 days of the end of pregnancy</a:t>
            </a:r>
          </a:p>
          <a:p>
            <a:pPr marL="285750" indent="-285750">
              <a:buFont typeface="Arial" panose="020B0604020202020204" pitchFamily="34" charset="0"/>
              <a:buChar char="•"/>
            </a:pPr>
            <a:r>
              <a:rPr lang="en-US" dirty="0"/>
              <a:t>Identify as having current or previous substance use</a:t>
            </a:r>
          </a:p>
          <a:p>
            <a:pPr marL="285750" indent="-285750">
              <a:buFont typeface="Arial" panose="020B0604020202020204" pitchFamily="34" charset="0"/>
              <a:buChar char="•"/>
            </a:pPr>
            <a:r>
              <a:rPr lang="en-US" dirty="0"/>
              <a:t>Be eligible for Medicaid health coverage</a:t>
            </a:r>
          </a:p>
          <a:p>
            <a:pPr marL="285750" indent="-285750">
              <a:buFont typeface="Arial" panose="020B0604020202020204" pitchFamily="34" charset="0"/>
              <a:buChar char="•"/>
            </a:pPr>
            <a:endParaRPr lang="en-US" dirty="0"/>
          </a:p>
          <a:p>
            <a:r>
              <a:rPr lang="en-US" dirty="0">
                <a:hlinkClick r:id="rId2"/>
              </a:rPr>
              <a:t>Pregnancy Promise Program Enrollment Form: FSSA Public</a:t>
            </a:r>
            <a:endParaRPr lang="en-US" dirty="0"/>
          </a:p>
        </p:txBody>
      </p:sp>
      <p:pic>
        <p:nvPicPr>
          <p:cNvPr id="6" name="Picture 5">
            <a:extLst>
              <a:ext uri="{FF2B5EF4-FFF2-40B4-BE49-F238E27FC236}">
                <a16:creationId xmlns:a16="http://schemas.microsoft.com/office/drawing/2014/main" id="{CD3DBDD3-882D-BEF4-B684-CF207BD9A39A}"/>
              </a:ext>
            </a:extLst>
          </p:cNvPr>
          <p:cNvPicPr>
            <a:picLocks noChangeAspect="1"/>
          </p:cNvPicPr>
          <p:nvPr/>
        </p:nvPicPr>
        <p:blipFill>
          <a:blip r:embed="rId3"/>
          <a:stretch>
            <a:fillRect/>
          </a:stretch>
        </p:blipFill>
        <p:spPr>
          <a:xfrm>
            <a:off x="6096001" y="3429000"/>
            <a:ext cx="5477155" cy="2289292"/>
          </a:xfrm>
          <a:prstGeom prst="rect">
            <a:avLst/>
          </a:prstGeom>
        </p:spPr>
      </p:pic>
      <p:sp>
        <p:nvSpPr>
          <p:cNvPr id="15" name="Oval 14">
            <a:extLst>
              <a:ext uri="{FF2B5EF4-FFF2-40B4-BE49-F238E27FC236}">
                <a16:creationId xmlns:a16="http://schemas.microsoft.com/office/drawing/2014/main" id="{ED3799AC-FB41-440D-B8B8-1F73FC416B0C}"/>
              </a:ext>
            </a:extLst>
          </p:cNvPr>
          <p:cNvSpPr/>
          <p:nvPr/>
        </p:nvSpPr>
        <p:spPr>
          <a:xfrm>
            <a:off x="10216800" y="4470840"/>
            <a:ext cx="1280160" cy="12801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12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82073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DBAF3-DAAA-E8F9-6F81-3C9336552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23A76-FC7E-C331-0B00-A99E683C0FAB}"/>
              </a:ext>
            </a:extLst>
          </p:cNvPr>
          <p:cNvSpPr>
            <a:spLocks noGrp="1"/>
          </p:cNvSpPr>
          <p:nvPr>
            <p:ph type="title"/>
          </p:nvPr>
        </p:nvSpPr>
        <p:spPr>
          <a:xfrm>
            <a:off x="436880" y="145468"/>
            <a:ext cx="10916920" cy="897102"/>
          </a:xfrm>
        </p:spPr>
        <p:txBody>
          <a:bodyPr>
            <a:noAutofit/>
          </a:bodyPr>
          <a:lstStyle/>
          <a:p>
            <a:pPr>
              <a:tabLst>
                <a:tab pos="2346325" algn="l"/>
              </a:tabLst>
            </a:pPr>
            <a:r>
              <a:rPr lang="en-US" dirty="0">
                <a:latin typeface="Raleway" pitchFamily="2" charset="0"/>
              </a:rPr>
              <a:t>Infant mortality rates (IMRs)</a:t>
            </a:r>
            <a:br>
              <a:rPr lang="en-US" dirty="0">
                <a:latin typeface="Raleway" pitchFamily="2" charset="0"/>
              </a:rPr>
            </a:br>
            <a:r>
              <a:rPr lang="en-US" sz="2800" dirty="0">
                <a:latin typeface="Raleway" pitchFamily="2" charset="0"/>
              </a:rPr>
              <a:t>2014-Preliminary 2024</a:t>
            </a:r>
            <a:endParaRPr lang="en-US" dirty="0">
              <a:latin typeface="Raleway" pitchFamily="2" charset="0"/>
            </a:endParaRPr>
          </a:p>
        </p:txBody>
      </p:sp>
      <p:sp>
        <p:nvSpPr>
          <p:cNvPr id="4" name="Slide Number Placeholder 3">
            <a:extLst>
              <a:ext uri="{FF2B5EF4-FFF2-40B4-BE49-F238E27FC236}">
                <a16:creationId xmlns:a16="http://schemas.microsoft.com/office/drawing/2014/main" id="{46AAC375-972B-9F2C-78CF-05BD090267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rgbClr val="243E8E"/>
              </a:solidFill>
              <a:effectLst/>
              <a:uLnTx/>
              <a:uFillTx/>
              <a:latin typeface="Raleway" panose="020B0503030101060003" pitchFamily="34" charset="77"/>
              <a:ea typeface="+mn-ea"/>
              <a:cs typeface="+mn-cs"/>
            </a:endParaRPr>
          </a:p>
        </p:txBody>
      </p:sp>
      <p:graphicFrame>
        <p:nvGraphicFramePr>
          <p:cNvPr id="8" name="Content Placeholder 7">
            <a:extLst>
              <a:ext uri="{FF2B5EF4-FFF2-40B4-BE49-F238E27FC236}">
                <a16:creationId xmlns:a16="http://schemas.microsoft.com/office/drawing/2014/main" id="{87E7B18D-3B25-4606-4E0C-86B33AABEABC}"/>
              </a:ext>
            </a:extLst>
          </p:cNvPr>
          <p:cNvGraphicFramePr>
            <a:graphicFrameLocks noGrp="1"/>
          </p:cNvGraphicFramePr>
          <p:nvPr>
            <p:ph idx="1"/>
          </p:nvPr>
        </p:nvGraphicFramePr>
        <p:xfrm>
          <a:off x="212945" y="1369218"/>
          <a:ext cx="10917237" cy="455516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a:extLst>
              <a:ext uri="{FF2B5EF4-FFF2-40B4-BE49-F238E27FC236}">
                <a16:creationId xmlns:a16="http://schemas.microsoft.com/office/drawing/2014/main" id="{D5F06107-80BE-5D88-6553-1F69188B90C1}"/>
              </a:ext>
            </a:extLst>
          </p:cNvPr>
          <p:cNvSpPr txBox="1"/>
          <p:nvPr/>
        </p:nvSpPr>
        <p:spPr>
          <a:xfrm>
            <a:off x="5697782" y="3121090"/>
            <a:ext cx="796436" cy="3079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N = 527</a:t>
            </a:r>
          </a:p>
        </p:txBody>
      </p:sp>
      <p:sp>
        <p:nvSpPr>
          <p:cNvPr id="13" name="TextBox 1">
            <a:extLst>
              <a:ext uri="{FF2B5EF4-FFF2-40B4-BE49-F238E27FC236}">
                <a16:creationId xmlns:a16="http://schemas.microsoft.com/office/drawing/2014/main" id="{1CBDD94E-C881-69D1-A5DA-04EC47108027}"/>
              </a:ext>
            </a:extLst>
          </p:cNvPr>
          <p:cNvSpPr txBox="1"/>
          <p:nvPr/>
        </p:nvSpPr>
        <p:spPr>
          <a:xfrm>
            <a:off x="6643783" y="2202104"/>
            <a:ext cx="796436" cy="3468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N = 522</a:t>
            </a:r>
          </a:p>
        </p:txBody>
      </p:sp>
      <p:sp>
        <p:nvSpPr>
          <p:cNvPr id="3" name="TextBox 1">
            <a:extLst>
              <a:ext uri="{FF2B5EF4-FFF2-40B4-BE49-F238E27FC236}">
                <a16:creationId xmlns:a16="http://schemas.microsoft.com/office/drawing/2014/main" id="{20EBDA95-7A38-6F94-CAD5-32AA8AA0EEBF}"/>
              </a:ext>
            </a:extLst>
          </p:cNvPr>
          <p:cNvSpPr txBox="1"/>
          <p:nvPr/>
        </p:nvSpPr>
        <p:spPr>
          <a:xfrm>
            <a:off x="7510000" y="2067406"/>
            <a:ext cx="896960" cy="2803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N = 536</a:t>
            </a:r>
          </a:p>
        </p:txBody>
      </p:sp>
      <p:sp>
        <p:nvSpPr>
          <p:cNvPr id="5" name="TextBox 1">
            <a:extLst>
              <a:ext uri="{FF2B5EF4-FFF2-40B4-BE49-F238E27FC236}">
                <a16:creationId xmlns:a16="http://schemas.microsoft.com/office/drawing/2014/main" id="{081E6575-C704-1EC1-ACE0-B405500FCC0B}"/>
              </a:ext>
            </a:extLst>
          </p:cNvPr>
          <p:cNvSpPr txBox="1"/>
          <p:nvPr/>
        </p:nvSpPr>
        <p:spPr>
          <a:xfrm>
            <a:off x="8406960" y="1655006"/>
            <a:ext cx="796436" cy="412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N = 577</a:t>
            </a:r>
          </a:p>
        </p:txBody>
      </p:sp>
      <p:sp>
        <p:nvSpPr>
          <p:cNvPr id="9" name="Rectangle 8">
            <a:extLst>
              <a:ext uri="{FF2B5EF4-FFF2-40B4-BE49-F238E27FC236}">
                <a16:creationId xmlns:a16="http://schemas.microsoft.com/office/drawing/2014/main" id="{E514376C-ACA5-39AE-2646-C2BB2EA82013}"/>
              </a:ext>
            </a:extLst>
          </p:cNvPr>
          <p:cNvSpPr/>
          <p:nvPr/>
        </p:nvSpPr>
        <p:spPr>
          <a:xfrm>
            <a:off x="3355847" y="6251032"/>
            <a:ext cx="7848600"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53E8E"/>
                </a:solidFill>
                <a:effectLst/>
                <a:uLnTx/>
                <a:uFillTx/>
                <a:latin typeface="Segoe UI" panose="020B0502040204020203" pitchFamily="34" charset="0"/>
                <a:ea typeface="+mn-ea"/>
                <a:cs typeface="Segoe UI" panose="020B0502040204020203" pitchFamily="34" charset="0"/>
              </a:rPr>
              <a:t>Source: Indiana Department of Health, Family Health Data and Fatality Prevention Division [April 29,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53E8E"/>
                </a:solidFill>
                <a:effectLst/>
                <a:uLnTx/>
                <a:uFillTx/>
                <a:latin typeface="Segoe UI" panose="020B0502040204020203" pitchFamily="34" charset="0"/>
                <a:ea typeface="+mn-ea"/>
                <a:cs typeface="Segoe UI" panose="020B0502040204020203" pitchFamily="34" charset="0"/>
              </a:rPr>
              <a:t>United States Original Source: Centers for Disease Control and Prevention National Center for Health Statistics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53E8E"/>
                </a:solidFill>
                <a:effectLst/>
                <a:uLnTx/>
                <a:uFillTx/>
                <a:latin typeface="Segoe UI" panose="020B0502040204020203" pitchFamily="34" charset="0"/>
                <a:ea typeface="+mn-ea"/>
                <a:cs typeface="Segoe UI" panose="020B0502040204020203" pitchFamily="34" charset="0"/>
              </a:rPr>
              <a:t>Indiana Original Source: Indiana Department of Health, Vital Records, ODA</a:t>
            </a:r>
          </a:p>
        </p:txBody>
      </p:sp>
      <p:sp>
        <p:nvSpPr>
          <p:cNvPr id="11" name="TextBox 10">
            <a:extLst>
              <a:ext uri="{FF2B5EF4-FFF2-40B4-BE49-F238E27FC236}">
                <a16:creationId xmlns:a16="http://schemas.microsoft.com/office/drawing/2014/main" id="{D6255520-D96C-1629-22B8-7A2FAEB706DF}"/>
              </a:ext>
            </a:extLst>
          </p:cNvPr>
          <p:cNvSpPr txBox="1"/>
          <p:nvPr/>
        </p:nvSpPr>
        <p:spPr>
          <a:xfrm>
            <a:off x="9875520" y="3167439"/>
            <a:ext cx="21600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CBD45"/>
                </a:solidFill>
                <a:effectLst/>
                <a:uLnTx/>
                <a:uFillTx/>
                <a:latin typeface="Segoe UI" panose="020B0502040204020203" pitchFamily="34" charset="0"/>
                <a:ea typeface="+mn-ea"/>
                <a:cs typeface="Segoe UI" panose="020B0502040204020203" pitchFamily="34" charset="0"/>
              </a:rPr>
              <a:t>Preliminary 2024 data as of 6/5/2025; subject to change</a:t>
            </a:r>
          </a:p>
        </p:txBody>
      </p:sp>
      <p:sp>
        <p:nvSpPr>
          <p:cNvPr id="6" name="Rectangle: Rounded Corners 5">
            <a:extLst>
              <a:ext uri="{FF2B5EF4-FFF2-40B4-BE49-F238E27FC236}">
                <a16:creationId xmlns:a16="http://schemas.microsoft.com/office/drawing/2014/main" id="{3B437A17-151F-FA8C-3A14-0640333DA368}"/>
              </a:ext>
            </a:extLst>
          </p:cNvPr>
          <p:cNvSpPr/>
          <p:nvPr/>
        </p:nvSpPr>
        <p:spPr>
          <a:xfrm>
            <a:off x="9875521" y="3167439"/>
            <a:ext cx="2160074" cy="846022"/>
          </a:xfrm>
          <a:prstGeom prst="roundRect">
            <a:avLst/>
          </a:prstGeom>
          <a:noFill/>
          <a:ln>
            <a:solidFill>
              <a:srgbClr val="6CBE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1">
            <a:extLst>
              <a:ext uri="{FF2B5EF4-FFF2-40B4-BE49-F238E27FC236}">
                <a16:creationId xmlns:a16="http://schemas.microsoft.com/office/drawing/2014/main" id="{472E391E-CEE5-BBC8-878C-A8716CACD7A9}"/>
              </a:ext>
            </a:extLst>
          </p:cNvPr>
          <p:cNvSpPr txBox="1"/>
          <p:nvPr/>
        </p:nvSpPr>
        <p:spPr>
          <a:xfrm>
            <a:off x="9370353" y="2209648"/>
            <a:ext cx="796436" cy="412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3E8E"/>
                </a:solidFill>
                <a:effectLst/>
                <a:uLnTx/>
                <a:uFillTx/>
                <a:latin typeface="Segoe UI" panose="020B0502040204020203" pitchFamily="34" charset="0"/>
                <a:ea typeface="+mn-ea"/>
                <a:cs typeface="Segoe UI" panose="020B0502040204020203" pitchFamily="34" charset="0"/>
              </a:rPr>
              <a:t>N = 524</a:t>
            </a:r>
          </a:p>
        </p:txBody>
      </p:sp>
      <p:sp>
        <p:nvSpPr>
          <p:cNvPr id="10" name="TextBox 1">
            <a:extLst>
              <a:ext uri="{FF2B5EF4-FFF2-40B4-BE49-F238E27FC236}">
                <a16:creationId xmlns:a16="http://schemas.microsoft.com/office/drawing/2014/main" id="{60FA2AF3-B479-EB21-835F-3D9541346D40}"/>
              </a:ext>
            </a:extLst>
          </p:cNvPr>
          <p:cNvSpPr txBox="1"/>
          <p:nvPr/>
        </p:nvSpPr>
        <p:spPr>
          <a:xfrm>
            <a:off x="10250267" y="2481294"/>
            <a:ext cx="796436" cy="412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CBD45"/>
                </a:solidFill>
                <a:effectLst/>
                <a:uLnTx/>
                <a:uFillTx/>
                <a:latin typeface="Segoe UI" panose="020B0502040204020203" pitchFamily="34" charset="0"/>
                <a:ea typeface="+mn-ea"/>
                <a:cs typeface="Segoe UI" panose="020B0502040204020203" pitchFamily="34" charset="0"/>
              </a:rPr>
              <a:t>N = 508</a:t>
            </a:r>
          </a:p>
        </p:txBody>
      </p:sp>
    </p:spTree>
    <p:extLst>
      <p:ext uri="{BB962C8B-B14F-4D97-AF65-F5344CB8AC3E}">
        <p14:creationId xmlns:p14="http://schemas.microsoft.com/office/powerpoint/2010/main" val="1270330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1A1128-337E-92A2-5834-CF6A15C27E79}"/>
              </a:ext>
            </a:extLst>
          </p:cNvPr>
          <p:cNvSpPr>
            <a:spLocks noGrp="1"/>
          </p:cNvSpPr>
          <p:nvPr>
            <p:ph type="title"/>
          </p:nvPr>
        </p:nvSpPr>
        <p:spPr/>
        <p:txBody>
          <a:bodyPr/>
          <a:lstStyle/>
          <a:p>
            <a:r>
              <a:rPr lang="en-US" dirty="0"/>
              <a:t>Handle with Care</a:t>
            </a:r>
          </a:p>
        </p:txBody>
      </p:sp>
      <p:sp>
        <p:nvSpPr>
          <p:cNvPr id="6" name="Content Placeholder 5">
            <a:extLst>
              <a:ext uri="{FF2B5EF4-FFF2-40B4-BE49-F238E27FC236}">
                <a16:creationId xmlns:a16="http://schemas.microsoft.com/office/drawing/2014/main" id="{0DBA99C6-39C5-78EF-D8FE-026303160CE5}"/>
              </a:ext>
            </a:extLst>
          </p:cNvPr>
          <p:cNvSpPr>
            <a:spLocks noGrp="1"/>
          </p:cNvSpPr>
          <p:nvPr>
            <p:ph sz="half" idx="1"/>
          </p:nvPr>
        </p:nvSpPr>
        <p:spPr>
          <a:xfrm>
            <a:off x="152400" y="1338944"/>
            <a:ext cx="7304314" cy="4593770"/>
          </a:xfrm>
        </p:spPr>
        <p:txBody>
          <a:bodyPr>
            <a:normAutofit/>
          </a:bodyPr>
          <a:lstStyle/>
          <a:p>
            <a:r>
              <a:rPr lang="en-US" dirty="0"/>
              <a:t>The Handle with Care (HWC) program is a notification system that enables law enforcement and other first responders to notify schools when a child has been at the scene of a potentially traumatic event, allowing schools and mental health partners to provide trauma-sensitive support. </a:t>
            </a:r>
          </a:p>
          <a:p>
            <a:r>
              <a:rPr lang="en-US" dirty="0"/>
              <a:t>By ensuring children have safe, stable, and nurturing environments for healthy development and learning, the potential effects of trauma can be mitigated.</a:t>
            </a:r>
          </a:p>
          <a:p>
            <a:r>
              <a:rPr lang="en-US" dirty="0"/>
              <a:t>If law enforcement or first responders encounter a child during a call, that child’s name and three words, Handle with Care, are forwarded to the school/childcare agency before school the next day. </a:t>
            </a:r>
          </a:p>
          <a:p>
            <a:r>
              <a:rPr lang="en-US" dirty="0"/>
              <a:t>The school implements individual, class and whole school trauma-sensitive curricula so that traumatized children are “Handled with Care". If a child needs more intervention, on-site trauma-focused mental healthcare is available at the school.</a:t>
            </a:r>
          </a:p>
        </p:txBody>
      </p:sp>
      <p:pic>
        <p:nvPicPr>
          <p:cNvPr id="9" name="Content Placeholder 8">
            <a:extLst>
              <a:ext uri="{FF2B5EF4-FFF2-40B4-BE49-F238E27FC236}">
                <a16:creationId xmlns:a16="http://schemas.microsoft.com/office/drawing/2014/main" id="{F73E5005-1D73-EECE-C7E9-5BE69D9E9B82}"/>
              </a:ext>
            </a:extLst>
          </p:cNvPr>
          <p:cNvPicPr>
            <a:picLocks noGrp="1" noChangeAspect="1"/>
          </p:cNvPicPr>
          <p:nvPr>
            <p:ph sz="half" idx="2"/>
          </p:nvPr>
        </p:nvPicPr>
        <p:blipFill>
          <a:blip r:embed="rId2"/>
          <a:srcRect b="8200"/>
          <a:stretch/>
        </p:blipFill>
        <p:spPr>
          <a:xfrm>
            <a:off x="8640686" y="743408"/>
            <a:ext cx="3398914" cy="5158399"/>
          </a:xfrm>
        </p:spPr>
      </p:pic>
      <p:sp>
        <p:nvSpPr>
          <p:cNvPr id="3" name="Slide Number Placeholder 2">
            <a:extLst>
              <a:ext uri="{FF2B5EF4-FFF2-40B4-BE49-F238E27FC236}">
                <a16:creationId xmlns:a16="http://schemas.microsoft.com/office/drawing/2014/main" id="{EA251BDF-0EB8-561E-E800-5C04576837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11" name="Picture 10">
            <a:extLst>
              <a:ext uri="{FF2B5EF4-FFF2-40B4-BE49-F238E27FC236}">
                <a16:creationId xmlns:a16="http://schemas.microsoft.com/office/drawing/2014/main" id="{57B548F3-B89D-C767-B4C5-4D410D0D744D}"/>
              </a:ext>
            </a:extLst>
          </p:cNvPr>
          <p:cNvPicPr>
            <a:picLocks noChangeAspect="1"/>
          </p:cNvPicPr>
          <p:nvPr/>
        </p:nvPicPr>
        <p:blipFill>
          <a:blip r:embed="rId3"/>
          <a:stretch>
            <a:fillRect/>
          </a:stretch>
        </p:blipFill>
        <p:spPr>
          <a:xfrm>
            <a:off x="7042095" y="0"/>
            <a:ext cx="2300691" cy="2536371"/>
          </a:xfrm>
          <a:prstGeom prst="rect">
            <a:avLst/>
          </a:prstGeom>
        </p:spPr>
      </p:pic>
    </p:spTree>
    <p:extLst>
      <p:ext uri="{BB962C8B-B14F-4D97-AF65-F5344CB8AC3E}">
        <p14:creationId xmlns:p14="http://schemas.microsoft.com/office/powerpoint/2010/main" val="2765537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B0A335B-1312-E8E3-4530-854B5DD5809B}"/>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83680364-6ACA-0C58-24C2-88EC5802B20C}"/>
              </a:ext>
            </a:extLst>
          </p:cNvPr>
          <p:cNvSpPr>
            <a:spLocks noGrp="1"/>
          </p:cNvSpPr>
          <p:nvPr>
            <p:ph type="title"/>
          </p:nvPr>
        </p:nvSpPr>
        <p:spPr/>
        <p:txBody>
          <a:bodyPr/>
          <a:lstStyle/>
          <a:p>
            <a:r>
              <a:rPr lang="en-US"/>
              <a:t>Indiana WIC</a:t>
            </a:r>
          </a:p>
        </p:txBody>
      </p:sp>
      <p:sp>
        <p:nvSpPr>
          <p:cNvPr id="3" name="Content Placeholder 2">
            <a:extLst>
              <a:ext uri="{FF2B5EF4-FFF2-40B4-BE49-F238E27FC236}">
                <a16:creationId xmlns:a16="http://schemas.microsoft.com/office/drawing/2014/main" id="{57FDA042-32C7-0B70-510A-489A882AFE83}"/>
              </a:ext>
            </a:extLst>
          </p:cNvPr>
          <p:cNvSpPr>
            <a:spLocks noGrp="1"/>
          </p:cNvSpPr>
          <p:nvPr>
            <p:ph idx="1"/>
          </p:nvPr>
        </p:nvSpPr>
        <p:spPr/>
        <p:txBody>
          <a:bodyPr>
            <a:normAutofit/>
          </a:bodyPr>
          <a:lstStyle/>
          <a:p>
            <a:pPr marL="285750" indent="-285750">
              <a:lnSpc>
                <a:spcPct val="110000"/>
              </a:lnSpc>
              <a:buFont typeface="Arial" panose="020B0604020202020204" pitchFamily="34" charset="0"/>
              <a:buChar char="•"/>
            </a:pPr>
            <a:r>
              <a:rPr lang="en-US">
                <a:solidFill>
                  <a:srgbClr val="243E8E"/>
                </a:solidFill>
                <a:ea typeface="Microsoft Sans Serif"/>
                <a:cs typeface="Microsoft Sans Serif"/>
              </a:rPr>
              <a:t>The Indiana WIC program focuses on the assessment of nutrition risk for income-limited mothers, infants, and children. This assessment guides the program's provision of nutrition education, healthy supplemental food, and breastfeeding support.</a:t>
            </a:r>
            <a:endParaRPr lang="en-US">
              <a:solidFill>
                <a:srgbClr val="243E8E"/>
              </a:solidFill>
              <a:ea typeface="Microsoft Sans Serif" panose="020B0604020202020204" pitchFamily="34" charset="0"/>
              <a:cs typeface="Microsoft Sans Serif" panose="020B0604020202020204" pitchFamily="34" charset="0"/>
            </a:endParaRPr>
          </a:p>
          <a:p>
            <a:pPr marL="285750" indent="-285750">
              <a:lnSpc>
                <a:spcPct val="110000"/>
              </a:lnSpc>
              <a:buFont typeface="Arial" panose="020B0604020202020204" pitchFamily="34" charset="0"/>
              <a:buChar char="•"/>
            </a:pPr>
            <a:r>
              <a:rPr lang="en-US">
                <a:solidFill>
                  <a:srgbClr val="243E8E"/>
                </a:solidFill>
                <a:ea typeface="Microsoft Sans Serif"/>
                <a:cs typeface="Microsoft Sans Serif"/>
              </a:rPr>
              <a:t>Indiana WIC has clinics in all 92 Hoosier counties, improving food security, health outcomes, and breastfeeding support for mothers and their children up to age 5.</a:t>
            </a:r>
          </a:p>
          <a:p>
            <a:pPr marL="285750" indent="-285750">
              <a:lnSpc>
                <a:spcPct val="110000"/>
              </a:lnSpc>
              <a:buFont typeface="Arial" panose="020B0604020202020204" pitchFamily="34" charset="0"/>
              <a:buChar char="•"/>
            </a:pPr>
            <a:r>
              <a:rPr lang="en-US">
                <a:solidFill>
                  <a:srgbClr val="243E8E"/>
                </a:solidFill>
                <a:ea typeface="Microsoft Sans Serif"/>
                <a:cs typeface="Microsoft Sans Serif"/>
              </a:rPr>
              <a:t>Indiana WIC served an average of 148,000 individuals per month across the state of Indiana</a:t>
            </a:r>
            <a:endParaRPr lang="en-US">
              <a:solidFill>
                <a:srgbClr val="243E8E"/>
              </a:solidFill>
              <a:ea typeface="Microsoft Sans Serif" panose="020B0604020202020204" pitchFamily="34" charset="0"/>
              <a:cs typeface="Microsoft Sans Serif" panose="020B0604020202020204" pitchFamily="34" charset="0"/>
            </a:endParaRPr>
          </a:p>
          <a:p>
            <a:pPr marL="285750" indent="-285750">
              <a:lnSpc>
                <a:spcPct val="110000"/>
              </a:lnSpc>
              <a:buFont typeface="Arial" panose="020B0604020202020204" pitchFamily="34" charset="0"/>
              <a:buChar char="•"/>
            </a:pPr>
            <a:r>
              <a:rPr lang="en-US">
                <a:solidFill>
                  <a:srgbClr val="243E8E"/>
                </a:solidFill>
                <a:ea typeface="Microsoft Sans Serif"/>
                <a:cs typeface="Microsoft Sans Serif"/>
              </a:rPr>
              <a:t>Indiana WIC's investment in local communities results not just in healthier families, but also stable, local jobs; investment in infrastructure; and a natural partner with the state's Health First Indiana initiative</a:t>
            </a:r>
            <a:endParaRPr lang="en-US">
              <a:solidFill>
                <a:srgbClr val="243E8E"/>
              </a:solidFill>
              <a:ea typeface="Microsoft Sans Serif" panose="020B0604020202020204" pitchFamily="34" charset="0"/>
              <a:cs typeface="Microsoft Sans Serif" panose="020B0604020202020204" pitchFamily="34" charset="0"/>
            </a:endParaRPr>
          </a:p>
          <a:p>
            <a:endParaRPr lang="en-US">
              <a:solidFill>
                <a:srgbClr val="243E8E"/>
              </a:solidFill>
            </a:endParaRPr>
          </a:p>
        </p:txBody>
      </p:sp>
      <p:sp>
        <p:nvSpPr>
          <p:cNvPr id="4" name="Slide Number Placeholder 3">
            <a:extLst>
              <a:ext uri="{FF2B5EF4-FFF2-40B4-BE49-F238E27FC236}">
                <a16:creationId xmlns:a16="http://schemas.microsoft.com/office/drawing/2014/main" id="{0E973DF5-A0DE-2190-A153-13D1B2293E18}"/>
              </a:ext>
            </a:extLst>
          </p:cNvPr>
          <p:cNvSpPr>
            <a:spLocks noGrp="1"/>
          </p:cNvSpPr>
          <p:nvPr>
            <p:ph type="sldNum" sz="quarter" idx="12"/>
          </p:nvPr>
        </p:nvSpPr>
        <p:spPr/>
        <p:txBody>
          <a:bodyPr/>
          <a:lstStyle/>
          <a:p>
            <a:fld id="{2C1798A1-548B-2F4F-A949-0B360C421755}" type="slidenum">
              <a:rPr lang="en-US" smtClean="0"/>
              <a:t>71</a:t>
            </a:fld>
            <a:endParaRPr lang="en-US"/>
          </a:p>
        </p:txBody>
      </p:sp>
      <p:sp>
        <p:nvSpPr>
          <p:cNvPr id="6" name="Text Placeholder 5">
            <a:extLst>
              <a:ext uri="{FF2B5EF4-FFF2-40B4-BE49-F238E27FC236}">
                <a16:creationId xmlns:a16="http://schemas.microsoft.com/office/drawing/2014/main" id="{60E9BCE0-1FE3-1330-DD4B-CA73708DFC16}"/>
              </a:ext>
            </a:extLst>
          </p:cNvPr>
          <p:cNvSpPr>
            <a:spLocks noGrp="1"/>
          </p:cNvSpPr>
          <p:nvPr>
            <p:ph type="body" sz="quarter" idx="13"/>
          </p:nvPr>
        </p:nvSpPr>
        <p:spPr>
          <a:xfrm>
            <a:off x="9090992" y="1472457"/>
            <a:ext cx="2912717" cy="3934992"/>
          </a:xfrm>
        </p:spPr>
        <p:txBody>
          <a:bodyPr>
            <a:noAutofit/>
          </a:bodyPr>
          <a:lstStyle/>
          <a:p>
            <a:r>
              <a:rPr lang="en-US" sz="1600"/>
              <a:t>“My kids are outgrown at this age now, but WIC was a tremendous resource for our family when my kids were eligible for it. I used it with every single one of my kids. So, obviously the food resources but also just the educational resources that they offered. They would do clinics sometimes. I think with my last kiddo, they even offered money for the kids to use at the farmer's market.” </a:t>
            </a:r>
          </a:p>
        </p:txBody>
      </p:sp>
    </p:spTree>
    <p:extLst>
      <p:ext uri="{BB962C8B-B14F-4D97-AF65-F5344CB8AC3E}">
        <p14:creationId xmlns:p14="http://schemas.microsoft.com/office/powerpoint/2010/main" val="3530389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3641AB6-2BE2-4A2C-8627-3A7DA2DA6689}"/>
              </a:ext>
            </a:extLst>
          </p:cNvPr>
          <p:cNvPicPr>
            <a:picLocks noGrp="1" noChangeAspect="1"/>
          </p:cNvPicPr>
          <p:nvPr>
            <p:ph type="pic" sz="quarter" idx="11"/>
          </p:nvPr>
        </p:nvPicPr>
        <p:blipFill rotWithShape="1">
          <a:blip r:embed="rId3"/>
          <a:srcRect l="12453" t="-21281" r="-6928" b="1048"/>
          <a:stretch/>
        </p:blipFill>
        <p:spPr>
          <a:xfrm>
            <a:off x="898494" y="-1405324"/>
            <a:ext cx="12187178" cy="6672592"/>
          </a:xfrm>
          <a:ln>
            <a:noFill/>
          </a:ln>
        </p:spPr>
      </p:pic>
      <p:sp>
        <p:nvSpPr>
          <p:cNvPr id="16" name="Picture Placeholder 6">
            <a:extLst>
              <a:ext uri="{FF2B5EF4-FFF2-40B4-BE49-F238E27FC236}">
                <a16:creationId xmlns:a16="http://schemas.microsoft.com/office/drawing/2014/main" id="{477AEC57-6CFC-4179-A13C-E536B2187BDA}"/>
              </a:ext>
            </a:extLst>
          </p:cNvPr>
          <p:cNvSpPr>
            <a:spLocks noGrp="1"/>
          </p:cNvSpPr>
          <p:nvPr/>
        </p:nvSpPr>
        <p:spPr>
          <a:xfrm>
            <a:off x="1449989" y="-1076627"/>
            <a:ext cx="12386705" cy="6782047"/>
          </a:xfrm>
          <a:prstGeom prst="roundRect">
            <a:avLst/>
          </a:prstGeom>
          <a:noFill/>
          <a:ln w="38100">
            <a:solidFill>
              <a:srgbClr val="253E8E"/>
            </a:solidFill>
          </a:ln>
        </p:spPr>
        <p:txBody>
          <a:bodyPr vert="horz" lIns="91440" tIns="45720" rIns="91440" bIns="45720"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3E8E"/>
              </a:solidFill>
              <a:effectLst/>
              <a:uLnTx/>
              <a:uFillTx/>
              <a:latin typeface="Arial" panose="020B0604020202020204"/>
              <a:ea typeface="+mn-ea"/>
              <a:cs typeface="+mn-cs"/>
            </a:endParaRPr>
          </a:p>
        </p:txBody>
      </p:sp>
      <p:sp>
        <p:nvSpPr>
          <p:cNvPr id="7" name="Picture Placeholder 6">
            <a:extLst>
              <a:ext uri="{FF2B5EF4-FFF2-40B4-BE49-F238E27FC236}">
                <a16:creationId xmlns:a16="http://schemas.microsoft.com/office/drawing/2014/main" id="{25E88B14-4B9D-43E7-8271-6100C84FA158}"/>
              </a:ext>
            </a:extLst>
          </p:cNvPr>
          <p:cNvSpPr>
            <a:spLocks noGrp="1"/>
          </p:cNvSpPr>
          <p:nvPr>
            <p:ph type="pic" sz="quarter" idx="12"/>
          </p:nvPr>
        </p:nvSpPr>
        <p:spPr/>
        <p:txBody>
          <a:bodyPr/>
          <a:lstStyle/>
          <a:p>
            <a:endParaRPr lang="en-US"/>
          </a:p>
        </p:txBody>
      </p:sp>
      <p:sp>
        <p:nvSpPr>
          <p:cNvPr id="2" name="Title 1">
            <a:extLst>
              <a:ext uri="{FF2B5EF4-FFF2-40B4-BE49-F238E27FC236}">
                <a16:creationId xmlns:a16="http://schemas.microsoft.com/office/drawing/2014/main" id="{6309DEE0-3458-4595-A9AF-43465B9A2FD2}"/>
              </a:ext>
            </a:extLst>
          </p:cNvPr>
          <p:cNvSpPr>
            <a:spLocks noGrp="1"/>
          </p:cNvSpPr>
          <p:nvPr>
            <p:ph type="title"/>
          </p:nvPr>
        </p:nvSpPr>
        <p:spPr/>
        <p:txBody>
          <a:bodyPr/>
          <a:lstStyle/>
          <a:p>
            <a:r>
              <a:rPr lang="en-US"/>
              <a:t>Health First Indiana</a:t>
            </a:r>
          </a:p>
        </p:txBody>
      </p:sp>
      <p:pic>
        <p:nvPicPr>
          <p:cNvPr id="3" name="Picture 2">
            <a:extLst>
              <a:ext uri="{FF2B5EF4-FFF2-40B4-BE49-F238E27FC236}">
                <a16:creationId xmlns:a16="http://schemas.microsoft.com/office/drawing/2014/main" id="{DF2CC9B4-E078-247B-394E-16F9D95DE01B}"/>
              </a:ext>
            </a:extLst>
          </p:cNvPr>
          <p:cNvPicPr>
            <a:picLocks noChangeAspect="1"/>
          </p:cNvPicPr>
          <p:nvPr/>
        </p:nvPicPr>
        <p:blipFill>
          <a:blip r:embed="rId4"/>
          <a:stretch>
            <a:fillRect/>
          </a:stretch>
        </p:blipFill>
        <p:spPr>
          <a:xfrm>
            <a:off x="9314688" y="1152580"/>
            <a:ext cx="2066932" cy="2085103"/>
          </a:xfrm>
          <a:prstGeom prst="rect">
            <a:avLst/>
          </a:prstGeom>
        </p:spPr>
      </p:pic>
    </p:spTree>
    <p:extLst>
      <p:ext uri="{BB962C8B-B14F-4D97-AF65-F5344CB8AC3E}">
        <p14:creationId xmlns:p14="http://schemas.microsoft.com/office/powerpoint/2010/main" val="2702690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1FDFE-D205-966A-1836-23C8A1BC6361}"/>
              </a:ext>
            </a:extLst>
          </p:cNvPr>
          <p:cNvSpPr>
            <a:spLocks noGrp="1"/>
          </p:cNvSpPr>
          <p:nvPr>
            <p:ph type="title"/>
          </p:nvPr>
        </p:nvSpPr>
        <p:spPr/>
        <p:txBody>
          <a:bodyPr>
            <a:normAutofit/>
          </a:bodyPr>
          <a:lstStyle/>
          <a:p>
            <a:r>
              <a:rPr lang="en-US"/>
              <a:t>Health First Indiana Basics</a:t>
            </a:r>
          </a:p>
        </p:txBody>
      </p:sp>
      <p:sp>
        <p:nvSpPr>
          <p:cNvPr id="4" name="Content Placeholder 3">
            <a:extLst>
              <a:ext uri="{FF2B5EF4-FFF2-40B4-BE49-F238E27FC236}">
                <a16:creationId xmlns:a16="http://schemas.microsoft.com/office/drawing/2014/main" id="{BCA792B1-99A0-AAB2-A48B-670DE9EB6D72}"/>
              </a:ext>
            </a:extLst>
          </p:cNvPr>
          <p:cNvSpPr>
            <a:spLocks noGrp="1"/>
          </p:cNvSpPr>
          <p:nvPr>
            <p:ph idx="1"/>
          </p:nvPr>
        </p:nvSpPr>
        <p:spPr>
          <a:xfrm>
            <a:off x="436879" y="1210626"/>
            <a:ext cx="8773381" cy="4152236"/>
          </a:xfrm>
        </p:spPr>
        <p:txBody>
          <a:bodyPr>
            <a:noAutofit/>
          </a:bodyPr>
          <a:lstStyle/>
          <a:p>
            <a:pPr marL="285750" indent="-285750">
              <a:spcBef>
                <a:spcPts val="600"/>
              </a:spcBef>
              <a:buFont typeface="Arial" panose="020B0604020202020204" pitchFamily="34" charset="0"/>
              <a:buChar char="•"/>
            </a:pPr>
            <a:r>
              <a:rPr lang="en-US" sz="2200"/>
              <a:t>I</a:t>
            </a:r>
            <a:r>
              <a:rPr lang="en-US" sz="2200" b="0" i="0" u="none" strike="noStrike" baseline="0"/>
              <a:t>nvestment in public health is investment in a healthier future. </a:t>
            </a:r>
          </a:p>
          <a:p>
            <a:pPr marL="285750" indent="-285750">
              <a:spcBef>
                <a:spcPts val="600"/>
              </a:spcBef>
              <a:buFont typeface="Arial" panose="020B0604020202020204" pitchFamily="34" charset="0"/>
              <a:buChar char="•"/>
            </a:pPr>
            <a:r>
              <a:rPr lang="en-US" sz="2200"/>
              <a:t>FY 2024 $75M and FY 2025 $150M for LHDs</a:t>
            </a:r>
          </a:p>
          <a:p>
            <a:pPr marL="573088" lvl="1" indent="-342900">
              <a:spcBef>
                <a:spcPts val="600"/>
              </a:spcBef>
              <a:buFont typeface="Courier New" panose="02070309020205020404" pitchFamily="49" charset="0"/>
              <a:buChar char="o"/>
            </a:pPr>
            <a:r>
              <a:rPr lang="en-US" sz="2000"/>
              <a:t>Previously $6.9M/year for 20+ years</a:t>
            </a:r>
          </a:p>
          <a:p>
            <a:pPr marL="342900" indent="-342900">
              <a:spcBef>
                <a:spcPts val="600"/>
              </a:spcBef>
              <a:buFont typeface="Arial" panose="020B0604020202020204" pitchFamily="34" charset="0"/>
              <a:buChar char="•"/>
            </a:pPr>
            <a:r>
              <a:rPr lang="en-US" sz="2200"/>
              <a:t>At least 60% of funding has to be spent preventive health services. No more than 40% on regulatory</a:t>
            </a:r>
          </a:p>
          <a:p>
            <a:pPr marL="342900" indent="-342900">
              <a:spcBef>
                <a:spcPts val="600"/>
              </a:spcBef>
              <a:buFont typeface="Arial" panose="020B0604020202020204" pitchFamily="34" charset="0"/>
              <a:buChar char="•"/>
            </a:pPr>
            <a:r>
              <a:rPr lang="en-US" sz="2200"/>
              <a:t>Requires less than 10% spent on capital (land, buildings, and vehicles)</a:t>
            </a:r>
          </a:p>
          <a:p>
            <a:pPr marL="342900" indent="-342900">
              <a:spcBef>
                <a:spcPts val="600"/>
              </a:spcBef>
              <a:buFont typeface="Arial" panose="020B0604020202020204" pitchFamily="34" charset="0"/>
              <a:buChar char="•"/>
            </a:pPr>
            <a:r>
              <a:rPr lang="en-US" sz="2200"/>
              <a:t>Counties opt in to the funding</a:t>
            </a:r>
          </a:p>
          <a:p>
            <a:pPr marL="342900" indent="-342900">
              <a:spcBef>
                <a:spcPts val="600"/>
              </a:spcBef>
              <a:buFont typeface="Arial" panose="020B0604020202020204" pitchFamily="34" charset="0"/>
              <a:buChar char="•"/>
            </a:pPr>
            <a:r>
              <a:rPr lang="en-US" sz="2200"/>
              <a:t>Requires state and county KPIs</a:t>
            </a:r>
          </a:p>
          <a:p>
            <a:pPr marL="342900" indent="-342900">
              <a:spcBef>
                <a:spcPts val="600"/>
              </a:spcBef>
              <a:buFont typeface="Arial" panose="020B0604020202020204" pitchFamily="34" charset="0"/>
              <a:buChar char="•"/>
            </a:pPr>
            <a:r>
              <a:rPr kumimoji="0" lang="en-US" sz="2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Indiana is transforming the state’s public health system with the funding that will strengthen the delivery of core services to ensure that the state is prepared for the future.</a:t>
            </a:r>
            <a:endParaRPr lang="en-US" sz="2200"/>
          </a:p>
          <a:p>
            <a:pPr marL="342900" indent="-342900">
              <a:spcBef>
                <a:spcPts val="600"/>
              </a:spcBef>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4CFE8953-7608-87A2-509D-E5F49B38FA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6" name="Picture 5">
            <a:extLst>
              <a:ext uri="{FF2B5EF4-FFF2-40B4-BE49-F238E27FC236}">
                <a16:creationId xmlns:a16="http://schemas.microsoft.com/office/drawing/2014/main" id="{D3DD7964-C8ED-6A09-D02C-D1B529563E3F}"/>
              </a:ext>
            </a:extLst>
          </p:cNvPr>
          <p:cNvPicPr>
            <a:picLocks noChangeAspect="1"/>
          </p:cNvPicPr>
          <p:nvPr/>
        </p:nvPicPr>
        <p:blipFill>
          <a:blip r:embed="rId3"/>
          <a:srcRect l="5099"/>
          <a:stretch/>
        </p:blipFill>
        <p:spPr>
          <a:xfrm>
            <a:off x="9111994" y="627767"/>
            <a:ext cx="2906079" cy="4735095"/>
          </a:xfrm>
          <a:prstGeom prst="rect">
            <a:avLst/>
          </a:prstGeom>
        </p:spPr>
      </p:pic>
      <p:sp>
        <p:nvSpPr>
          <p:cNvPr id="7" name="Rectangle 6">
            <a:extLst>
              <a:ext uri="{FF2B5EF4-FFF2-40B4-BE49-F238E27FC236}">
                <a16:creationId xmlns:a16="http://schemas.microsoft.com/office/drawing/2014/main" id="{C8EBE0EB-BA81-EA60-6A34-78A7D796243D}"/>
              </a:ext>
            </a:extLst>
          </p:cNvPr>
          <p:cNvSpPr/>
          <p:nvPr/>
        </p:nvSpPr>
        <p:spPr>
          <a:xfrm>
            <a:off x="11696302" y="4366268"/>
            <a:ext cx="474582" cy="10522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955330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62DD0-2F84-D696-6836-235D89EE7EDA}"/>
              </a:ext>
            </a:extLst>
          </p:cNvPr>
          <p:cNvSpPr>
            <a:spLocks noGrp="1"/>
          </p:cNvSpPr>
          <p:nvPr>
            <p:ph type="title"/>
          </p:nvPr>
        </p:nvSpPr>
        <p:spPr/>
        <p:txBody>
          <a:bodyPr/>
          <a:lstStyle/>
          <a:p>
            <a:r>
              <a:rPr lang="en-US"/>
              <a:t>State KPI: Maternal and Child Health </a:t>
            </a:r>
          </a:p>
        </p:txBody>
      </p:sp>
      <p:pic>
        <p:nvPicPr>
          <p:cNvPr id="6" name="Content Placeholder 5">
            <a:extLst>
              <a:ext uri="{FF2B5EF4-FFF2-40B4-BE49-F238E27FC236}">
                <a16:creationId xmlns:a16="http://schemas.microsoft.com/office/drawing/2014/main" id="{7505EC68-370C-B48D-5E92-9BA08CD40731}"/>
              </a:ext>
            </a:extLst>
          </p:cNvPr>
          <p:cNvPicPr>
            <a:picLocks noGrp="1" noChangeAspect="1"/>
          </p:cNvPicPr>
          <p:nvPr>
            <p:ph idx="1"/>
          </p:nvPr>
        </p:nvPicPr>
        <p:blipFill>
          <a:blip r:embed="rId3"/>
          <a:srcRect t="2885" b="3127"/>
          <a:stretch/>
        </p:blipFill>
        <p:spPr>
          <a:xfrm>
            <a:off x="436880" y="1266562"/>
            <a:ext cx="8531304" cy="4324875"/>
          </a:xfrm>
        </p:spPr>
      </p:pic>
      <p:sp>
        <p:nvSpPr>
          <p:cNvPr id="4" name="Slide Number Placeholder 3">
            <a:extLst>
              <a:ext uri="{FF2B5EF4-FFF2-40B4-BE49-F238E27FC236}">
                <a16:creationId xmlns:a16="http://schemas.microsoft.com/office/drawing/2014/main" id="{F1DD8173-18B6-2BFC-C797-F75CCB0A8F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pic>
        <p:nvPicPr>
          <p:cNvPr id="8" name="Picture 7">
            <a:extLst>
              <a:ext uri="{FF2B5EF4-FFF2-40B4-BE49-F238E27FC236}">
                <a16:creationId xmlns:a16="http://schemas.microsoft.com/office/drawing/2014/main" id="{1AD1F4C2-8151-2D65-0856-9D3902A667CF}"/>
              </a:ext>
            </a:extLst>
          </p:cNvPr>
          <p:cNvPicPr>
            <a:picLocks noChangeAspect="1"/>
          </p:cNvPicPr>
          <p:nvPr/>
        </p:nvPicPr>
        <p:blipFill>
          <a:blip r:embed="rId4"/>
          <a:stretch>
            <a:fillRect/>
          </a:stretch>
        </p:blipFill>
        <p:spPr>
          <a:xfrm>
            <a:off x="8968184" y="2996895"/>
            <a:ext cx="2571932" cy="2594542"/>
          </a:xfrm>
          <a:prstGeom prst="rect">
            <a:avLst/>
          </a:prstGeom>
        </p:spPr>
      </p:pic>
      <p:pic>
        <p:nvPicPr>
          <p:cNvPr id="14" name="Picture 13" descr="Logo&#10;&#10;AI-generated content may be incorrect.">
            <a:extLst>
              <a:ext uri="{FF2B5EF4-FFF2-40B4-BE49-F238E27FC236}">
                <a16:creationId xmlns:a16="http://schemas.microsoft.com/office/drawing/2014/main" id="{4D17CDB7-6B1F-1164-D993-901FAB932804}"/>
              </a:ext>
            </a:extLst>
          </p:cNvPr>
          <p:cNvPicPr>
            <a:picLocks noChangeAspect="1"/>
          </p:cNvPicPr>
          <p:nvPr/>
        </p:nvPicPr>
        <p:blipFill>
          <a:blip r:embed="rId5"/>
          <a:stretch>
            <a:fillRect/>
          </a:stretch>
        </p:blipFill>
        <p:spPr>
          <a:xfrm>
            <a:off x="9225448" y="1331627"/>
            <a:ext cx="2057404" cy="1600203"/>
          </a:xfrm>
          <a:prstGeom prst="rect">
            <a:avLst/>
          </a:prstGeom>
        </p:spPr>
      </p:pic>
      <p:sp>
        <p:nvSpPr>
          <p:cNvPr id="15" name="Rectangle 14">
            <a:extLst>
              <a:ext uri="{FF2B5EF4-FFF2-40B4-BE49-F238E27FC236}">
                <a16:creationId xmlns:a16="http://schemas.microsoft.com/office/drawing/2014/main" id="{D962BDAA-2896-6AF0-2C81-7A8E496D0520}"/>
              </a:ext>
            </a:extLst>
          </p:cNvPr>
          <p:cNvSpPr/>
          <p:nvPr/>
        </p:nvSpPr>
        <p:spPr>
          <a:xfrm>
            <a:off x="7900416" y="1682496"/>
            <a:ext cx="707136" cy="414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01460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5F5CF-653D-6D20-F54E-28247113497F}"/>
            </a:ext>
          </a:extLst>
        </p:cNvPr>
        <p:cNvGrpSpPr/>
        <p:nvPr/>
      </p:nvGrpSpPr>
      <p:grpSpPr>
        <a:xfrm>
          <a:off x="0" y="0"/>
          <a:ext cx="0" cy="0"/>
          <a:chOff x="0" y="0"/>
          <a:chExt cx="0" cy="0"/>
        </a:xfrm>
      </p:grpSpPr>
      <p:sp>
        <p:nvSpPr>
          <p:cNvPr id="34" name="Oval 33">
            <a:extLst>
              <a:ext uri="{FF2B5EF4-FFF2-40B4-BE49-F238E27FC236}">
                <a16:creationId xmlns:a16="http://schemas.microsoft.com/office/drawing/2014/main" id="{F4B8D27A-1FC3-DEC5-8F54-78672E148D7A}"/>
              </a:ext>
            </a:extLst>
          </p:cNvPr>
          <p:cNvSpPr/>
          <p:nvPr/>
        </p:nvSpPr>
        <p:spPr>
          <a:xfrm rot="1384446">
            <a:off x="7895508" y="-788481"/>
            <a:ext cx="5381828" cy="2620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0BEBA60-1305-B7CA-2455-4BAC7B9EB6DC}"/>
              </a:ext>
            </a:extLst>
          </p:cNvPr>
          <p:cNvSpPr>
            <a:spLocks noGrp="1"/>
          </p:cNvSpPr>
          <p:nvPr>
            <p:ph type="title"/>
          </p:nvPr>
        </p:nvSpPr>
        <p:spPr>
          <a:xfrm>
            <a:off x="436880" y="365126"/>
            <a:ext cx="7815264" cy="756565"/>
          </a:xfrm>
        </p:spPr>
        <p:txBody>
          <a:bodyPr>
            <a:normAutofit fontScale="90000"/>
          </a:bodyP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43E8E"/>
                </a:solidFill>
                <a:effectLst/>
                <a:uLnTx/>
                <a:uFillTx/>
                <a:latin typeface="Segoe UI"/>
                <a:ea typeface="+mn-ea"/>
                <a:cs typeface="Segoe UI"/>
              </a:rPr>
              <a:t>Has your LHD implemented a comprehensive, evidence-based or promising program or activity to improve birth outcomes in your community?</a:t>
            </a:r>
          </a:p>
        </p:txBody>
      </p:sp>
      <p:sp>
        <p:nvSpPr>
          <p:cNvPr id="4" name="Slide Number Placeholder 3">
            <a:extLst>
              <a:ext uri="{FF2B5EF4-FFF2-40B4-BE49-F238E27FC236}">
                <a16:creationId xmlns:a16="http://schemas.microsoft.com/office/drawing/2014/main" id="{D9178A50-E6FD-4CC2-782A-A5F4BD52C5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5" name="Rectangle 4">
            <a:extLst>
              <a:ext uri="{FF2B5EF4-FFF2-40B4-BE49-F238E27FC236}">
                <a16:creationId xmlns:a16="http://schemas.microsoft.com/office/drawing/2014/main" id="{A2C54AD3-D7BF-4AF0-6804-6E6BBE02C2BC}"/>
              </a:ext>
            </a:extLst>
          </p:cNvPr>
          <p:cNvSpPr/>
          <p:nvPr/>
        </p:nvSpPr>
        <p:spPr>
          <a:xfrm>
            <a:off x="0" y="5509549"/>
            <a:ext cx="12192000" cy="13484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B02007CC-2101-0CE3-E6E1-30E8A77F141C}"/>
              </a:ext>
            </a:extLst>
          </p:cNvPr>
          <p:cNvCxnSpPr/>
          <p:nvPr/>
        </p:nvCxnSpPr>
        <p:spPr>
          <a:xfrm>
            <a:off x="3935392" y="1250066"/>
            <a:ext cx="0" cy="545878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55DC62-42E8-5F04-BFAB-E6A13923D981}"/>
              </a:ext>
            </a:extLst>
          </p:cNvPr>
          <p:cNvCxnSpPr/>
          <p:nvPr/>
        </p:nvCxnSpPr>
        <p:spPr>
          <a:xfrm>
            <a:off x="7953736" y="1336243"/>
            <a:ext cx="0" cy="545878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43CA82E-B21C-3A48-C4D8-BD5FF4022FBC}"/>
              </a:ext>
            </a:extLst>
          </p:cNvPr>
          <p:cNvPicPr>
            <a:picLocks noChangeAspect="1"/>
          </p:cNvPicPr>
          <p:nvPr/>
        </p:nvPicPr>
        <p:blipFill>
          <a:blip r:embed="rId3"/>
          <a:stretch>
            <a:fillRect/>
          </a:stretch>
        </p:blipFill>
        <p:spPr>
          <a:xfrm>
            <a:off x="99526" y="1330063"/>
            <a:ext cx="3777903" cy="990925"/>
          </a:xfrm>
          <a:prstGeom prst="rect">
            <a:avLst/>
          </a:prstGeom>
        </p:spPr>
      </p:pic>
      <p:pic>
        <p:nvPicPr>
          <p:cNvPr id="10" name="Picture 9">
            <a:extLst>
              <a:ext uri="{FF2B5EF4-FFF2-40B4-BE49-F238E27FC236}">
                <a16:creationId xmlns:a16="http://schemas.microsoft.com/office/drawing/2014/main" id="{2AE2992D-D6F8-22F3-53F3-4534EEC2DE7B}"/>
              </a:ext>
            </a:extLst>
          </p:cNvPr>
          <p:cNvPicPr>
            <a:picLocks noChangeAspect="1"/>
          </p:cNvPicPr>
          <p:nvPr/>
        </p:nvPicPr>
        <p:blipFill>
          <a:blip r:embed="rId4"/>
          <a:stretch>
            <a:fillRect/>
          </a:stretch>
        </p:blipFill>
        <p:spPr>
          <a:xfrm>
            <a:off x="203576" y="2320988"/>
            <a:ext cx="2905125" cy="4438650"/>
          </a:xfrm>
          <a:prstGeom prst="rect">
            <a:avLst/>
          </a:prstGeom>
        </p:spPr>
      </p:pic>
      <p:sp>
        <p:nvSpPr>
          <p:cNvPr id="11" name="Content Placeholder 2">
            <a:extLst>
              <a:ext uri="{FF2B5EF4-FFF2-40B4-BE49-F238E27FC236}">
                <a16:creationId xmlns:a16="http://schemas.microsoft.com/office/drawing/2014/main" id="{4C9492F5-3FC5-D42F-DB67-FEBFBD20BE59}"/>
              </a:ext>
            </a:extLst>
          </p:cNvPr>
          <p:cNvSpPr txBox="1">
            <a:spLocks/>
          </p:cNvSpPr>
          <p:nvPr/>
        </p:nvSpPr>
        <p:spPr>
          <a:xfrm>
            <a:off x="1981582" y="6249639"/>
            <a:ext cx="1359568" cy="45920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230188" indent="-222250" algn="l" defTabSz="914400" rtl="0" eaLnBrk="1" latinLnBrk="0" hangingPunct="1">
              <a:lnSpc>
                <a:spcPct val="10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30238" indent="-223838" algn="l" defTabSz="914400" rtl="0" eaLnBrk="1" latinLnBrk="0" hangingPunct="1">
              <a:lnSpc>
                <a:spcPct val="100000"/>
              </a:lnSpc>
              <a:spcBef>
                <a:spcPts val="500"/>
              </a:spcBef>
              <a:buSzPct val="120000"/>
              <a:buFont typeface="System Font Regular"/>
              <a:buChar char="◦"/>
              <a:tabLst/>
              <a:defRPr sz="1600" kern="1200" baseline="0">
                <a:solidFill>
                  <a:schemeClr val="tx1"/>
                </a:solidFill>
                <a:latin typeface="Segoe UI" panose="020B0502040204020203" pitchFamily="34" charset="0"/>
                <a:ea typeface="+mn-ea"/>
                <a:cs typeface="Segoe UI" panose="020B0502040204020203" pitchFamily="34" charset="0"/>
              </a:defRPr>
            </a:lvl3pPr>
            <a:lvl4pPr marL="917575" indent="-231775" algn="l" defTabSz="914400" rtl="0" eaLnBrk="1" latinLnBrk="0" hangingPunct="1">
              <a:lnSpc>
                <a:spcPct val="100000"/>
              </a:lnSpc>
              <a:spcBef>
                <a:spcPts val="500"/>
              </a:spcBef>
              <a:buFont typeface="Wingdings" pitchFamily="2" charset="2"/>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193800" indent="-228600" algn="l" defTabSz="914400" rtl="0" eaLnBrk="1" latinLnBrk="0" hangingPunct="1">
              <a:lnSpc>
                <a:spcPct val="100000"/>
              </a:lnSpc>
              <a:spcBef>
                <a:spcPts val="500"/>
              </a:spcBef>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December 2023</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p:txBody>
      </p:sp>
      <p:sp>
        <p:nvSpPr>
          <p:cNvPr id="14" name="Rectangle 13">
            <a:extLst>
              <a:ext uri="{FF2B5EF4-FFF2-40B4-BE49-F238E27FC236}">
                <a16:creationId xmlns:a16="http://schemas.microsoft.com/office/drawing/2014/main" id="{E44C313B-EF4E-4F5A-E0B8-B96235912D97}"/>
              </a:ext>
            </a:extLst>
          </p:cNvPr>
          <p:cNvSpPr/>
          <p:nvPr/>
        </p:nvSpPr>
        <p:spPr>
          <a:xfrm>
            <a:off x="41563" y="2434856"/>
            <a:ext cx="479422" cy="1415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4EC92040-BFC3-4415-7255-B51B48913337}"/>
              </a:ext>
            </a:extLst>
          </p:cNvPr>
          <p:cNvPicPr>
            <a:picLocks noChangeAspect="1"/>
          </p:cNvPicPr>
          <p:nvPr/>
        </p:nvPicPr>
        <p:blipFill>
          <a:blip r:embed="rId5"/>
          <a:stretch>
            <a:fillRect/>
          </a:stretch>
        </p:blipFill>
        <p:spPr>
          <a:xfrm>
            <a:off x="3988800" y="1319764"/>
            <a:ext cx="3795600" cy="1001224"/>
          </a:xfrm>
          <a:prstGeom prst="rect">
            <a:avLst/>
          </a:prstGeom>
        </p:spPr>
      </p:pic>
      <p:pic>
        <p:nvPicPr>
          <p:cNvPr id="26" name="Picture 25">
            <a:extLst>
              <a:ext uri="{FF2B5EF4-FFF2-40B4-BE49-F238E27FC236}">
                <a16:creationId xmlns:a16="http://schemas.microsoft.com/office/drawing/2014/main" id="{4FF5E620-B866-3C88-272C-0B97E18B743C}"/>
              </a:ext>
            </a:extLst>
          </p:cNvPr>
          <p:cNvPicPr>
            <a:picLocks noChangeAspect="1"/>
          </p:cNvPicPr>
          <p:nvPr/>
        </p:nvPicPr>
        <p:blipFill>
          <a:blip r:embed="rId6"/>
          <a:stretch>
            <a:fillRect/>
          </a:stretch>
        </p:blipFill>
        <p:spPr>
          <a:xfrm>
            <a:off x="4400700" y="2336738"/>
            <a:ext cx="2971800" cy="4400550"/>
          </a:xfrm>
          <a:prstGeom prst="rect">
            <a:avLst/>
          </a:prstGeom>
        </p:spPr>
      </p:pic>
      <p:sp>
        <p:nvSpPr>
          <p:cNvPr id="30" name="Rectangle 29">
            <a:extLst>
              <a:ext uri="{FF2B5EF4-FFF2-40B4-BE49-F238E27FC236}">
                <a16:creationId xmlns:a16="http://schemas.microsoft.com/office/drawing/2014/main" id="{10A55C98-7183-2353-6B4C-5401E5CECD47}"/>
              </a:ext>
            </a:extLst>
          </p:cNvPr>
          <p:cNvSpPr/>
          <p:nvPr/>
        </p:nvSpPr>
        <p:spPr>
          <a:xfrm>
            <a:off x="4161543" y="2434856"/>
            <a:ext cx="600538" cy="1415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Content Placeholder 2">
            <a:extLst>
              <a:ext uri="{FF2B5EF4-FFF2-40B4-BE49-F238E27FC236}">
                <a16:creationId xmlns:a16="http://schemas.microsoft.com/office/drawing/2014/main" id="{9606C99B-E72A-23CA-A34B-AA8B4257ED75}"/>
              </a:ext>
            </a:extLst>
          </p:cNvPr>
          <p:cNvSpPr txBox="1">
            <a:spLocks/>
          </p:cNvSpPr>
          <p:nvPr/>
        </p:nvSpPr>
        <p:spPr>
          <a:xfrm>
            <a:off x="6152369" y="6163886"/>
            <a:ext cx="1359568" cy="45920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230188" indent="-222250" algn="l" defTabSz="914400" rtl="0" eaLnBrk="1" latinLnBrk="0" hangingPunct="1">
              <a:lnSpc>
                <a:spcPct val="10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30238" indent="-223838" algn="l" defTabSz="914400" rtl="0" eaLnBrk="1" latinLnBrk="0" hangingPunct="1">
              <a:lnSpc>
                <a:spcPct val="100000"/>
              </a:lnSpc>
              <a:spcBef>
                <a:spcPts val="500"/>
              </a:spcBef>
              <a:buSzPct val="120000"/>
              <a:buFont typeface="System Font Regular"/>
              <a:buChar char="◦"/>
              <a:tabLst/>
              <a:defRPr sz="1600" kern="1200" baseline="0">
                <a:solidFill>
                  <a:schemeClr val="tx1"/>
                </a:solidFill>
                <a:latin typeface="Segoe UI" panose="020B0502040204020203" pitchFamily="34" charset="0"/>
                <a:ea typeface="+mn-ea"/>
                <a:cs typeface="Segoe UI" panose="020B0502040204020203" pitchFamily="34" charset="0"/>
              </a:defRPr>
            </a:lvl3pPr>
            <a:lvl4pPr marL="917575" indent="-231775" algn="l" defTabSz="914400" rtl="0" eaLnBrk="1" latinLnBrk="0" hangingPunct="1">
              <a:lnSpc>
                <a:spcPct val="100000"/>
              </a:lnSpc>
              <a:spcBef>
                <a:spcPts val="500"/>
              </a:spcBef>
              <a:buFont typeface="Wingdings" pitchFamily="2" charset="2"/>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193800" indent="-228600" algn="l" defTabSz="914400" rtl="0" eaLnBrk="1" latinLnBrk="0" hangingPunct="1">
              <a:lnSpc>
                <a:spcPct val="100000"/>
              </a:lnSpc>
              <a:spcBef>
                <a:spcPts val="500"/>
              </a:spcBef>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June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 2024</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p:txBody>
      </p:sp>
      <p:pic>
        <p:nvPicPr>
          <p:cNvPr id="33" name="Picture 32">
            <a:extLst>
              <a:ext uri="{FF2B5EF4-FFF2-40B4-BE49-F238E27FC236}">
                <a16:creationId xmlns:a16="http://schemas.microsoft.com/office/drawing/2014/main" id="{28EF1E33-4962-B090-F341-62F2815DAD77}"/>
              </a:ext>
            </a:extLst>
          </p:cNvPr>
          <p:cNvPicPr>
            <a:picLocks noChangeAspect="1"/>
          </p:cNvPicPr>
          <p:nvPr/>
        </p:nvPicPr>
        <p:blipFill>
          <a:blip r:embed="rId7"/>
          <a:stretch>
            <a:fillRect/>
          </a:stretch>
        </p:blipFill>
        <p:spPr>
          <a:xfrm>
            <a:off x="8340180" y="2279721"/>
            <a:ext cx="2886075" cy="4429125"/>
          </a:xfrm>
          <a:prstGeom prst="rect">
            <a:avLst/>
          </a:prstGeom>
        </p:spPr>
      </p:pic>
      <p:sp>
        <p:nvSpPr>
          <p:cNvPr id="29" name="Content Placeholder 2">
            <a:extLst>
              <a:ext uri="{FF2B5EF4-FFF2-40B4-BE49-F238E27FC236}">
                <a16:creationId xmlns:a16="http://schemas.microsoft.com/office/drawing/2014/main" id="{FEA6DDD3-29C8-C5BD-EC39-89A1C3D0FD5D}"/>
              </a:ext>
            </a:extLst>
          </p:cNvPr>
          <p:cNvSpPr txBox="1">
            <a:spLocks/>
          </p:cNvSpPr>
          <p:nvPr/>
        </p:nvSpPr>
        <p:spPr>
          <a:xfrm>
            <a:off x="10553559" y="6075036"/>
            <a:ext cx="1359568" cy="45920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230188" indent="-222250" algn="l" defTabSz="914400" rtl="0" eaLnBrk="1" latinLnBrk="0" hangingPunct="1">
              <a:lnSpc>
                <a:spcPct val="10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30238" indent="-223838" algn="l" defTabSz="914400" rtl="0" eaLnBrk="1" latinLnBrk="0" hangingPunct="1">
              <a:lnSpc>
                <a:spcPct val="100000"/>
              </a:lnSpc>
              <a:spcBef>
                <a:spcPts val="500"/>
              </a:spcBef>
              <a:buSzPct val="120000"/>
              <a:buFont typeface="System Font Regular"/>
              <a:buChar char="◦"/>
              <a:tabLst/>
              <a:defRPr sz="1600" kern="1200" baseline="0">
                <a:solidFill>
                  <a:schemeClr val="tx1"/>
                </a:solidFill>
                <a:latin typeface="Segoe UI" panose="020B0502040204020203" pitchFamily="34" charset="0"/>
                <a:ea typeface="+mn-ea"/>
                <a:cs typeface="Segoe UI" panose="020B0502040204020203" pitchFamily="34" charset="0"/>
              </a:defRPr>
            </a:lvl3pPr>
            <a:lvl4pPr marL="917575" indent="-231775" algn="l" defTabSz="914400" rtl="0" eaLnBrk="1" latinLnBrk="0" hangingPunct="1">
              <a:lnSpc>
                <a:spcPct val="100000"/>
              </a:lnSpc>
              <a:spcBef>
                <a:spcPts val="500"/>
              </a:spcBef>
              <a:buFont typeface="Wingdings" pitchFamily="2" charset="2"/>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193800" indent="-228600" algn="l" defTabSz="914400" rtl="0" eaLnBrk="1" latinLnBrk="0" hangingPunct="1">
              <a:lnSpc>
                <a:spcPct val="100000"/>
              </a:lnSpc>
              <a:spcBef>
                <a:spcPts val="500"/>
              </a:spcBef>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December 2024</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endParaRPr>
          </a:p>
        </p:txBody>
      </p:sp>
      <p:pic>
        <p:nvPicPr>
          <p:cNvPr id="36" name="Picture 35">
            <a:extLst>
              <a:ext uri="{FF2B5EF4-FFF2-40B4-BE49-F238E27FC236}">
                <a16:creationId xmlns:a16="http://schemas.microsoft.com/office/drawing/2014/main" id="{22205E6E-BE77-3CD3-643A-056379CFBC2E}"/>
              </a:ext>
            </a:extLst>
          </p:cNvPr>
          <p:cNvPicPr>
            <a:picLocks noChangeAspect="1"/>
          </p:cNvPicPr>
          <p:nvPr/>
        </p:nvPicPr>
        <p:blipFill>
          <a:blip r:embed="rId8"/>
          <a:stretch>
            <a:fillRect/>
          </a:stretch>
        </p:blipFill>
        <p:spPr>
          <a:xfrm>
            <a:off x="8115065" y="1306011"/>
            <a:ext cx="3769089" cy="1033094"/>
          </a:xfrm>
          <a:prstGeom prst="rect">
            <a:avLst/>
          </a:prstGeom>
        </p:spPr>
      </p:pic>
      <p:sp>
        <p:nvSpPr>
          <p:cNvPr id="37" name="Rectangle 36">
            <a:extLst>
              <a:ext uri="{FF2B5EF4-FFF2-40B4-BE49-F238E27FC236}">
                <a16:creationId xmlns:a16="http://schemas.microsoft.com/office/drawing/2014/main" id="{0DA95563-0215-2559-9E73-8BB0C2E979CE}"/>
              </a:ext>
            </a:extLst>
          </p:cNvPr>
          <p:cNvSpPr/>
          <p:nvPr/>
        </p:nvSpPr>
        <p:spPr>
          <a:xfrm>
            <a:off x="8115065" y="2434856"/>
            <a:ext cx="665357" cy="15639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Picture 39">
            <a:extLst>
              <a:ext uri="{FF2B5EF4-FFF2-40B4-BE49-F238E27FC236}">
                <a16:creationId xmlns:a16="http://schemas.microsoft.com/office/drawing/2014/main" id="{863BC7FA-DA4E-A259-2C7F-8E24BD7F0918}"/>
              </a:ext>
            </a:extLst>
          </p:cNvPr>
          <p:cNvPicPr>
            <a:picLocks noChangeAspect="1"/>
          </p:cNvPicPr>
          <p:nvPr/>
        </p:nvPicPr>
        <p:blipFill>
          <a:blip r:embed="rId9">
            <a:alphaModFix/>
          </a:blip>
          <a:stretch>
            <a:fillRect/>
          </a:stretch>
        </p:blipFill>
        <p:spPr>
          <a:xfrm>
            <a:off x="9454338" y="228014"/>
            <a:ext cx="2533650" cy="657225"/>
          </a:xfrm>
          <a:prstGeom prst="roundRect">
            <a:avLst/>
          </a:prstGeom>
        </p:spPr>
      </p:pic>
      <p:sp>
        <p:nvSpPr>
          <p:cNvPr id="7" name="TextBox 6">
            <a:extLst>
              <a:ext uri="{FF2B5EF4-FFF2-40B4-BE49-F238E27FC236}">
                <a16:creationId xmlns:a16="http://schemas.microsoft.com/office/drawing/2014/main" id="{8D271091-2E69-F4A1-AA60-FC11FB4A54EB}"/>
              </a:ext>
            </a:extLst>
          </p:cNvPr>
          <p:cNvSpPr txBox="1"/>
          <p:nvPr/>
        </p:nvSpPr>
        <p:spPr>
          <a:xfrm>
            <a:off x="3057432" y="2893641"/>
            <a:ext cx="9000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E8E"/>
                </a:solidFill>
                <a:effectLst/>
                <a:uLnTx/>
                <a:uFillTx/>
                <a:latin typeface="Arial" panose="020B0604020202020204"/>
                <a:ea typeface="+mn-ea"/>
                <a:cs typeface="+mn-cs"/>
              </a:rPr>
              <a:t>35</a:t>
            </a:r>
          </a:p>
        </p:txBody>
      </p:sp>
      <p:sp>
        <p:nvSpPr>
          <p:cNvPr id="9" name="TextBox 8">
            <a:extLst>
              <a:ext uri="{FF2B5EF4-FFF2-40B4-BE49-F238E27FC236}">
                <a16:creationId xmlns:a16="http://schemas.microsoft.com/office/drawing/2014/main" id="{5E352113-BA09-5EF6-012C-63839BBE3067}"/>
              </a:ext>
            </a:extLst>
          </p:cNvPr>
          <p:cNvSpPr txBox="1"/>
          <p:nvPr/>
        </p:nvSpPr>
        <p:spPr>
          <a:xfrm>
            <a:off x="7997740" y="2877095"/>
            <a:ext cx="9000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E8E"/>
                </a:solidFill>
                <a:effectLst/>
                <a:uLnTx/>
                <a:uFillTx/>
                <a:latin typeface="Arial" panose="020B0604020202020204"/>
                <a:ea typeface="+mn-ea"/>
                <a:cs typeface="+mn-cs"/>
              </a:rPr>
              <a:t>75</a:t>
            </a:r>
          </a:p>
        </p:txBody>
      </p:sp>
      <p:pic>
        <p:nvPicPr>
          <p:cNvPr id="3" name="Picture 2" descr="A picture containing hula hoop, necklet&#10;&#10;Description automatically generated">
            <a:extLst>
              <a:ext uri="{FF2B5EF4-FFF2-40B4-BE49-F238E27FC236}">
                <a16:creationId xmlns:a16="http://schemas.microsoft.com/office/drawing/2014/main" id="{48579A63-F82B-45FF-8EFC-7195FF9867EB}"/>
              </a:ext>
            </a:extLst>
          </p:cNvPr>
          <p:cNvPicPr>
            <a:picLocks noChangeAspect="1"/>
          </p:cNvPicPr>
          <p:nvPr/>
        </p:nvPicPr>
        <p:blipFill>
          <a:blip r:embed="rId10"/>
          <a:stretch>
            <a:fillRect/>
          </a:stretch>
        </p:blipFill>
        <p:spPr>
          <a:xfrm>
            <a:off x="2865120" y="2767335"/>
            <a:ext cx="1012310" cy="865849"/>
          </a:xfrm>
          <a:prstGeom prst="rect">
            <a:avLst/>
          </a:prstGeom>
        </p:spPr>
      </p:pic>
      <p:pic>
        <p:nvPicPr>
          <p:cNvPr id="8" name="Picture 7" descr="A picture containing hula hoop, necklet&#10;&#10;Description automatically generated">
            <a:extLst>
              <a:ext uri="{FF2B5EF4-FFF2-40B4-BE49-F238E27FC236}">
                <a16:creationId xmlns:a16="http://schemas.microsoft.com/office/drawing/2014/main" id="{696EFB0D-C23D-AEBA-96B4-16FBB686373B}"/>
              </a:ext>
            </a:extLst>
          </p:cNvPr>
          <p:cNvPicPr>
            <a:picLocks noChangeAspect="1"/>
          </p:cNvPicPr>
          <p:nvPr/>
        </p:nvPicPr>
        <p:blipFill>
          <a:blip r:embed="rId10"/>
          <a:stretch>
            <a:fillRect/>
          </a:stretch>
        </p:blipFill>
        <p:spPr>
          <a:xfrm rot="20719306">
            <a:off x="7947094" y="2737862"/>
            <a:ext cx="823140" cy="865849"/>
          </a:xfrm>
          <a:prstGeom prst="rect">
            <a:avLst/>
          </a:prstGeom>
        </p:spPr>
      </p:pic>
    </p:spTree>
    <p:extLst>
      <p:ext uri="{BB962C8B-B14F-4D97-AF65-F5344CB8AC3E}">
        <p14:creationId xmlns:p14="http://schemas.microsoft.com/office/powerpoint/2010/main" val="949782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7837-7C3D-805B-9E04-A55D6BA74264}"/>
              </a:ext>
            </a:extLst>
          </p:cNvPr>
          <p:cNvSpPr>
            <a:spLocks noGrp="1"/>
          </p:cNvSpPr>
          <p:nvPr>
            <p:ph type="title"/>
          </p:nvPr>
        </p:nvSpPr>
        <p:spPr/>
        <p:txBody>
          <a:bodyPr>
            <a:normAutofit/>
          </a:bodyPr>
          <a:lstStyle/>
          <a:p>
            <a:r>
              <a:rPr kumimoji="0" lang="en-US" sz="4000" b="1" i="0" u="none" strike="noStrike" kern="1200" cap="none" spc="0" normalizeH="0" baseline="0" noProof="0">
                <a:ln>
                  <a:noFill/>
                </a:ln>
                <a:solidFill>
                  <a:srgbClr val="243E8E"/>
                </a:solidFill>
                <a:effectLst/>
                <a:uLnTx/>
                <a:uFillTx/>
                <a:latin typeface="Raleway" panose="020B0503030101060003" pitchFamily="34" charset="77"/>
                <a:ea typeface="+mj-ea"/>
                <a:cs typeface="+mj-cs"/>
              </a:rPr>
              <a:t>LHDs: Maternal and Child Health</a:t>
            </a:r>
            <a:endParaRPr lang="en-US"/>
          </a:p>
        </p:txBody>
      </p:sp>
      <p:sp>
        <p:nvSpPr>
          <p:cNvPr id="3" name="Content Placeholder 2">
            <a:extLst>
              <a:ext uri="{FF2B5EF4-FFF2-40B4-BE49-F238E27FC236}">
                <a16:creationId xmlns:a16="http://schemas.microsoft.com/office/drawing/2014/main" id="{3ABCC52D-C520-01AC-77A7-B61B77686A67}"/>
              </a:ext>
            </a:extLst>
          </p:cNvPr>
          <p:cNvSpPr>
            <a:spLocks noGrp="1"/>
          </p:cNvSpPr>
          <p:nvPr>
            <p:ph idx="1"/>
          </p:nvPr>
        </p:nvSpPr>
        <p:spPr>
          <a:xfrm>
            <a:off x="436880" y="1269261"/>
            <a:ext cx="10916920" cy="4152236"/>
          </a:xfrm>
        </p:spPr>
        <p:txBody>
          <a:bodyPr>
            <a:noAutofit/>
          </a:bodyPr>
          <a:lstStyle/>
          <a:p>
            <a:pPr marL="285750" indent="-285750">
              <a:buFont typeface="Arial" panose="020B0604020202020204" pitchFamily="34" charset="0"/>
              <a:buChar char="•"/>
            </a:pPr>
            <a:r>
              <a:rPr lang="en-US" sz="2400" b="1"/>
              <a:t>Kosciusko Early Start Prenatal Clinic: </a:t>
            </a:r>
            <a:r>
              <a:rPr lang="en-US" sz="2400"/>
              <a:t>The early start prenatal clinic provides mothers with their initial OB visit and then coordinates ongoing care through the local hospital OB services. Using HFI funding, the clinic also offers vouchers to ensure women have access to follow-up prenatal care.</a:t>
            </a:r>
          </a:p>
          <a:p>
            <a:pPr marL="285750" indent="-285750">
              <a:buFont typeface="Arial" panose="020B0604020202020204" pitchFamily="34" charset="0"/>
              <a:buChar char="•"/>
            </a:pPr>
            <a:r>
              <a:rPr lang="en-US" sz="2400" b="1"/>
              <a:t>Elkhart County </a:t>
            </a:r>
            <a:r>
              <a:rPr lang="en-US" sz="2400"/>
              <a:t>has a Healthy Beginnings Program that provides resource care and coordination to expectant mothers. Referrals come through WIC and local OB offices. There is a constant flow of referrals coming into the program, and strong community partnerships assist with referrals going out into the community.</a:t>
            </a:r>
          </a:p>
          <a:p>
            <a:pPr marL="285750" indent="-285750">
              <a:buFont typeface="Arial" panose="020B0604020202020204" pitchFamily="34" charset="0"/>
              <a:buChar char="•"/>
            </a:pPr>
            <a:r>
              <a:rPr lang="en-US" sz="2400" b="1"/>
              <a:t>Jefferson County </a:t>
            </a:r>
            <a:r>
              <a:rPr lang="en-US" sz="2400"/>
              <a:t>is partnering with their local delivering hospital, Kings Daughter's Medical, to provide a Maternal and Child Health navigator.</a:t>
            </a:r>
          </a:p>
        </p:txBody>
      </p:sp>
    </p:spTree>
    <p:extLst>
      <p:ext uri="{BB962C8B-B14F-4D97-AF65-F5344CB8AC3E}">
        <p14:creationId xmlns:p14="http://schemas.microsoft.com/office/powerpoint/2010/main" val="37644889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6760777-2C04-27CF-48D5-CE8ADD338EB9}"/>
              </a:ext>
            </a:extLst>
          </p:cNvPr>
          <p:cNvPicPr>
            <a:picLocks noGrp="1" noChangeAspect="1"/>
          </p:cNvPicPr>
          <p:nvPr>
            <p:ph type="pic" sz="quarter" idx="10"/>
          </p:nvPr>
        </p:nvPicPr>
        <p:blipFill>
          <a:blip r:embed="rId4"/>
          <a:srcRect l="1706" t="-6305" b="24578"/>
          <a:stretch/>
        </p:blipFill>
        <p:spPr>
          <a:xfrm>
            <a:off x="709757" y="-1286616"/>
            <a:ext cx="12235118" cy="6782046"/>
          </a:xfrm>
          <a:prstGeom prst="roundRect">
            <a:avLst/>
          </a:prstGeom>
        </p:spPr>
      </p:pic>
      <p:sp>
        <p:nvSpPr>
          <p:cNvPr id="13" name="Picture Placeholder 12">
            <a:extLst>
              <a:ext uri="{FF2B5EF4-FFF2-40B4-BE49-F238E27FC236}">
                <a16:creationId xmlns:a16="http://schemas.microsoft.com/office/drawing/2014/main" id="{7F172212-CFD0-D947-9632-F0ED34AAF29C}"/>
              </a:ext>
            </a:extLst>
          </p:cNvPr>
          <p:cNvSpPr>
            <a:spLocks noGrp="1"/>
          </p:cNvSpPr>
          <p:nvPr>
            <p:ph type="pic" sz="quarter" idx="11"/>
          </p:nvPr>
        </p:nvSpPr>
        <p:spPr/>
        <p:txBody>
          <a:bodyPr/>
          <a:lstStyle/>
          <a:p>
            <a:endParaRPr lang="en-US"/>
          </a:p>
        </p:txBody>
      </p:sp>
      <p:sp>
        <p:nvSpPr>
          <p:cNvPr id="14" name="Picture Placeholder 13">
            <a:extLst>
              <a:ext uri="{FF2B5EF4-FFF2-40B4-BE49-F238E27FC236}">
                <a16:creationId xmlns:a16="http://schemas.microsoft.com/office/drawing/2014/main" id="{2FD2F0CE-AAA9-F84F-BD29-554D35A8E4C4}"/>
              </a:ext>
            </a:extLst>
          </p:cNvPr>
          <p:cNvSpPr>
            <a:spLocks noGrp="1"/>
          </p:cNvSpPr>
          <p:nvPr>
            <p:ph type="pic" sz="quarter" idx="12"/>
          </p:nvPr>
        </p:nvSpPr>
        <p:spPr/>
        <p:txBody>
          <a:bodyPr/>
          <a:lstStyle/>
          <a:p>
            <a:endParaRPr lang="en-US"/>
          </a:p>
        </p:txBody>
      </p:sp>
      <p:sp>
        <p:nvSpPr>
          <p:cNvPr id="11" name="Title 10">
            <a:extLst>
              <a:ext uri="{FF2B5EF4-FFF2-40B4-BE49-F238E27FC236}">
                <a16:creationId xmlns:a16="http://schemas.microsoft.com/office/drawing/2014/main" id="{C6CDEC92-5BB3-C74B-AA74-2941F951B902}"/>
              </a:ext>
            </a:extLst>
          </p:cNvPr>
          <p:cNvSpPr>
            <a:spLocks noGrp="1"/>
          </p:cNvSpPr>
          <p:nvPr>
            <p:ph type="title"/>
          </p:nvPr>
        </p:nvSpPr>
        <p:spPr/>
        <p:txBody>
          <a:bodyPr/>
          <a:lstStyle/>
          <a:p>
            <a:r>
              <a:rPr lang="en-US"/>
              <a:t>Water Safety</a:t>
            </a:r>
          </a:p>
        </p:txBody>
      </p:sp>
    </p:spTree>
    <p:extLst>
      <p:ext uri="{BB962C8B-B14F-4D97-AF65-F5344CB8AC3E}">
        <p14:creationId xmlns:p14="http://schemas.microsoft.com/office/powerpoint/2010/main" val="2533018030"/>
      </p:ext>
    </p:extLst>
  </p:cSld>
  <p:clrMapOvr>
    <a:masterClrMapping/>
  </p:clrMapOvr>
  <p:extLst>
    <p:ext uri="{6950BFC3-D8DA-4A85-94F7-54DA5524770B}">
      <p188:commentRel xmlns:p188="http://schemas.microsoft.com/office/powerpoint/2018/8/main" r:id="rId3"/>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F6FE-80B1-BF2C-CC71-CB98C5BCEA53}"/>
              </a:ext>
            </a:extLst>
          </p:cNvPr>
          <p:cNvSpPr>
            <a:spLocks noGrp="1"/>
          </p:cNvSpPr>
          <p:nvPr>
            <p:ph type="title"/>
          </p:nvPr>
        </p:nvSpPr>
        <p:spPr>
          <a:xfrm>
            <a:off x="436880" y="365126"/>
            <a:ext cx="10916920" cy="756565"/>
          </a:xfrm>
        </p:spPr>
        <p:txBody>
          <a:bodyPr anchor="ctr">
            <a:normAutofit/>
          </a:bodyPr>
          <a:lstStyle/>
          <a:p>
            <a:r>
              <a:rPr lang="en-US"/>
              <a:t>Drowning prevention mini-grants</a:t>
            </a:r>
          </a:p>
        </p:txBody>
      </p:sp>
      <p:pic>
        <p:nvPicPr>
          <p:cNvPr id="6" name="Content Placeholder 5" descr="A group of people in a classroom&#10;&#10;AI-generated content may be incorrect.">
            <a:extLst>
              <a:ext uri="{FF2B5EF4-FFF2-40B4-BE49-F238E27FC236}">
                <a16:creationId xmlns:a16="http://schemas.microsoft.com/office/drawing/2014/main" id="{0FC33FF3-D074-ACB3-602C-C549DCDD8B9A}"/>
              </a:ext>
            </a:extLst>
          </p:cNvPr>
          <p:cNvPicPr>
            <a:picLocks noGrp="1" noChangeAspect="1"/>
          </p:cNvPicPr>
          <p:nvPr>
            <p:ph sz="half" idx="1"/>
          </p:nvPr>
        </p:nvPicPr>
        <p:blipFill>
          <a:blip r:embed="rId2"/>
          <a:srcRect l="997" r="7694" b="-1"/>
          <a:stretch>
            <a:fillRect/>
          </a:stretch>
        </p:blipFill>
        <p:spPr>
          <a:xfrm>
            <a:off x="838201" y="1638300"/>
            <a:ext cx="4782312" cy="3496077"/>
          </a:xfrm>
          <a:prstGeom prst="roundRect">
            <a:avLst/>
          </a:prstGeom>
          <a:noFill/>
        </p:spPr>
      </p:pic>
      <p:pic>
        <p:nvPicPr>
          <p:cNvPr id="8" name="Content Placeholder 7" descr="A picture containing person, child&#10;&#10;AI-generated content may be incorrect.">
            <a:extLst>
              <a:ext uri="{FF2B5EF4-FFF2-40B4-BE49-F238E27FC236}">
                <a16:creationId xmlns:a16="http://schemas.microsoft.com/office/drawing/2014/main" id="{1211E545-DE28-BC89-354E-2F6889557762}"/>
              </a:ext>
            </a:extLst>
          </p:cNvPr>
          <p:cNvPicPr>
            <a:picLocks noGrp="1" noChangeAspect="1"/>
          </p:cNvPicPr>
          <p:nvPr>
            <p:ph sz="half" idx="2"/>
          </p:nvPr>
        </p:nvPicPr>
        <p:blipFill>
          <a:blip r:embed="rId3"/>
          <a:stretch>
            <a:fillRect/>
          </a:stretch>
        </p:blipFill>
        <p:spPr>
          <a:xfrm>
            <a:off x="6172200" y="1638300"/>
            <a:ext cx="5181600" cy="3454400"/>
          </a:xfrm>
          <a:prstGeom prst="roundRect">
            <a:avLst/>
          </a:prstGeom>
        </p:spPr>
      </p:pic>
      <p:sp>
        <p:nvSpPr>
          <p:cNvPr id="4" name="Slide Number Placeholder 3">
            <a:extLst>
              <a:ext uri="{FF2B5EF4-FFF2-40B4-BE49-F238E27FC236}">
                <a16:creationId xmlns:a16="http://schemas.microsoft.com/office/drawing/2014/main" id="{CC963A6F-60B7-6A1F-8739-06625E137562}"/>
              </a:ext>
            </a:extLst>
          </p:cNvPr>
          <p:cNvSpPr>
            <a:spLocks noGrp="1"/>
          </p:cNvSpPr>
          <p:nvPr>
            <p:ph type="sldNum" sz="quarter" idx="12"/>
          </p:nvPr>
        </p:nvSpPr>
        <p:spPr>
          <a:xfrm>
            <a:off x="11204447" y="6028365"/>
            <a:ext cx="623935" cy="3651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78</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9" name="Content Placeholder 2">
            <a:extLst>
              <a:ext uri="{FF2B5EF4-FFF2-40B4-BE49-F238E27FC236}">
                <a16:creationId xmlns:a16="http://schemas.microsoft.com/office/drawing/2014/main" id="{BD8A8970-D7DB-53E8-8854-84EC2D43141E}"/>
              </a:ext>
            </a:extLst>
          </p:cNvPr>
          <p:cNvSpPr txBox="1">
            <a:spLocks/>
          </p:cNvSpPr>
          <p:nvPr/>
        </p:nvSpPr>
        <p:spPr>
          <a:xfrm>
            <a:off x="713740" y="5259567"/>
            <a:ext cx="10640060" cy="3651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230188" indent="-222250" algn="l" defTabSz="914400" rtl="0" eaLnBrk="1" latinLnBrk="0" hangingPunct="1">
              <a:lnSpc>
                <a:spcPct val="100000"/>
              </a:lnSpc>
              <a:spcBef>
                <a:spcPts val="500"/>
              </a:spcBef>
              <a:buFont typeface="Arial" panose="020B0604020202020204" pitchFamily="34" charset="0"/>
              <a:buChar char="•"/>
              <a:tabLst/>
              <a:defRPr sz="1800" kern="1200" baseline="0">
                <a:solidFill>
                  <a:schemeClr val="tx1"/>
                </a:solidFill>
                <a:latin typeface="Segoe UI" panose="020B0502040204020203" pitchFamily="34" charset="0"/>
                <a:ea typeface="+mn-ea"/>
                <a:cs typeface="Segoe UI" panose="020B0502040204020203" pitchFamily="34" charset="0"/>
              </a:defRPr>
            </a:lvl2pPr>
            <a:lvl3pPr marL="630238" indent="-223838" algn="l" defTabSz="914400" rtl="0" eaLnBrk="1" latinLnBrk="0" hangingPunct="1">
              <a:lnSpc>
                <a:spcPct val="100000"/>
              </a:lnSpc>
              <a:spcBef>
                <a:spcPts val="500"/>
              </a:spcBef>
              <a:buSzPct val="120000"/>
              <a:buFont typeface="System Font Regular"/>
              <a:buChar char="◦"/>
              <a:tabLst/>
              <a:defRPr sz="1600" kern="1200" baseline="0">
                <a:solidFill>
                  <a:schemeClr val="tx1"/>
                </a:solidFill>
                <a:latin typeface="Segoe UI" panose="020B0502040204020203" pitchFamily="34" charset="0"/>
                <a:ea typeface="+mn-ea"/>
                <a:cs typeface="Segoe UI" panose="020B0502040204020203" pitchFamily="34" charset="0"/>
              </a:defRPr>
            </a:lvl3pPr>
            <a:lvl4pPr marL="917575" indent="-231775" algn="l" defTabSz="914400" rtl="0" eaLnBrk="1" latinLnBrk="0" hangingPunct="1">
              <a:lnSpc>
                <a:spcPct val="100000"/>
              </a:lnSpc>
              <a:spcBef>
                <a:spcPts val="500"/>
              </a:spcBef>
              <a:buFont typeface="Wingdings" pitchFamily="2" charset="2"/>
              <a:buChar char="§"/>
              <a:tabLst/>
              <a:defRPr sz="1200" kern="1200" baseline="0">
                <a:solidFill>
                  <a:schemeClr val="tx1"/>
                </a:solidFill>
                <a:latin typeface="Segoe UI" panose="020B0502040204020203" pitchFamily="34" charset="0"/>
                <a:ea typeface="+mn-ea"/>
                <a:cs typeface="Segoe UI" panose="020B0502040204020203" pitchFamily="34" charset="0"/>
              </a:defRPr>
            </a:lvl4pPr>
            <a:lvl5pPr marL="1193800" indent="-228600" algn="l" defTabSz="914400" rtl="0" eaLnBrk="1" latinLnBrk="0" hangingPunct="1">
              <a:lnSpc>
                <a:spcPct val="100000"/>
              </a:lnSpc>
              <a:spcBef>
                <a:spcPts val="500"/>
              </a:spcBef>
              <a:buFont typeface="Arial" panose="020B0604020202020204" pitchFamily="34" charset="0"/>
              <a:buChar char="•"/>
              <a:tabLst/>
              <a:defRPr sz="1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Photos from a water safety event hosted by our Indiana University grantee in April. </a:t>
            </a:r>
          </a:p>
        </p:txBody>
      </p:sp>
    </p:spTree>
    <p:extLst>
      <p:ext uri="{BB962C8B-B14F-4D97-AF65-F5344CB8AC3E}">
        <p14:creationId xmlns:p14="http://schemas.microsoft.com/office/powerpoint/2010/main" val="21824655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51BE-9B46-40B5-918D-2E0DCDD3D40D}"/>
              </a:ext>
            </a:extLst>
          </p:cNvPr>
          <p:cNvSpPr>
            <a:spLocks noGrp="1"/>
          </p:cNvSpPr>
          <p:nvPr>
            <p:ph type="title"/>
          </p:nvPr>
        </p:nvSpPr>
        <p:spPr/>
        <p:txBody>
          <a:bodyPr>
            <a:normAutofit/>
          </a:bodyPr>
          <a:lstStyle/>
          <a:p>
            <a:r>
              <a:rPr lang="en-US" sz="4000">
                <a:solidFill>
                  <a:srgbClr val="253E8E"/>
                </a:solidFill>
                <a:latin typeface="Raleway"/>
              </a:rPr>
              <a:t>Facts about drowning</a:t>
            </a:r>
          </a:p>
        </p:txBody>
      </p:sp>
      <p:sp>
        <p:nvSpPr>
          <p:cNvPr id="3" name="Content Placeholder 2">
            <a:extLst>
              <a:ext uri="{FF2B5EF4-FFF2-40B4-BE49-F238E27FC236}">
                <a16:creationId xmlns:a16="http://schemas.microsoft.com/office/drawing/2014/main" id="{085E9E01-D2AF-42F2-AB93-F066D88CF2E0}"/>
              </a:ext>
            </a:extLst>
          </p:cNvPr>
          <p:cNvSpPr>
            <a:spLocks noGrp="1"/>
          </p:cNvSpPr>
          <p:nvPr>
            <p:ph sz="quarter" idx="11"/>
          </p:nvPr>
        </p:nvSpPr>
        <p:spPr>
          <a:xfrm>
            <a:off x="584199" y="1384904"/>
            <a:ext cx="10620247" cy="4362450"/>
          </a:xfrm>
        </p:spPr>
        <p:txBody>
          <a:bodyPr vert="horz" lIns="91440" tIns="45720" rIns="91440" bIns="45720" rtlCol="0" anchor="t">
            <a:noAutofit/>
          </a:bodyPr>
          <a:lstStyle/>
          <a:p>
            <a:pPr marL="342900" indent="-342900">
              <a:lnSpc>
                <a:spcPct val="100000"/>
              </a:lnSpc>
              <a:spcBef>
                <a:spcPts val="600"/>
              </a:spcBef>
              <a:buClr>
                <a:schemeClr val="tx1"/>
              </a:buClr>
              <a:buFont typeface="Arial" panose="020B0604020202020204" pitchFamily="34" charset="0"/>
              <a:buChar char="•"/>
            </a:pPr>
            <a:r>
              <a:rPr lang="en-US" sz="2400" b="1"/>
              <a:t>In 2018 through 2023, 127 children in Indiana ages 0-17 years died by drowning. </a:t>
            </a:r>
            <a:endParaRPr lang="en-US" altLang="en-US" sz="2100">
              <a:solidFill>
                <a:srgbClr val="253E8E"/>
              </a:solidFill>
            </a:endParaRPr>
          </a:p>
          <a:p>
            <a:pPr marL="341313" indent="-341313">
              <a:buFont typeface="Arial" panose="020B0604020202020204" pitchFamily="34" charset="0"/>
              <a:buChar char="•"/>
            </a:pPr>
            <a:r>
              <a:rPr lang="en-US" sz="2400" b="1"/>
              <a:t>Every year, drowning is the leading cause of death for Indiana children ages 1 through 4 years.</a:t>
            </a:r>
          </a:p>
          <a:p>
            <a:pPr marL="342900" indent="-342900">
              <a:lnSpc>
                <a:spcPct val="100000"/>
              </a:lnSpc>
              <a:spcBef>
                <a:spcPts val="600"/>
              </a:spcBef>
              <a:buClr>
                <a:schemeClr val="tx1"/>
              </a:buClr>
              <a:buFont typeface="Arial" panose="020B0604020202020204" pitchFamily="34" charset="0"/>
              <a:buChar char="•"/>
            </a:pPr>
            <a:r>
              <a:rPr lang="en-US" altLang="en-US" sz="2100">
                <a:solidFill>
                  <a:srgbClr val="253E8E"/>
                </a:solidFill>
              </a:rPr>
              <a:t>Nearly half of drowning deaths are among infants and toddlers</a:t>
            </a:r>
            <a:endParaRPr lang="en-US" altLang="en-US" sz="2100" b="1">
              <a:solidFill>
                <a:srgbClr val="253E8E"/>
              </a:solidFill>
            </a:endParaRPr>
          </a:p>
          <a:p>
            <a:pPr marL="342900" indent="-342900">
              <a:lnSpc>
                <a:spcPct val="100000"/>
              </a:lnSpc>
              <a:spcBef>
                <a:spcPts val="600"/>
              </a:spcBef>
              <a:buClr>
                <a:schemeClr val="tx1"/>
              </a:buClr>
              <a:buFont typeface="Arial" panose="020B0604020202020204" pitchFamily="34" charset="0"/>
              <a:buChar char="•"/>
            </a:pPr>
            <a:r>
              <a:rPr lang="en-US" altLang="en-US" sz="2100">
                <a:solidFill>
                  <a:srgbClr val="253E8E"/>
                </a:solidFill>
              </a:rPr>
              <a:t>Infants (0 to 12 months) are most likely to drown in bathtubs</a:t>
            </a:r>
            <a:endParaRPr lang="en-US" altLang="en-US" sz="2100" b="1">
              <a:solidFill>
                <a:srgbClr val="253E8E"/>
              </a:solidFill>
            </a:endParaRPr>
          </a:p>
          <a:p>
            <a:pPr marL="342900" indent="-342900">
              <a:lnSpc>
                <a:spcPct val="100000"/>
              </a:lnSpc>
              <a:spcBef>
                <a:spcPts val="600"/>
              </a:spcBef>
              <a:buClr>
                <a:schemeClr val="tx1"/>
              </a:buClr>
              <a:buFont typeface="Arial" panose="020B0604020202020204" pitchFamily="34" charset="0"/>
              <a:buChar char="•"/>
            </a:pPr>
            <a:r>
              <a:rPr lang="en-US" altLang="en-US" sz="2100">
                <a:solidFill>
                  <a:srgbClr val="253E8E"/>
                </a:solidFill>
              </a:rPr>
              <a:t>Most drowning deaths among children ages 1 through 4 years occur in residential swimming pools</a:t>
            </a:r>
            <a:endParaRPr lang="en-US" altLang="en-US" sz="2100" b="1">
              <a:solidFill>
                <a:srgbClr val="253E8E"/>
              </a:solidFill>
            </a:endParaRPr>
          </a:p>
          <a:p>
            <a:pPr marL="342900" indent="-342900" eaLnBrk="1" hangingPunct="1">
              <a:lnSpc>
                <a:spcPct val="100000"/>
              </a:lnSpc>
              <a:spcBef>
                <a:spcPts val="600"/>
              </a:spcBef>
              <a:buClr>
                <a:schemeClr val="tx1"/>
              </a:buClr>
              <a:buFont typeface="Arial" panose="020B0604020202020204" pitchFamily="34" charset="0"/>
              <a:buChar char="•"/>
            </a:pPr>
            <a:r>
              <a:rPr lang="en-US" altLang="en-US" sz="2100">
                <a:solidFill>
                  <a:srgbClr val="253E8E"/>
                </a:solidFill>
              </a:rPr>
              <a:t>The likelihood of drowning in open water sites (such as lakes, rivers and oceans) increases with age</a:t>
            </a:r>
            <a:endParaRPr lang="en-US" altLang="en-US" sz="2100" b="1">
              <a:solidFill>
                <a:srgbClr val="253E8E"/>
              </a:solidFill>
            </a:endParaRPr>
          </a:p>
          <a:p>
            <a:pPr marL="346075" indent="-346075">
              <a:lnSpc>
                <a:spcPct val="100000"/>
              </a:lnSpc>
              <a:spcBef>
                <a:spcPts val="600"/>
              </a:spcBef>
              <a:buClr>
                <a:schemeClr val="tx1"/>
              </a:buClr>
              <a:buFont typeface="Arial" panose="020B0604020202020204" pitchFamily="34" charset="0"/>
              <a:buChar char="•"/>
            </a:pPr>
            <a:r>
              <a:rPr kumimoji="0" lang="en-US" altLang="en-US" sz="2100" b="0" i="0" u="none" strike="noStrike" kern="1200" cap="none" spc="0" normalizeH="0" baseline="0" noProof="0">
                <a:ln>
                  <a:noFill/>
                </a:ln>
                <a:solidFill>
                  <a:srgbClr val="253E8E"/>
                </a:solidFill>
                <a:effectLst/>
                <a:uLnTx/>
                <a:uFillTx/>
                <a:latin typeface="Segoe UI"/>
                <a:ea typeface="+mn-ea"/>
                <a:cs typeface="Segoe UI"/>
              </a:rPr>
              <a:t>Two-thirds of drowning deaths occur between May and August</a:t>
            </a:r>
          </a:p>
          <a:p>
            <a:pPr>
              <a:lnSpc>
                <a:spcPct val="100000"/>
              </a:lnSpc>
              <a:spcBef>
                <a:spcPts val="600"/>
              </a:spcBef>
              <a:buClr>
                <a:schemeClr val="tx1"/>
              </a:buClr>
            </a:pPr>
            <a:endParaRPr lang="en-US" sz="2100">
              <a:hlinkClick r:id="" action="ppaction://noaction"/>
            </a:endParaRPr>
          </a:p>
          <a:p>
            <a:pPr marL="285750" indent="-285750">
              <a:lnSpc>
                <a:spcPct val="100000"/>
              </a:lnSpc>
              <a:spcBef>
                <a:spcPts val="600"/>
              </a:spcBef>
              <a:buClr>
                <a:schemeClr val="tx1"/>
              </a:buClr>
              <a:buFont typeface="Arial" panose="020B0604020202020204" pitchFamily="34" charset="0"/>
              <a:buChar char="•"/>
            </a:pPr>
            <a:endParaRPr lang="en-US" sz="2100">
              <a:hlinkClick r:id="" action="ppaction://noaction"/>
            </a:endParaRPr>
          </a:p>
        </p:txBody>
      </p:sp>
      <p:sp>
        <p:nvSpPr>
          <p:cNvPr id="4" name="Slide Number Placeholder 3">
            <a:extLst>
              <a:ext uri="{FF2B5EF4-FFF2-40B4-BE49-F238E27FC236}">
                <a16:creationId xmlns:a16="http://schemas.microsoft.com/office/drawing/2014/main" id="{EE7E6D6E-B112-41A6-830B-AA004A0BE0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a:ln>
                <a:noFill/>
              </a:ln>
              <a:solidFill>
                <a:srgbClr val="243E8E"/>
              </a:solidFill>
              <a:effectLst/>
              <a:uLnTx/>
              <a:uFillTx/>
              <a:latin typeface="Segoe UI"/>
              <a:ea typeface="+mn-ea"/>
              <a:cs typeface="+mn-cs"/>
            </a:endParaRPr>
          </a:p>
        </p:txBody>
      </p:sp>
      <p:sp>
        <p:nvSpPr>
          <p:cNvPr id="7" name="TextBox 6">
            <a:extLst>
              <a:ext uri="{FF2B5EF4-FFF2-40B4-BE49-F238E27FC236}">
                <a16:creationId xmlns:a16="http://schemas.microsoft.com/office/drawing/2014/main" id="{3B50CEF3-7B4F-0F32-91BE-4C57906827BB}"/>
              </a:ext>
            </a:extLst>
          </p:cNvPr>
          <p:cNvSpPr txBox="1"/>
          <p:nvPr/>
        </p:nvSpPr>
        <p:spPr>
          <a:xfrm>
            <a:off x="2507612" y="6356348"/>
            <a:ext cx="8503288"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E8E"/>
                </a:solidFill>
                <a:effectLst/>
                <a:uLnTx/>
                <a:uFillTx/>
                <a:latin typeface="Arial" panose="020B0604020202020204"/>
                <a:ea typeface="+mn-ea"/>
                <a:cs typeface="Segoe UI"/>
              </a:rPr>
              <a:t>Source:</a:t>
            </a:r>
            <a:r>
              <a:rPr kumimoji="0" lang="en-US" sz="1200" b="0" i="0" u="none" strike="noStrike" kern="1200" cap="none" spc="0" normalizeH="0" baseline="0" noProof="0">
                <a:ln>
                  <a:noFill/>
                </a:ln>
                <a:solidFill>
                  <a:srgbClr val="243E8E"/>
                </a:solidFill>
                <a:effectLst/>
                <a:uLnTx/>
                <a:uFillTx/>
                <a:latin typeface="Arial" panose="020B0604020202020204"/>
                <a:ea typeface="+mn-ea"/>
                <a:cs typeface="+mn-cs"/>
              </a:rPr>
              <a:t> Centers for Disease Control and Prevention, 2024</a:t>
            </a:r>
            <a:endParaRPr kumimoji="0" lang="en-US" sz="1200" b="0" i="0" u="none" strike="noStrike" kern="1200" cap="none" spc="0" normalizeH="0" baseline="0" noProof="0">
              <a:ln>
                <a:noFill/>
              </a:ln>
              <a:solidFill>
                <a:srgbClr val="243E8E"/>
              </a:solidFill>
              <a:effectLst/>
              <a:uLnTx/>
              <a:uFillTx/>
              <a:latin typeface="Arial" panose="020B0604020202020204"/>
              <a:ea typeface="+mn-ea"/>
              <a:cs typeface="Segoe UI"/>
            </a:endParaRPr>
          </a:p>
        </p:txBody>
      </p:sp>
    </p:spTree>
    <p:extLst>
      <p:ext uri="{BB962C8B-B14F-4D97-AF65-F5344CB8AC3E}">
        <p14:creationId xmlns:p14="http://schemas.microsoft.com/office/powerpoint/2010/main" val="3421359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C68-64FB-6F47-AF64-33542C7754B6}"/>
              </a:ext>
            </a:extLst>
          </p:cNvPr>
          <p:cNvSpPr>
            <a:spLocks noGrp="1"/>
          </p:cNvSpPr>
          <p:nvPr>
            <p:ph type="title"/>
          </p:nvPr>
        </p:nvSpPr>
        <p:spPr>
          <a:xfrm>
            <a:off x="436563" y="183288"/>
            <a:ext cx="10916920" cy="897102"/>
          </a:xfrm>
        </p:spPr>
        <p:txBody>
          <a:bodyPr>
            <a:noAutofit/>
          </a:bodyPr>
          <a:lstStyle/>
          <a:p>
            <a:r>
              <a:rPr lang="en-US">
                <a:latin typeface="Raleway" pitchFamily="2" charset="0"/>
              </a:rPr>
              <a:t>Indiana IMRs by </a:t>
            </a:r>
            <a:r>
              <a:rPr kumimoji="0" lang="en-US" sz="4000" b="1" i="0" u="none" strike="noStrike" kern="1200" cap="none" spc="0" normalizeH="0" baseline="0" noProof="0">
                <a:ln>
                  <a:noFill/>
                </a:ln>
                <a:solidFill>
                  <a:srgbClr val="243E8E"/>
                </a:solidFill>
                <a:effectLst/>
                <a:uLnTx/>
                <a:uFillTx/>
                <a:latin typeface="Raleway" pitchFamily="2" charset="0"/>
              </a:rPr>
              <a:t>race and ethnicity</a:t>
            </a:r>
            <a:br>
              <a:rPr lang="en-US">
                <a:latin typeface="Raleway" pitchFamily="2" charset="0"/>
              </a:rPr>
            </a:br>
            <a:r>
              <a:rPr lang="en-US" sz="2800">
                <a:latin typeface="Raleway" pitchFamily="2" charset="0"/>
              </a:rPr>
              <a:t>2014-2023</a:t>
            </a:r>
            <a:endParaRPr lang="en-US">
              <a:latin typeface="Raleway" pitchFamily="2" charset="0"/>
            </a:endParaRPr>
          </a:p>
        </p:txBody>
      </p:sp>
      <p:sp>
        <p:nvSpPr>
          <p:cNvPr id="4" name="Slide Number Placeholder 3">
            <a:extLst>
              <a:ext uri="{FF2B5EF4-FFF2-40B4-BE49-F238E27FC236}">
                <a16:creationId xmlns:a16="http://schemas.microsoft.com/office/drawing/2014/main" id="{DA5CE744-8785-2147-BCB0-97F9980472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798A1-548B-2F4F-A949-0B360C421755}"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10" name="Rectangle 9">
            <a:extLst>
              <a:ext uri="{FF2B5EF4-FFF2-40B4-BE49-F238E27FC236}">
                <a16:creationId xmlns:a16="http://schemas.microsoft.com/office/drawing/2014/main" id="{CE211887-0AE5-4B2D-9A97-481016FA7255}"/>
              </a:ext>
            </a:extLst>
          </p:cNvPr>
          <p:cNvSpPr/>
          <p:nvPr/>
        </p:nvSpPr>
        <p:spPr>
          <a:xfrm>
            <a:off x="3355847" y="6251032"/>
            <a:ext cx="7848600" cy="369332"/>
          </a:xfrm>
          <a:prstGeom prst="rect">
            <a:avLst/>
          </a:prstGeom>
        </p:spPr>
        <p:txBody>
          <a:bodyPr wrap="square">
            <a:spAutoFit/>
          </a:bodyPr>
          <a:lstStyle/>
          <a:p>
            <a:pPr algn="r"/>
            <a:r>
              <a:rPr lang="en-US" sz="900">
                <a:solidFill>
                  <a:srgbClr val="253E8E"/>
                </a:solidFill>
                <a:latin typeface="Segoe UI" panose="020B0502040204020203" pitchFamily="34" charset="0"/>
                <a:cs typeface="Segoe UI" panose="020B0502040204020203" pitchFamily="34" charset="0"/>
              </a:rPr>
              <a:t>Source: Indiana Department of Health, Family Health Data and Fatality Prevention Division [November 13</a:t>
            </a:r>
            <a:r>
              <a:rPr lang="en-US" sz="900">
                <a:solidFill>
                  <a:schemeClr val="accent6">
                    <a:lumMod val="50000"/>
                  </a:schemeClr>
                </a:solidFill>
                <a:latin typeface="Segoe UI" panose="020B0502040204020203" pitchFamily="34" charset="0"/>
                <a:cs typeface="Segoe UI" panose="020B0502040204020203" pitchFamily="34" charset="0"/>
              </a:rPr>
              <a:t>,</a:t>
            </a:r>
            <a:r>
              <a:rPr lang="en-US" sz="900">
                <a:solidFill>
                  <a:srgbClr val="253E8E"/>
                </a:solidFill>
                <a:latin typeface="Segoe UI" panose="020B0502040204020203" pitchFamily="34" charset="0"/>
                <a:cs typeface="Segoe UI" panose="020B0502040204020203" pitchFamily="34" charset="0"/>
              </a:rPr>
              <a:t> 2024]</a:t>
            </a:r>
          </a:p>
          <a:p>
            <a:pPr algn="r"/>
            <a:r>
              <a:rPr lang="en-US" sz="900">
                <a:solidFill>
                  <a:srgbClr val="253E8E"/>
                </a:solidFill>
                <a:latin typeface="Segoe UI" panose="020B0502040204020203" pitchFamily="34" charset="0"/>
                <a:cs typeface="Segoe UI" panose="020B0502040204020203" pitchFamily="34" charset="0"/>
              </a:rPr>
              <a:t>Indiana Original Source: Indiana Department of Health, Vital Records, ODA, Data Analysis Team</a:t>
            </a:r>
          </a:p>
        </p:txBody>
      </p:sp>
      <p:graphicFrame>
        <p:nvGraphicFramePr>
          <p:cNvPr id="6" name="Content Placeholder 5">
            <a:extLst>
              <a:ext uri="{FF2B5EF4-FFF2-40B4-BE49-F238E27FC236}">
                <a16:creationId xmlns:a16="http://schemas.microsoft.com/office/drawing/2014/main" id="{B61A0D2C-FCDB-4453-864A-BBEF2E35E17F}"/>
              </a:ext>
            </a:extLst>
          </p:cNvPr>
          <p:cNvGraphicFramePr>
            <a:graphicFrameLocks noGrp="1"/>
          </p:cNvGraphicFramePr>
          <p:nvPr>
            <p:ph idx="1"/>
            <p:extLst>
              <p:ext uri="{D42A27DB-BD31-4B8C-83A1-F6EECF244321}">
                <p14:modId xmlns:p14="http://schemas.microsoft.com/office/powerpoint/2010/main" val="2785796495"/>
              </p:ext>
            </p:extLst>
          </p:nvPr>
        </p:nvGraphicFramePr>
        <p:xfrm>
          <a:off x="300879" y="1233796"/>
          <a:ext cx="11052604" cy="45676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E1FBAF3-FFB9-A9D2-4C82-0F7795FDFEF8}"/>
              </a:ext>
            </a:extLst>
          </p:cNvPr>
          <p:cNvSpPr txBox="1"/>
          <p:nvPr/>
        </p:nvSpPr>
        <p:spPr>
          <a:xfrm>
            <a:off x="6258923" y="4974722"/>
            <a:ext cx="777614" cy="276999"/>
          </a:xfrm>
          <a:prstGeom prst="rect">
            <a:avLst/>
          </a:prstGeom>
          <a:noFill/>
        </p:spPr>
        <p:txBody>
          <a:bodyPr wrap="square">
            <a:spAutoFit/>
          </a:bodyPr>
          <a:lstStyle/>
          <a:p>
            <a:pPr marL="0" indent="0" algn="l" defTabSz="914400" rtl="0" eaLnBrk="1" latinLnBrk="0" hangingPunct="1"/>
            <a:r>
              <a:rPr lang="en-US" sz="1200" b="1" kern="1200">
                <a:solidFill>
                  <a:srgbClr val="06A3C9"/>
                </a:solidFill>
                <a:latin typeface="Segoe UI" panose="020B0502040204020203" pitchFamily="34" charset="0"/>
                <a:ea typeface="+mn-ea"/>
                <a:cs typeface="Segoe UI" panose="020B0502040204020203" pitchFamily="34" charset="0"/>
              </a:rPr>
              <a:t>N </a:t>
            </a:r>
            <a:r>
              <a:rPr lang="en-US" sz="1200" b="1" kern="1200">
                <a:solidFill>
                  <a:srgbClr val="06A3C9"/>
                </a:solidFill>
                <a:latin typeface="Segoe UI" panose="020B0502040204020203" pitchFamily="34" charset="0"/>
                <a:cs typeface="Segoe UI" panose="020B0502040204020203" pitchFamily="34" charset="0"/>
              </a:rPr>
              <a:t>= </a:t>
            </a:r>
            <a:r>
              <a:rPr lang="en-US" sz="1200" b="1">
                <a:solidFill>
                  <a:srgbClr val="06A3C9"/>
                </a:solidFill>
                <a:latin typeface="Segoe UI" panose="020B0502040204020203" pitchFamily="34" charset="0"/>
                <a:cs typeface="Segoe UI" panose="020B0502040204020203" pitchFamily="34" charset="0"/>
              </a:rPr>
              <a:t>342</a:t>
            </a:r>
            <a:endParaRPr lang="en-US" sz="1200" b="1" kern="1200">
              <a:solidFill>
                <a:srgbClr val="06A3C9"/>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CD07DC8E-EAF6-681B-C469-CB5E3745E073}"/>
              </a:ext>
            </a:extLst>
          </p:cNvPr>
          <p:cNvSpPr txBox="1"/>
          <p:nvPr/>
        </p:nvSpPr>
        <p:spPr>
          <a:xfrm>
            <a:off x="7332145" y="5099164"/>
            <a:ext cx="955594" cy="276999"/>
          </a:xfrm>
          <a:prstGeom prst="rect">
            <a:avLst/>
          </a:prstGeom>
          <a:noFill/>
        </p:spPr>
        <p:txBody>
          <a:bodyPr wrap="square">
            <a:spAutoFit/>
          </a:bodyPr>
          <a:lstStyle/>
          <a:p>
            <a:pPr marL="0" indent="0" algn="l" defTabSz="914400" rtl="0" eaLnBrk="1" latinLnBrk="0" hangingPunct="1"/>
            <a:r>
              <a:rPr lang="en-US" sz="1200" b="1" kern="1200">
                <a:solidFill>
                  <a:srgbClr val="06A3C9"/>
                </a:solidFill>
                <a:latin typeface="Segoe UI" panose="020B0502040204020203" pitchFamily="34" charset="0"/>
                <a:ea typeface="+mn-ea"/>
                <a:cs typeface="Segoe UI" panose="020B0502040204020203" pitchFamily="34" charset="0"/>
              </a:rPr>
              <a:t>N </a:t>
            </a:r>
            <a:r>
              <a:rPr lang="en-US" sz="1200" b="1" kern="1200">
                <a:solidFill>
                  <a:srgbClr val="06A3C9"/>
                </a:solidFill>
                <a:latin typeface="Segoe UI" panose="020B0502040204020203" pitchFamily="34" charset="0"/>
                <a:cs typeface="Segoe UI" panose="020B0502040204020203" pitchFamily="34" charset="0"/>
              </a:rPr>
              <a:t>= 309</a:t>
            </a:r>
          </a:p>
        </p:txBody>
      </p:sp>
      <p:sp>
        <p:nvSpPr>
          <p:cNvPr id="8" name="TextBox 7">
            <a:extLst>
              <a:ext uri="{FF2B5EF4-FFF2-40B4-BE49-F238E27FC236}">
                <a16:creationId xmlns:a16="http://schemas.microsoft.com/office/drawing/2014/main" id="{5AD5E264-9791-07EB-24EB-F07F4C453D39}"/>
              </a:ext>
            </a:extLst>
          </p:cNvPr>
          <p:cNvSpPr txBox="1"/>
          <p:nvPr/>
        </p:nvSpPr>
        <p:spPr>
          <a:xfrm>
            <a:off x="9414880" y="5045594"/>
            <a:ext cx="777614" cy="276999"/>
          </a:xfrm>
          <a:prstGeom prst="rect">
            <a:avLst/>
          </a:prstGeom>
          <a:noFill/>
        </p:spPr>
        <p:txBody>
          <a:bodyPr wrap="square">
            <a:spAutoFit/>
          </a:bodyPr>
          <a:lstStyle/>
          <a:p>
            <a:pPr marL="0" indent="0" algn="l" defTabSz="914400" rtl="0" eaLnBrk="1" latinLnBrk="0" hangingPunct="1"/>
            <a:r>
              <a:rPr lang="en-US" sz="1200" b="1" kern="1200">
                <a:solidFill>
                  <a:srgbClr val="06A3C9"/>
                </a:solidFill>
                <a:latin typeface="Segoe UI" panose="020B0502040204020203" pitchFamily="34" charset="0"/>
                <a:ea typeface="+mn-ea"/>
                <a:cs typeface="Segoe UI" panose="020B0502040204020203" pitchFamily="34" charset="0"/>
              </a:rPr>
              <a:t>N </a:t>
            </a:r>
            <a:r>
              <a:rPr lang="en-US" sz="1200" b="1" kern="1200">
                <a:solidFill>
                  <a:srgbClr val="06A3C9"/>
                </a:solidFill>
                <a:latin typeface="Segoe UI" panose="020B0502040204020203" pitchFamily="34" charset="0"/>
                <a:cs typeface="Segoe UI" panose="020B0502040204020203" pitchFamily="34" charset="0"/>
              </a:rPr>
              <a:t>= 309</a:t>
            </a:r>
          </a:p>
        </p:txBody>
      </p:sp>
      <p:sp>
        <p:nvSpPr>
          <p:cNvPr id="9" name="TextBox 8">
            <a:extLst>
              <a:ext uri="{FF2B5EF4-FFF2-40B4-BE49-F238E27FC236}">
                <a16:creationId xmlns:a16="http://schemas.microsoft.com/office/drawing/2014/main" id="{3C66DB6A-C367-4850-1DB9-26751C50433D}"/>
              </a:ext>
            </a:extLst>
          </p:cNvPr>
          <p:cNvSpPr txBox="1"/>
          <p:nvPr/>
        </p:nvSpPr>
        <p:spPr>
          <a:xfrm>
            <a:off x="8345394" y="5111390"/>
            <a:ext cx="790802" cy="276999"/>
          </a:xfrm>
          <a:prstGeom prst="rect">
            <a:avLst/>
          </a:prstGeom>
          <a:noFill/>
        </p:spPr>
        <p:txBody>
          <a:bodyPr wrap="square">
            <a:spAutoFit/>
          </a:bodyPr>
          <a:lstStyle/>
          <a:p>
            <a:pPr marL="0" indent="0" algn="l" defTabSz="914400" rtl="0" eaLnBrk="1" latinLnBrk="0" hangingPunct="1"/>
            <a:r>
              <a:rPr lang="en-US" sz="1200" b="1" kern="1200">
                <a:solidFill>
                  <a:srgbClr val="06A3C9"/>
                </a:solidFill>
                <a:latin typeface="Segoe UI" panose="020B0502040204020203" pitchFamily="34" charset="0"/>
                <a:ea typeface="+mn-ea"/>
                <a:cs typeface="Segoe UI" panose="020B0502040204020203" pitchFamily="34" charset="0"/>
              </a:rPr>
              <a:t>N </a:t>
            </a:r>
            <a:r>
              <a:rPr lang="en-US" sz="1200" b="1" kern="1200">
                <a:solidFill>
                  <a:srgbClr val="06A3C9"/>
                </a:solidFill>
                <a:latin typeface="Segoe UI" panose="020B0502040204020203" pitchFamily="34" charset="0"/>
                <a:cs typeface="Segoe UI" panose="020B0502040204020203" pitchFamily="34" charset="0"/>
              </a:rPr>
              <a:t>= 312</a:t>
            </a:r>
          </a:p>
        </p:txBody>
      </p:sp>
      <p:sp>
        <p:nvSpPr>
          <p:cNvPr id="11" name="TextBox 10">
            <a:extLst>
              <a:ext uri="{FF2B5EF4-FFF2-40B4-BE49-F238E27FC236}">
                <a16:creationId xmlns:a16="http://schemas.microsoft.com/office/drawing/2014/main" id="{CE7CDD20-148A-C7B3-D45F-13DA7B855360}"/>
              </a:ext>
            </a:extLst>
          </p:cNvPr>
          <p:cNvSpPr txBox="1"/>
          <p:nvPr/>
        </p:nvSpPr>
        <p:spPr>
          <a:xfrm>
            <a:off x="10726394" y="2524765"/>
            <a:ext cx="804666" cy="276999"/>
          </a:xfrm>
          <a:prstGeom prst="rect">
            <a:avLst/>
          </a:prstGeom>
          <a:noFill/>
        </p:spPr>
        <p:txBody>
          <a:bodyPr wrap="square">
            <a:spAutoFit/>
          </a:bodyPr>
          <a:lstStyle/>
          <a:p>
            <a:pPr marL="0" indent="0" algn="l" defTabSz="914400" rtl="0" eaLnBrk="1" latinLnBrk="0" hangingPunct="1"/>
            <a:r>
              <a:rPr lang="en-US" sz="1200" b="1" kern="1200">
                <a:solidFill>
                  <a:srgbClr val="253E8E"/>
                </a:solidFill>
                <a:latin typeface="Segoe UI" panose="020B0502040204020203" pitchFamily="34" charset="0"/>
                <a:ea typeface="+mn-ea"/>
                <a:cs typeface="Segoe UI" panose="020B0502040204020203" pitchFamily="34" charset="0"/>
              </a:rPr>
              <a:t>N </a:t>
            </a:r>
            <a:r>
              <a:rPr lang="en-US" sz="1200" b="1" kern="1200">
                <a:solidFill>
                  <a:srgbClr val="253E8E"/>
                </a:solidFill>
                <a:latin typeface="Segoe UI" panose="020B0502040204020203" pitchFamily="34" charset="0"/>
                <a:cs typeface="Segoe UI" panose="020B0502040204020203" pitchFamily="34" charset="0"/>
              </a:rPr>
              <a:t>= </a:t>
            </a:r>
            <a:r>
              <a:rPr lang="en-US" sz="1200" b="1">
                <a:solidFill>
                  <a:srgbClr val="253E8E"/>
                </a:solidFill>
                <a:latin typeface="Segoe UI" panose="020B0502040204020203" pitchFamily="34" charset="0"/>
                <a:cs typeface="Segoe UI" panose="020B0502040204020203" pitchFamily="34" charset="0"/>
              </a:rPr>
              <a:t>135</a:t>
            </a:r>
            <a:endParaRPr lang="en-US" sz="1200" b="1" kern="1200">
              <a:solidFill>
                <a:srgbClr val="253E8E"/>
              </a:solidFill>
              <a:latin typeface="Segoe UI" panose="020B0502040204020203" pitchFamily="34" charset="0"/>
              <a:cs typeface="Segoe UI" panose="020B0502040204020203" pitchFamily="34" charset="0"/>
            </a:endParaRPr>
          </a:p>
        </p:txBody>
      </p:sp>
      <p:sp>
        <p:nvSpPr>
          <p:cNvPr id="12" name="TextBox 10">
            <a:extLst>
              <a:ext uri="{FF2B5EF4-FFF2-40B4-BE49-F238E27FC236}">
                <a16:creationId xmlns:a16="http://schemas.microsoft.com/office/drawing/2014/main" id="{47862EBF-5433-8B8A-FAEE-7A35F9781EAC}"/>
              </a:ext>
            </a:extLst>
          </p:cNvPr>
          <p:cNvSpPr txBox="1"/>
          <p:nvPr/>
        </p:nvSpPr>
        <p:spPr>
          <a:xfrm>
            <a:off x="7464306" y="2733252"/>
            <a:ext cx="201252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253E8E"/>
                </a:solidFill>
                <a:latin typeface="Segoe UI" panose="020B0502040204020203" pitchFamily="34" charset="0"/>
                <a:ea typeface="+mn-ea"/>
                <a:cs typeface="Segoe UI" panose="020B0502040204020203" pitchFamily="34" charset="0"/>
              </a:rPr>
              <a:t>N </a:t>
            </a:r>
            <a:r>
              <a:rPr lang="en-US" sz="1200" b="1" kern="1200">
                <a:solidFill>
                  <a:srgbClr val="253E8E"/>
                </a:solidFill>
                <a:latin typeface="Segoe UI" panose="020B0502040204020203" pitchFamily="34" charset="0"/>
                <a:cs typeface="Segoe UI" panose="020B0502040204020203" pitchFamily="34" charset="0"/>
              </a:rPr>
              <a:t>= </a:t>
            </a:r>
            <a:r>
              <a:rPr lang="en-US" sz="1200" b="1">
                <a:solidFill>
                  <a:srgbClr val="253E8E"/>
                </a:solidFill>
                <a:latin typeface="Segoe UI" panose="020B0502040204020203" pitchFamily="34" charset="0"/>
                <a:cs typeface="Segoe UI" panose="020B0502040204020203" pitchFamily="34" charset="0"/>
              </a:rPr>
              <a:t>139</a:t>
            </a:r>
            <a:endParaRPr lang="en-US" sz="1200" b="1" kern="1200">
              <a:solidFill>
                <a:srgbClr val="253E8E"/>
              </a:solidFill>
              <a:latin typeface="Segoe UI" panose="020B0502040204020203" pitchFamily="34" charset="0"/>
              <a:cs typeface="Segoe UI" panose="020B0502040204020203" pitchFamily="34" charset="0"/>
            </a:endParaRPr>
          </a:p>
        </p:txBody>
      </p:sp>
      <p:sp>
        <p:nvSpPr>
          <p:cNvPr id="13" name="TextBox 10">
            <a:extLst>
              <a:ext uri="{FF2B5EF4-FFF2-40B4-BE49-F238E27FC236}">
                <a16:creationId xmlns:a16="http://schemas.microsoft.com/office/drawing/2014/main" id="{47862EBF-5433-8B8A-FAEE-7A35F9781EAC}"/>
              </a:ext>
            </a:extLst>
          </p:cNvPr>
          <p:cNvSpPr txBox="1"/>
          <p:nvPr/>
        </p:nvSpPr>
        <p:spPr>
          <a:xfrm>
            <a:off x="9455679" y="2419398"/>
            <a:ext cx="83682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253E8E"/>
                </a:solidFill>
                <a:latin typeface="Segoe UI" panose="020B0502040204020203" pitchFamily="34" charset="0"/>
                <a:ea typeface="+mn-ea"/>
                <a:cs typeface="Segoe UI" panose="020B0502040204020203" pitchFamily="34" charset="0"/>
              </a:rPr>
              <a:t>N </a:t>
            </a:r>
            <a:r>
              <a:rPr lang="en-US" sz="1200" b="1" kern="1200">
                <a:solidFill>
                  <a:srgbClr val="253E8E"/>
                </a:solidFill>
                <a:latin typeface="Segoe UI" panose="020B0502040204020203" pitchFamily="34" charset="0"/>
                <a:cs typeface="Segoe UI" panose="020B0502040204020203" pitchFamily="34" charset="0"/>
              </a:rPr>
              <a:t>= </a:t>
            </a:r>
            <a:r>
              <a:rPr lang="en-US" sz="1200" b="1">
                <a:solidFill>
                  <a:srgbClr val="253E8E"/>
                </a:solidFill>
                <a:latin typeface="Segoe UI" panose="020B0502040204020203" pitchFamily="34" charset="0"/>
                <a:cs typeface="Segoe UI" panose="020B0502040204020203" pitchFamily="34" charset="0"/>
              </a:rPr>
              <a:t>140</a:t>
            </a:r>
            <a:endParaRPr lang="en-US" sz="1200" b="1" kern="1200">
              <a:solidFill>
                <a:srgbClr val="253E8E"/>
              </a:solidFill>
              <a:latin typeface="Segoe UI" panose="020B0502040204020203" pitchFamily="34" charset="0"/>
              <a:cs typeface="Segoe UI" panose="020B0502040204020203" pitchFamily="34" charset="0"/>
            </a:endParaRPr>
          </a:p>
        </p:txBody>
      </p:sp>
      <p:sp>
        <p:nvSpPr>
          <p:cNvPr id="14" name="TextBox 10">
            <a:extLst>
              <a:ext uri="{FF2B5EF4-FFF2-40B4-BE49-F238E27FC236}">
                <a16:creationId xmlns:a16="http://schemas.microsoft.com/office/drawing/2014/main" id="{47862EBF-5433-8B8A-FAEE-7A35F9781EAC}"/>
              </a:ext>
            </a:extLst>
          </p:cNvPr>
          <p:cNvSpPr txBox="1"/>
          <p:nvPr/>
        </p:nvSpPr>
        <p:spPr>
          <a:xfrm>
            <a:off x="10518000" y="4013025"/>
            <a:ext cx="1169192"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6CBE45"/>
                </a:solidFill>
                <a:latin typeface="Segoe UI" panose="020B0502040204020203" pitchFamily="34" charset="0"/>
                <a:ea typeface="+mn-ea"/>
                <a:cs typeface="Segoe UI" panose="020B0502040204020203" pitchFamily="34" charset="0"/>
              </a:rPr>
              <a:t>N </a:t>
            </a:r>
            <a:r>
              <a:rPr lang="en-US" sz="1200" b="1" kern="1200">
                <a:solidFill>
                  <a:srgbClr val="6CBE45"/>
                </a:solidFill>
                <a:latin typeface="Segoe UI" panose="020B0502040204020203" pitchFamily="34" charset="0"/>
                <a:cs typeface="Segoe UI" panose="020B0502040204020203" pitchFamily="34" charset="0"/>
              </a:rPr>
              <a:t>= </a:t>
            </a:r>
            <a:r>
              <a:rPr lang="en-US" sz="1200" b="1">
                <a:solidFill>
                  <a:srgbClr val="6CBE45"/>
                </a:solidFill>
                <a:latin typeface="Segoe UI" panose="020B0502040204020203" pitchFamily="34" charset="0"/>
                <a:cs typeface="Segoe UI" panose="020B0502040204020203" pitchFamily="34" charset="0"/>
              </a:rPr>
              <a:t>74</a:t>
            </a:r>
            <a:endParaRPr lang="en-US" sz="1200" b="1" kern="1200">
              <a:solidFill>
                <a:srgbClr val="6CBE45"/>
              </a:solidFill>
              <a:latin typeface="Segoe UI" panose="020B0502040204020203" pitchFamily="34" charset="0"/>
              <a:cs typeface="Segoe UI" panose="020B0502040204020203" pitchFamily="34" charset="0"/>
            </a:endParaRPr>
          </a:p>
        </p:txBody>
      </p:sp>
      <p:sp>
        <p:nvSpPr>
          <p:cNvPr id="16" name="TextBox 10">
            <a:extLst>
              <a:ext uri="{FF2B5EF4-FFF2-40B4-BE49-F238E27FC236}">
                <a16:creationId xmlns:a16="http://schemas.microsoft.com/office/drawing/2014/main" id="{65389970-6F63-7026-2BC0-CD6E48FAC6A4}"/>
              </a:ext>
            </a:extLst>
          </p:cNvPr>
          <p:cNvSpPr txBox="1"/>
          <p:nvPr/>
        </p:nvSpPr>
        <p:spPr>
          <a:xfrm>
            <a:off x="6774796" y="4759591"/>
            <a:ext cx="777614"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6CBE45"/>
                </a:solidFill>
                <a:latin typeface="Segoe UI" panose="020B0502040204020203" pitchFamily="34" charset="0"/>
                <a:ea typeface="+mn-ea"/>
                <a:cs typeface="Segoe UI" panose="020B0502040204020203" pitchFamily="34" charset="0"/>
              </a:rPr>
              <a:t>N </a:t>
            </a:r>
            <a:r>
              <a:rPr lang="en-US" sz="1200" b="1" kern="1200">
                <a:solidFill>
                  <a:srgbClr val="6CBE45"/>
                </a:solidFill>
                <a:latin typeface="Segoe UI" panose="020B0502040204020203" pitchFamily="34" charset="0"/>
                <a:cs typeface="Segoe UI" panose="020B0502040204020203" pitchFamily="34" charset="0"/>
              </a:rPr>
              <a:t>= </a:t>
            </a:r>
            <a:r>
              <a:rPr lang="en-US" sz="1200" b="1">
                <a:solidFill>
                  <a:srgbClr val="6CBE45"/>
                </a:solidFill>
                <a:latin typeface="Segoe UI" panose="020B0502040204020203" pitchFamily="34" charset="0"/>
                <a:cs typeface="Segoe UI" panose="020B0502040204020203" pitchFamily="34" charset="0"/>
              </a:rPr>
              <a:t>54</a:t>
            </a:r>
            <a:endParaRPr lang="en-US" sz="1200" b="1" kern="1200">
              <a:solidFill>
                <a:srgbClr val="6CBE45"/>
              </a:solidFill>
              <a:latin typeface="Segoe UI" panose="020B0502040204020203" pitchFamily="34" charset="0"/>
              <a:cs typeface="Segoe UI" panose="020B0502040204020203" pitchFamily="34" charset="0"/>
            </a:endParaRPr>
          </a:p>
        </p:txBody>
      </p:sp>
      <p:sp>
        <p:nvSpPr>
          <p:cNvPr id="17" name="TextBox 10">
            <a:extLst>
              <a:ext uri="{FF2B5EF4-FFF2-40B4-BE49-F238E27FC236}">
                <a16:creationId xmlns:a16="http://schemas.microsoft.com/office/drawing/2014/main" id="{D757688C-9D86-95BC-EDD1-C09B51D5EEA2}"/>
              </a:ext>
            </a:extLst>
          </p:cNvPr>
          <p:cNvSpPr txBox="1"/>
          <p:nvPr/>
        </p:nvSpPr>
        <p:spPr>
          <a:xfrm>
            <a:off x="8101396" y="4678512"/>
            <a:ext cx="103480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6CBE45"/>
                </a:solidFill>
                <a:latin typeface="Segoe UI" panose="020B0502040204020203" pitchFamily="34" charset="0"/>
                <a:ea typeface="+mn-ea"/>
                <a:cs typeface="Segoe UI" panose="020B0502040204020203" pitchFamily="34" charset="0"/>
              </a:rPr>
              <a:t>N </a:t>
            </a:r>
            <a:r>
              <a:rPr lang="en-US" sz="1200" b="1" kern="1200">
                <a:solidFill>
                  <a:srgbClr val="6CBE45"/>
                </a:solidFill>
                <a:latin typeface="Segoe UI" panose="020B0502040204020203" pitchFamily="34" charset="0"/>
                <a:cs typeface="Segoe UI" panose="020B0502040204020203" pitchFamily="34" charset="0"/>
              </a:rPr>
              <a:t>= </a:t>
            </a:r>
            <a:r>
              <a:rPr lang="en-US" sz="1200" b="1">
                <a:solidFill>
                  <a:srgbClr val="6CBE45"/>
                </a:solidFill>
                <a:latin typeface="Segoe UI" panose="020B0502040204020203" pitchFamily="34" charset="0"/>
                <a:cs typeface="Segoe UI" panose="020B0502040204020203" pitchFamily="34" charset="0"/>
              </a:rPr>
              <a:t>51</a:t>
            </a:r>
            <a:endParaRPr lang="en-US" sz="1200" b="1" kern="1200">
              <a:solidFill>
                <a:srgbClr val="6CBE45"/>
              </a:solidFill>
              <a:latin typeface="Segoe UI" panose="020B0502040204020203" pitchFamily="34" charset="0"/>
              <a:cs typeface="Segoe UI" panose="020B0502040204020203" pitchFamily="34" charset="0"/>
            </a:endParaRPr>
          </a:p>
        </p:txBody>
      </p:sp>
      <p:sp>
        <p:nvSpPr>
          <p:cNvPr id="18" name="TextBox 10">
            <a:extLst>
              <a:ext uri="{FF2B5EF4-FFF2-40B4-BE49-F238E27FC236}">
                <a16:creationId xmlns:a16="http://schemas.microsoft.com/office/drawing/2014/main" id="{906F435D-DA86-F916-5322-1B14FA6C00A7}"/>
              </a:ext>
            </a:extLst>
          </p:cNvPr>
          <p:cNvSpPr txBox="1"/>
          <p:nvPr/>
        </p:nvSpPr>
        <p:spPr>
          <a:xfrm>
            <a:off x="8408620" y="3655340"/>
            <a:ext cx="73889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6CBE45"/>
                </a:solidFill>
                <a:latin typeface="Segoe UI" panose="020B0502040204020203" pitchFamily="34" charset="0"/>
                <a:ea typeface="+mn-ea"/>
                <a:cs typeface="Segoe UI" panose="020B0502040204020203" pitchFamily="34" charset="0"/>
              </a:rPr>
              <a:t>N </a:t>
            </a:r>
            <a:r>
              <a:rPr lang="en-US" sz="1200" b="1" kern="1200">
                <a:solidFill>
                  <a:srgbClr val="6CBE45"/>
                </a:solidFill>
                <a:latin typeface="Segoe UI" panose="020B0502040204020203" pitchFamily="34" charset="0"/>
                <a:cs typeface="Segoe UI" panose="020B0502040204020203" pitchFamily="34" charset="0"/>
              </a:rPr>
              <a:t>= </a:t>
            </a:r>
            <a:r>
              <a:rPr lang="en-US" sz="1200" b="1">
                <a:solidFill>
                  <a:srgbClr val="6CBE45"/>
                </a:solidFill>
                <a:latin typeface="Segoe UI" panose="020B0502040204020203" pitchFamily="34" charset="0"/>
                <a:cs typeface="Segoe UI" panose="020B0502040204020203" pitchFamily="34" charset="0"/>
              </a:rPr>
              <a:t>71</a:t>
            </a:r>
            <a:endParaRPr lang="en-US" sz="1200" b="1" kern="1200">
              <a:solidFill>
                <a:srgbClr val="6CBE45"/>
              </a:solidFill>
              <a:latin typeface="Segoe UI" panose="020B0502040204020203" pitchFamily="34" charset="0"/>
              <a:cs typeface="Segoe UI" panose="020B0502040204020203" pitchFamily="34" charset="0"/>
            </a:endParaRPr>
          </a:p>
        </p:txBody>
      </p:sp>
      <p:sp>
        <p:nvSpPr>
          <p:cNvPr id="19" name="TextBox 10">
            <a:extLst>
              <a:ext uri="{FF2B5EF4-FFF2-40B4-BE49-F238E27FC236}">
                <a16:creationId xmlns:a16="http://schemas.microsoft.com/office/drawing/2014/main" id="{D076109F-0013-09C2-3F42-4624DFC15BF5}"/>
              </a:ext>
            </a:extLst>
          </p:cNvPr>
          <p:cNvSpPr txBox="1"/>
          <p:nvPr/>
        </p:nvSpPr>
        <p:spPr>
          <a:xfrm>
            <a:off x="9553609" y="3792206"/>
            <a:ext cx="73889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6CBE45"/>
                </a:solidFill>
                <a:latin typeface="Segoe UI" panose="020B0502040204020203" pitchFamily="34" charset="0"/>
                <a:ea typeface="+mn-ea"/>
                <a:cs typeface="Segoe UI" panose="020B0502040204020203" pitchFamily="34" charset="0"/>
              </a:rPr>
              <a:t>N </a:t>
            </a:r>
            <a:r>
              <a:rPr lang="en-US" sz="1200" b="1" kern="1200">
                <a:solidFill>
                  <a:srgbClr val="6CBE45"/>
                </a:solidFill>
                <a:latin typeface="Segoe UI" panose="020B0502040204020203" pitchFamily="34" charset="0"/>
                <a:cs typeface="Segoe UI" panose="020B0502040204020203" pitchFamily="34" charset="0"/>
              </a:rPr>
              <a:t>= </a:t>
            </a:r>
            <a:r>
              <a:rPr lang="en-US" sz="1200" b="1">
                <a:solidFill>
                  <a:srgbClr val="6CBE45"/>
                </a:solidFill>
                <a:latin typeface="Segoe UI" panose="020B0502040204020203" pitchFamily="34" charset="0"/>
                <a:cs typeface="Segoe UI" panose="020B0502040204020203" pitchFamily="34" charset="0"/>
              </a:rPr>
              <a:t>78</a:t>
            </a:r>
            <a:endParaRPr lang="en-US" sz="1200" b="1" kern="1200">
              <a:solidFill>
                <a:srgbClr val="6CBE45"/>
              </a:solidFill>
              <a:latin typeface="Segoe UI" panose="020B0502040204020203" pitchFamily="34" charset="0"/>
              <a:cs typeface="Segoe UI" panose="020B0502040204020203" pitchFamily="34" charset="0"/>
            </a:endParaRPr>
          </a:p>
        </p:txBody>
      </p:sp>
      <p:sp>
        <p:nvSpPr>
          <p:cNvPr id="20" name="TextBox 10">
            <a:extLst>
              <a:ext uri="{FF2B5EF4-FFF2-40B4-BE49-F238E27FC236}">
                <a16:creationId xmlns:a16="http://schemas.microsoft.com/office/drawing/2014/main" id="{98E3CFA3-1C56-B480-310B-DB2D5342D143}"/>
              </a:ext>
            </a:extLst>
          </p:cNvPr>
          <p:cNvSpPr txBox="1"/>
          <p:nvPr/>
        </p:nvSpPr>
        <p:spPr>
          <a:xfrm>
            <a:off x="10680932" y="4617199"/>
            <a:ext cx="201252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EB5347"/>
                </a:solidFill>
                <a:latin typeface="Segoe UI" panose="020B0502040204020203" pitchFamily="34" charset="0"/>
                <a:ea typeface="+mn-ea"/>
                <a:cs typeface="Segoe UI" panose="020B0502040204020203" pitchFamily="34" charset="0"/>
              </a:rPr>
              <a:t>N </a:t>
            </a:r>
            <a:r>
              <a:rPr lang="en-US" sz="1200" b="1" kern="1200">
                <a:solidFill>
                  <a:srgbClr val="EB5347"/>
                </a:solidFill>
                <a:latin typeface="Segoe UI" panose="020B0502040204020203" pitchFamily="34" charset="0"/>
                <a:cs typeface="Segoe UI" panose="020B0502040204020203" pitchFamily="34" charset="0"/>
              </a:rPr>
              <a:t>= </a:t>
            </a:r>
            <a:r>
              <a:rPr lang="en-US" sz="1200" b="1">
                <a:solidFill>
                  <a:srgbClr val="EB5347"/>
                </a:solidFill>
                <a:latin typeface="Segoe UI" panose="020B0502040204020203" pitchFamily="34" charset="0"/>
                <a:cs typeface="Segoe UI" panose="020B0502040204020203" pitchFamily="34" charset="0"/>
              </a:rPr>
              <a:t>524</a:t>
            </a:r>
            <a:endParaRPr lang="en-US" sz="1200" b="1" kern="1200">
              <a:solidFill>
                <a:srgbClr val="EB5347"/>
              </a:solidFill>
              <a:latin typeface="Segoe UI" panose="020B0502040204020203" pitchFamily="34" charset="0"/>
              <a:cs typeface="Segoe UI" panose="020B0502040204020203" pitchFamily="34" charset="0"/>
            </a:endParaRPr>
          </a:p>
        </p:txBody>
      </p:sp>
      <p:sp>
        <p:nvSpPr>
          <p:cNvPr id="21" name="TextBox 10">
            <a:extLst>
              <a:ext uri="{FF2B5EF4-FFF2-40B4-BE49-F238E27FC236}">
                <a16:creationId xmlns:a16="http://schemas.microsoft.com/office/drawing/2014/main" id="{D40BAF4F-CA01-78D1-063D-5063BA9F754E}"/>
              </a:ext>
            </a:extLst>
          </p:cNvPr>
          <p:cNvSpPr txBox="1"/>
          <p:nvPr/>
        </p:nvSpPr>
        <p:spPr>
          <a:xfrm>
            <a:off x="6445881" y="4119360"/>
            <a:ext cx="201252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EB5347"/>
                </a:solidFill>
                <a:latin typeface="Segoe UI" panose="020B0502040204020203" pitchFamily="34" charset="0"/>
                <a:ea typeface="+mn-ea"/>
                <a:cs typeface="Segoe UI" panose="020B0502040204020203" pitchFamily="34" charset="0"/>
              </a:rPr>
              <a:t>N </a:t>
            </a:r>
            <a:r>
              <a:rPr lang="en-US" sz="1200" b="1" kern="1200">
                <a:solidFill>
                  <a:srgbClr val="EB5347"/>
                </a:solidFill>
                <a:latin typeface="Segoe UI" panose="020B0502040204020203" pitchFamily="34" charset="0"/>
                <a:cs typeface="Segoe UI" panose="020B0502040204020203" pitchFamily="34" charset="0"/>
              </a:rPr>
              <a:t>= </a:t>
            </a:r>
            <a:r>
              <a:rPr lang="en-US" sz="1200" b="1">
                <a:solidFill>
                  <a:srgbClr val="EB5347"/>
                </a:solidFill>
                <a:latin typeface="Segoe UI" panose="020B0502040204020203" pitchFamily="34" charset="0"/>
                <a:cs typeface="Segoe UI" panose="020B0502040204020203" pitchFamily="34" charset="0"/>
              </a:rPr>
              <a:t>527</a:t>
            </a:r>
            <a:endParaRPr lang="en-US" sz="1200" b="1" kern="1200">
              <a:solidFill>
                <a:srgbClr val="EB5347"/>
              </a:solidFill>
              <a:latin typeface="Segoe UI" panose="020B0502040204020203" pitchFamily="34" charset="0"/>
              <a:cs typeface="Segoe UI" panose="020B0502040204020203" pitchFamily="34" charset="0"/>
            </a:endParaRPr>
          </a:p>
        </p:txBody>
      </p:sp>
      <p:sp>
        <p:nvSpPr>
          <p:cNvPr id="22" name="TextBox 10">
            <a:extLst>
              <a:ext uri="{FF2B5EF4-FFF2-40B4-BE49-F238E27FC236}">
                <a16:creationId xmlns:a16="http://schemas.microsoft.com/office/drawing/2014/main" id="{2110F229-CECE-87BC-A1EC-2311DE45FDBC}"/>
              </a:ext>
            </a:extLst>
          </p:cNvPr>
          <p:cNvSpPr txBox="1"/>
          <p:nvPr/>
        </p:nvSpPr>
        <p:spPr>
          <a:xfrm>
            <a:off x="7402360" y="4083037"/>
            <a:ext cx="201252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EB5347"/>
                </a:solidFill>
                <a:latin typeface="Segoe UI" panose="020B0502040204020203" pitchFamily="34" charset="0"/>
                <a:ea typeface="+mn-ea"/>
                <a:cs typeface="Segoe UI" panose="020B0502040204020203" pitchFamily="34" charset="0"/>
              </a:rPr>
              <a:t>N </a:t>
            </a:r>
            <a:r>
              <a:rPr lang="en-US" sz="1200" b="1" kern="1200">
                <a:solidFill>
                  <a:srgbClr val="EB5347"/>
                </a:solidFill>
                <a:latin typeface="Segoe UI" panose="020B0502040204020203" pitchFamily="34" charset="0"/>
                <a:cs typeface="Segoe UI" panose="020B0502040204020203" pitchFamily="34" charset="0"/>
              </a:rPr>
              <a:t>= </a:t>
            </a:r>
            <a:r>
              <a:rPr lang="en-US" sz="1200" b="1">
                <a:solidFill>
                  <a:srgbClr val="EB5347"/>
                </a:solidFill>
                <a:latin typeface="Segoe UI" panose="020B0502040204020203" pitchFamily="34" charset="0"/>
                <a:cs typeface="Segoe UI" panose="020B0502040204020203" pitchFamily="34" charset="0"/>
              </a:rPr>
              <a:t>522</a:t>
            </a:r>
            <a:endParaRPr lang="en-US" sz="1200" b="1" kern="1200">
              <a:solidFill>
                <a:srgbClr val="EB5347"/>
              </a:solidFill>
              <a:latin typeface="Segoe UI" panose="020B0502040204020203" pitchFamily="34" charset="0"/>
              <a:cs typeface="Segoe UI" panose="020B0502040204020203" pitchFamily="34" charset="0"/>
            </a:endParaRPr>
          </a:p>
        </p:txBody>
      </p:sp>
      <p:sp>
        <p:nvSpPr>
          <p:cNvPr id="23" name="TextBox 10">
            <a:extLst>
              <a:ext uri="{FF2B5EF4-FFF2-40B4-BE49-F238E27FC236}">
                <a16:creationId xmlns:a16="http://schemas.microsoft.com/office/drawing/2014/main" id="{6FB59BAD-B649-B5F6-60F2-9F70E96F5694}"/>
              </a:ext>
            </a:extLst>
          </p:cNvPr>
          <p:cNvSpPr txBox="1"/>
          <p:nvPr/>
        </p:nvSpPr>
        <p:spPr>
          <a:xfrm>
            <a:off x="8425963" y="4523354"/>
            <a:ext cx="838550"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EB5347"/>
                </a:solidFill>
                <a:latin typeface="Segoe UI" panose="020B0502040204020203" pitchFamily="34" charset="0"/>
                <a:ea typeface="+mn-ea"/>
                <a:cs typeface="Segoe UI" panose="020B0502040204020203" pitchFamily="34" charset="0"/>
              </a:rPr>
              <a:t>N </a:t>
            </a:r>
            <a:r>
              <a:rPr lang="en-US" sz="1200" b="1" kern="1200">
                <a:solidFill>
                  <a:srgbClr val="EB5347"/>
                </a:solidFill>
                <a:latin typeface="Segoe UI" panose="020B0502040204020203" pitchFamily="34" charset="0"/>
                <a:cs typeface="Segoe UI" panose="020B0502040204020203" pitchFamily="34" charset="0"/>
              </a:rPr>
              <a:t>= </a:t>
            </a:r>
            <a:r>
              <a:rPr lang="en-US" sz="1200" b="1">
                <a:solidFill>
                  <a:srgbClr val="EB5347"/>
                </a:solidFill>
                <a:latin typeface="Segoe UI" panose="020B0502040204020203" pitchFamily="34" charset="0"/>
                <a:cs typeface="Segoe UI" panose="020B0502040204020203" pitchFamily="34" charset="0"/>
              </a:rPr>
              <a:t>536</a:t>
            </a:r>
            <a:endParaRPr lang="en-US" sz="1200" b="1" kern="1200">
              <a:solidFill>
                <a:srgbClr val="EB5347"/>
              </a:solidFill>
              <a:latin typeface="Segoe UI" panose="020B0502040204020203" pitchFamily="34" charset="0"/>
              <a:cs typeface="Segoe UI" panose="020B0502040204020203" pitchFamily="34" charset="0"/>
            </a:endParaRPr>
          </a:p>
        </p:txBody>
      </p:sp>
      <p:sp>
        <p:nvSpPr>
          <p:cNvPr id="24" name="TextBox 10">
            <a:extLst>
              <a:ext uri="{FF2B5EF4-FFF2-40B4-BE49-F238E27FC236}">
                <a16:creationId xmlns:a16="http://schemas.microsoft.com/office/drawing/2014/main" id="{E71F6C99-D8AF-FC9C-F6F1-C0FE70F7F1A5}"/>
              </a:ext>
            </a:extLst>
          </p:cNvPr>
          <p:cNvSpPr txBox="1"/>
          <p:nvPr/>
        </p:nvSpPr>
        <p:spPr>
          <a:xfrm>
            <a:off x="9414948" y="4577428"/>
            <a:ext cx="906789" cy="27699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l" defTabSz="914400" rtl="0" eaLnBrk="1" latinLnBrk="0" hangingPunct="1"/>
            <a:r>
              <a:rPr lang="en-US" sz="1200" b="1" kern="1200">
                <a:solidFill>
                  <a:srgbClr val="EB5347"/>
                </a:solidFill>
                <a:latin typeface="Segoe UI" panose="020B0502040204020203" pitchFamily="34" charset="0"/>
                <a:ea typeface="+mn-ea"/>
                <a:cs typeface="Segoe UI" panose="020B0502040204020203" pitchFamily="34" charset="0"/>
              </a:rPr>
              <a:t>N </a:t>
            </a:r>
            <a:r>
              <a:rPr lang="en-US" sz="1200" b="1" kern="1200">
                <a:solidFill>
                  <a:srgbClr val="EB5347"/>
                </a:solidFill>
                <a:latin typeface="Segoe UI" panose="020B0502040204020203" pitchFamily="34" charset="0"/>
                <a:cs typeface="Segoe UI" panose="020B0502040204020203" pitchFamily="34" charset="0"/>
              </a:rPr>
              <a:t>= </a:t>
            </a:r>
            <a:r>
              <a:rPr lang="en-US" sz="1200" b="1">
                <a:solidFill>
                  <a:srgbClr val="EB5347"/>
                </a:solidFill>
                <a:latin typeface="Segoe UI" panose="020B0502040204020203" pitchFamily="34" charset="0"/>
                <a:cs typeface="Segoe UI" panose="020B0502040204020203" pitchFamily="34" charset="0"/>
              </a:rPr>
              <a:t>577</a:t>
            </a:r>
            <a:endParaRPr lang="en-US" sz="1200" b="1" kern="1200">
              <a:solidFill>
                <a:srgbClr val="EB534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96400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6CA0-C203-3EDE-E9DC-318DF84A648E}"/>
              </a:ext>
            </a:extLst>
          </p:cNvPr>
          <p:cNvSpPr>
            <a:spLocks noGrp="1"/>
          </p:cNvSpPr>
          <p:nvPr>
            <p:ph type="title"/>
          </p:nvPr>
        </p:nvSpPr>
        <p:spPr/>
        <p:txBody>
          <a:bodyPr/>
          <a:lstStyle/>
          <a:p>
            <a:r>
              <a:rPr lang="en-US"/>
              <a:t>What can you do?: Water Safety Messaging</a:t>
            </a:r>
          </a:p>
        </p:txBody>
      </p:sp>
      <p:sp>
        <p:nvSpPr>
          <p:cNvPr id="3" name="Slide Number Placeholder 2">
            <a:extLst>
              <a:ext uri="{FF2B5EF4-FFF2-40B4-BE49-F238E27FC236}">
                <a16:creationId xmlns:a16="http://schemas.microsoft.com/office/drawing/2014/main" id="{31C9450D-14A3-10E9-7DDB-D07335243A1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5" name="Title 1">
            <a:extLst>
              <a:ext uri="{FF2B5EF4-FFF2-40B4-BE49-F238E27FC236}">
                <a16:creationId xmlns:a16="http://schemas.microsoft.com/office/drawing/2014/main" id="{2FE21245-5D99-AB12-9929-324A072C1155}"/>
              </a:ext>
            </a:extLst>
          </p:cNvPr>
          <p:cNvSpPr txBox="1">
            <a:spLocks/>
          </p:cNvSpPr>
          <p:nvPr/>
        </p:nvSpPr>
        <p:spPr>
          <a:xfrm>
            <a:off x="197735" y="1172202"/>
            <a:ext cx="5535754" cy="6466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cap="none" baseline="0">
                <a:solidFill>
                  <a:schemeClr val="tx1"/>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243E8E"/>
                </a:solidFill>
                <a:effectLst/>
                <a:uLnTx/>
                <a:uFillTx/>
                <a:latin typeface="Raleway" panose="020B0503030101060003" pitchFamily="34" charset="77"/>
                <a:ea typeface="+mj-ea"/>
                <a:cs typeface="+mj-cs"/>
              </a:rPr>
              <a:t>Example of water safety messaging: </a:t>
            </a:r>
            <a:br>
              <a:rPr kumimoji="0" lang="en-US" sz="1800" b="1" i="0" u="none" strike="noStrike" kern="1200" cap="none" spc="0" normalizeH="0" baseline="0" noProof="0">
                <a:ln>
                  <a:noFill/>
                </a:ln>
                <a:solidFill>
                  <a:srgbClr val="243E8E"/>
                </a:solidFill>
                <a:effectLst/>
                <a:uLnTx/>
                <a:uFillTx/>
                <a:latin typeface="Raleway" panose="020B0503030101060003" pitchFamily="34" charset="77"/>
                <a:ea typeface="+mj-ea"/>
                <a:cs typeface="+mj-cs"/>
              </a:rPr>
            </a:br>
            <a:r>
              <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j-ea"/>
                <a:cs typeface="+mj-cs"/>
              </a:rPr>
              <a:t>Swimsuit color test in a dark pool</a:t>
            </a:r>
          </a:p>
        </p:txBody>
      </p:sp>
      <p:pic>
        <p:nvPicPr>
          <p:cNvPr id="6" name="Content Placeholder 4" descr="swimsuit color test">
            <a:extLst>
              <a:ext uri="{FF2B5EF4-FFF2-40B4-BE49-F238E27FC236}">
                <a16:creationId xmlns:a16="http://schemas.microsoft.com/office/drawing/2014/main" id="{198C179E-0D39-7FAB-3510-388E989792EF}"/>
              </a:ext>
            </a:extLst>
          </p:cNvPr>
          <p:cNvPicPr>
            <a:picLocks noGrp="1" noChangeAspect="1"/>
          </p:cNvPicPr>
          <p:nvPr>
            <p:ph sz="quarter" idx="11"/>
          </p:nvPr>
        </p:nvPicPr>
        <p:blipFill>
          <a:blip r:embed="rId3"/>
          <a:stretch>
            <a:fillRect/>
          </a:stretch>
        </p:blipFill>
        <p:spPr>
          <a:xfrm>
            <a:off x="292361" y="1845497"/>
            <a:ext cx="5994139" cy="3701601"/>
          </a:xfrm>
        </p:spPr>
      </p:pic>
      <p:pic>
        <p:nvPicPr>
          <p:cNvPr id="7" name="Content Placeholder 4" descr="swimsuit color test in lake">
            <a:extLst>
              <a:ext uri="{FF2B5EF4-FFF2-40B4-BE49-F238E27FC236}">
                <a16:creationId xmlns:a16="http://schemas.microsoft.com/office/drawing/2014/main" id="{02AA8903-73AA-D93D-E388-4C696023C65A}"/>
              </a:ext>
            </a:extLst>
          </p:cNvPr>
          <p:cNvPicPr>
            <a:picLocks noChangeAspect="1"/>
          </p:cNvPicPr>
          <p:nvPr/>
        </p:nvPicPr>
        <p:blipFill>
          <a:blip r:embed="rId4"/>
          <a:stretch>
            <a:fillRect/>
          </a:stretch>
        </p:blipFill>
        <p:spPr>
          <a:xfrm>
            <a:off x="6497975" y="1845497"/>
            <a:ext cx="5018439" cy="3701601"/>
          </a:xfrm>
          <a:prstGeom prst="rect">
            <a:avLst/>
          </a:prstGeom>
        </p:spPr>
      </p:pic>
      <p:sp>
        <p:nvSpPr>
          <p:cNvPr id="8" name="Title 1">
            <a:extLst>
              <a:ext uri="{FF2B5EF4-FFF2-40B4-BE49-F238E27FC236}">
                <a16:creationId xmlns:a16="http://schemas.microsoft.com/office/drawing/2014/main" id="{EA55D3C0-0F40-DCEC-E6D3-454FE9A2E2EF}"/>
              </a:ext>
            </a:extLst>
          </p:cNvPr>
          <p:cNvSpPr txBox="1">
            <a:spLocks/>
          </p:cNvSpPr>
          <p:nvPr/>
        </p:nvSpPr>
        <p:spPr>
          <a:xfrm>
            <a:off x="6497975" y="1110996"/>
            <a:ext cx="5782925" cy="7565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cap="none" baseline="0">
                <a:solidFill>
                  <a:schemeClr val="tx1"/>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243E8E"/>
                </a:solidFill>
                <a:effectLst/>
                <a:uLnTx/>
                <a:uFillTx/>
                <a:latin typeface="Raleway" panose="020B0503030101060003" pitchFamily="34" charset="77"/>
                <a:ea typeface="+mj-ea"/>
                <a:cs typeface="+mj-cs"/>
              </a:rPr>
              <a:t>Example of water safety messaging: </a:t>
            </a:r>
            <a:br>
              <a:rPr kumimoji="0" lang="en-US" sz="1800" b="1" i="0" u="none" strike="noStrike" kern="1200" cap="none" spc="0" normalizeH="0" baseline="0" noProof="0">
                <a:ln>
                  <a:noFill/>
                </a:ln>
                <a:solidFill>
                  <a:srgbClr val="243E8E"/>
                </a:solidFill>
                <a:effectLst/>
                <a:uLnTx/>
                <a:uFillTx/>
                <a:latin typeface="Raleway" panose="020B0503030101060003" pitchFamily="34" charset="77"/>
                <a:ea typeface="+mj-ea"/>
                <a:cs typeface="+mj-cs"/>
              </a:rPr>
            </a:br>
            <a:r>
              <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j-ea"/>
                <a:cs typeface="+mj-cs"/>
              </a:rPr>
              <a:t>Swimsuit color test in a lake</a:t>
            </a:r>
          </a:p>
        </p:txBody>
      </p:sp>
      <p:sp>
        <p:nvSpPr>
          <p:cNvPr id="9" name="TextBox 8">
            <a:extLst>
              <a:ext uri="{FF2B5EF4-FFF2-40B4-BE49-F238E27FC236}">
                <a16:creationId xmlns:a16="http://schemas.microsoft.com/office/drawing/2014/main" id="{BEE6D1DC-6C05-58C9-9942-4455C20D1258}"/>
              </a:ext>
            </a:extLst>
          </p:cNvPr>
          <p:cNvSpPr txBox="1"/>
          <p:nvPr/>
        </p:nvSpPr>
        <p:spPr>
          <a:xfrm>
            <a:off x="6374542" y="6356348"/>
            <a:ext cx="47345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3E8E"/>
                </a:solidFill>
                <a:effectLst/>
                <a:uLnTx/>
                <a:uFillTx/>
                <a:latin typeface="Segoe UI"/>
                <a:ea typeface="+mn-ea"/>
                <a:cs typeface="Segoe UI"/>
              </a:rPr>
              <a:t>Source: Alive Solutions, 2023 </a:t>
            </a:r>
          </a:p>
        </p:txBody>
      </p:sp>
    </p:spTree>
    <p:extLst>
      <p:ext uri="{BB962C8B-B14F-4D97-AF65-F5344CB8AC3E}">
        <p14:creationId xmlns:p14="http://schemas.microsoft.com/office/powerpoint/2010/main" val="1026064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7C7DCCD-4C5D-C961-4A18-7D20494F38E1}"/>
              </a:ext>
            </a:extLst>
          </p:cNvPr>
          <p:cNvSpPr/>
          <p:nvPr/>
        </p:nvSpPr>
        <p:spPr>
          <a:xfrm>
            <a:off x="185351" y="5696464"/>
            <a:ext cx="11813054" cy="1082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DA020BD-F8C1-BF38-0061-879E812A28A9}"/>
              </a:ext>
            </a:extLst>
          </p:cNvPr>
          <p:cNvSpPr>
            <a:spLocks noGrp="1"/>
          </p:cNvSpPr>
          <p:nvPr>
            <p:ph type="title"/>
          </p:nvPr>
        </p:nvSpPr>
        <p:spPr/>
        <p:txBody>
          <a:bodyPr/>
          <a:lstStyle/>
          <a:p>
            <a:r>
              <a:rPr lang="en-US"/>
              <a:t>What you can do?</a:t>
            </a:r>
          </a:p>
        </p:txBody>
      </p:sp>
      <p:sp>
        <p:nvSpPr>
          <p:cNvPr id="3" name="Slide Number Placeholder 2">
            <a:extLst>
              <a:ext uri="{FF2B5EF4-FFF2-40B4-BE49-F238E27FC236}">
                <a16:creationId xmlns:a16="http://schemas.microsoft.com/office/drawing/2014/main" id="{8D75FDB3-62D1-ADF1-4DB5-0213A5F903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6652D-A424-46EE-8E8A-BA494523C828}" type="slidenum">
              <a:rPr kumimoji="0" lang="en-US" sz="1800" b="0" i="0" u="none" strike="noStrike" kern="1200" cap="none" spc="0" normalizeH="0" baseline="0" noProof="0" smtClean="0">
                <a:ln>
                  <a:noFill/>
                </a:ln>
                <a:solidFill>
                  <a:srgbClr val="243E8E"/>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a:ln>
                <a:noFill/>
              </a:ln>
              <a:solidFill>
                <a:srgbClr val="243E8E"/>
              </a:solidFill>
              <a:effectLst/>
              <a:uLnTx/>
              <a:uFillTx/>
              <a:latin typeface="Raleway" panose="020B0503030101060003" pitchFamily="34" charset="77"/>
              <a:ea typeface="+mn-ea"/>
              <a:cs typeface="+mn-cs"/>
            </a:endParaRPr>
          </a:p>
        </p:txBody>
      </p:sp>
      <p:sp>
        <p:nvSpPr>
          <p:cNvPr id="4" name="Content Placeholder 3">
            <a:extLst>
              <a:ext uri="{FF2B5EF4-FFF2-40B4-BE49-F238E27FC236}">
                <a16:creationId xmlns:a16="http://schemas.microsoft.com/office/drawing/2014/main" id="{64211A1D-574F-F2A7-2A02-B79EC1B5CF27}"/>
              </a:ext>
            </a:extLst>
          </p:cNvPr>
          <p:cNvSpPr>
            <a:spLocks noGrp="1"/>
          </p:cNvSpPr>
          <p:nvPr>
            <p:ph sz="quarter" idx="11"/>
          </p:nvPr>
        </p:nvSpPr>
        <p:spPr>
          <a:xfrm>
            <a:off x="160506" y="1296905"/>
            <a:ext cx="4142598" cy="4420115"/>
          </a:xfrm>
        </p:spPr>
        <p:txBody>
          <a:bodyPr/>
          <a:lstStyle/>
          <a:p>
            <a:r>
              <a:rPr lang="en-US" sz="2400" b="1"/>
              <a:t>Water Safety Season Toolkit </a:t>
            </a:r>
            <a:r>
              <a:rPr lang="en-US" sz="2400">
                <a:solidFill>
                  <a:srgbClr val="374D94"/>
                </a:solidFill>
                <a:ea typeface="Times New Roman" panose="02020603050405020304" pitchFamily="18" charset="0"/>
              </a:rPr>
              <a:t>for parents, communities, rental homes, teachers, lifeguards:</a:t>
            </a:r>
            <a:endParaRPr lang="en-US" sz="2400">
              <a:solidFill>
                <a:srgbClr val="374D94"/>
              </a:solidFill>
              <a:ea typeface="Aptos" panose="020B0004020202020204" pitchFamily="34" charset="0"/>
            </a:endParaRPr>
          </a:p>
          <a:p>
            <a:endParaRPr lang="en-US"/>
          </a:p>
        </p:txBody>
      </p:sp>
      <p:pic>
        <p:nvPicPr>
          <p:cNvPr id="5" name="Picture 4">
            <a:extLst>
              <a:ext uri="{FF2B5EF4-FFF2-40B4-BE49-F238E27FC236}">
                <a16:creationId xmlns:a16="http://schemas.microsoft.com/office/drawing/2014/main" id="{1631494C-45EC-C558-3FCA-C7CE0D793532}"/>
              </a:ext>
            </a:extLst>
          </p:cNvPr>
          <p:cNvPicPr>
            <a:picLocks noChangeAspect="1"/>
          </p:cNvPicPr>
          <p:nvPr/>
        </p:nvPicPr>
        <p:blipFill>
          <a:blip r:embed="rId3"/>
          <a:stretch>
            <a:fillRect/>
          </a:stretch>
        </p:blipFill>
        <p:spPr>
          <a:xfrm>
            <a:off x="246616" y="2925989"/>
            <a:ext cx="3626941" cy="1715560"/>
          </a:xfrm>
          <a:prstGeom prst="rect">
            <a:avLst/>
          </a:prstGeom>
        </p:spPr>
      </p:pic>
      <p:pic>
        <p:nvPicPr>
          <p:cNvPr id="6" name="Picture 5" descr="Qr code&#10;&#10;AI-generated content may be incorrect.">
            <a:extLst>
              <a:ext uri="{FF2B5EF4-FFF2-40B4-BE49-F238E27FC236}">
                <a16:creationId xmlns:a16="http://schemas.microsoft.com/office/drawing/2014/main" id="{2E1979EA-C443-CBEB-BBB4-9B977A2CD933}"/>
              </a:ext>
            </a:extLst>
          </p:cNvPr>
          <p:cNvPicPr>
            <a:picLocks noChangeAspect="1"/>
          </p:cNvPicPr>
          <p:nvPr/>
        </p:nvPicPr>
        <p:blipFill>
          <a:blip r:embed="rId4"/>
          <a:stretch>
            <a:fillRect/>
          </a:stretch>
        </p:blipFill>
        <p:spPr>
          <a:xfrm>
            <a:off x="1355157" y="4824088"/>
            <a:ext cx="1332422" cy="1332422"/>
          </a:xfrm>
          <a:prstGeom prst="rect">
            <a:avLst/>
          </a:prstGeom>
        </p:spPr>
      </p:pic>
      <p:cxnSp>
        <p:nvCxnSpPr>
          <p:cNvPr id="8" name="Straight Connector 7">
            <a:extLst>
              <a:ext uri="{FF2B5EF4-FFF2-40B4-BE49-F238E27FC236}">
                <a16:creationId xmlns:a16="http://schemas.microsoft.com/office/drawing/2014/main" id="{EDAB7E38-ECBC-65AE-058A-1FF8B7E59BD7}"/>
              </a:ext>
            </a:extLst>
          </p:cNvPr>
          <p:cNvCxnSpPr/>
          <p:nvPr/>
        </p:nvCxnSpPr>
        <p:spPr>
          <a:xfrm>
            <a:off x="4052177" y="1396313"/>
            <a:ext cx="0" cy="439900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20AF4A-6B72-4495-CA98-3D6787CB45E2}"/>
              </a:ext>
            </a:extLst>
          </p:cNvPr>
          <p:cNvSpPr txBox="1"/>
          <p:nvPr/>
        </p:nvSpPr>
        <p:spPr>
          <a:xfrm>
            <a:off x="4135268" y="1372393"/>
            <a:ext cx="3277628" cy="1661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43E8E"/>
                </a:solidFill>
                <a:effectLst/>
                <a:uLnTx/>
                <a:uFillTx/>
                <a:latin typeface="Arial" panose="020B0604020202020204"/>
                <a:ea typeface="+mn-ea"/>
                <a:cs typeface="+mn-cs"/>
              </a:rPr>
              <a:t>Phones Down Eyes Up Pledge: </a:t>
            </a:r>
            <a:r>
              <a:rPr kumimoji="0" lang="en-US" sz="1800" b="0" i="0" u="none" strike="noStrike" kern="1200" cap="none" spc="0" normalizeH="0" baseline="0" noProof="0">
                <a:ln>
                  <a:noFill/>
                </a:ln>
                <a:solidFill>
                  <a:srgbClr val="243E8E"/>
                </a:solidFill>
                <a:effectLst/>
                <a:uLnTx/>
                <a:uFillTx/>
                <a:latin typeface="Arial" panose="020B0604020202020204"/>
                <a:ea typeface="+mn-ea"/>
                <a:cs typeface="+mn-cs"/>
              </a:rPr>
              <a:t>Designate a</a:t>
            </a:r>
            <a:r>
              <a:rPr kumimoji="0" lang="en-US" sz="1800" b="0" i="0" u="none" strike="noStrike" kern="1200" cap="none" spc="0" normalizeH="0" baseline="0" noProof="0">
                <a:ln>
                  <a:noFill/>
                </a:ln>
                <a:solidFill>
                  <a:srgbClr val="243E8E"/>
                </a:solidFill>
                <a:effectLst/>
                <a:uLnTx/>
                <a:uFillTx/>
                <a:latin typeface="Verdana" panose="020B0604030504040204" pitchFamily="34" charset="0"/>
                <a:ea typeface="+mn-ea"/>
                <a:cs typeface="+mn-cs"/>
              </a:rPr>
              <a:t> Water Watcher—an adult who stays focused and free from distractions</a:t>
            </a:r>
            <a:endParaRPr kumimoji="0" lang="en-US" sz="1800" b="0" i="0" u="none" strike="noStrike" kern="1200" cap="none" spc="0" normalizeH="0" baseline="0" noProof="0">
              <a:ln>
                <a:noFill/>
              </a:ln>
              <a:solidFill>
                <a:srgbClr val="243E8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A7577E29-2CDB-7450-AF51-C4D9B959A1C2}"/>
              </a:ext>
            </a:extLst>
          </p:cNvPr>
          <p:cNvPicPr>
            <a:picLocks noChangeAspect="1"/>
          </p:cNvPicPr>
          <p:nvPr/>
        </p:nvPicPr>
        <p:blipFill>
          <a:blip r:embed="rId5"/>
          <a:stretch>
            <a:fillRect/>
          </a:stretch>
        </p:blipFill>
        <p:spPr>
          <a:xfrm>
            <a:off x="4275730" y="3207966"/>
            <a:ext cx="2871643" cy="1849349"/>
          </a:xfrm>
          <a:prstGeom prst="rect">
            <a:avLst/>
          </a:prstGeom>
        </p:spPr>
      </p:pic>
      <p:pic>
        <p:nvPicPr>
          <p:cNvPr id="12" name="Picture 11" descr="Qr code&#10;&#10;AI-generated content may be incorrect.">
            <a:extLst>
              <a:ext uri="{FF2B5EF4-FFF2-40B4-BE49-F238E27FC236}">
                <a16:creationId xmlns:a16="http://schemas.microsoft.com/office/drawing/2014/main" id="{116BA435-EEEC-05AB-24FD-30AB41BAE816}"/>
              </a:ext>
            </a:extLst>
          </p:cNvPr>
          <p:cNvPicPr>
            <a:picLocks noChangeAspect="1"/>
          </p:cNvPicPr>
          <p:nvPr/>
        </p:nvPicPr>
        <p:blipFill>
          <a:blip r:embed="rId6"/>
          <a:stretch>
            <a:fillRect/>
          </a:stretch>
        </p:blipFill>
        <p:spPr>
          <a:xfrm>
            <a:off x="5380260" y="4915747"/>
            <a:ext cx="1290695" cy="1290695"/>
          </a:xfrm>
          <a:prstGeom prst="rect">
            <a:avLst/>
          </a:prstGeom>
        </p:spPr>
      </p:pic>
      <p:sp>
        <p:nvSpPr>
          <p:cNvPr id="14" name="TextBox 13">
            <a:extLst>
              <a:ext uri="{FF2B5EF4-FFF2-40B4-BE49-F238E27FC236}">
                <a16:creationId xmlns:a16="http://schemas.microsoft.com/office/drawing/2014/main" id="{A16D1E2C-9743-AC4F-9667-88A21B9B060F}"/>
              </a:ext>
            </a:extLst>
          </p:cNvPr>
          <p:cNvSpPr txBox="1"/>
          <p:nvPr/>
        </p:nvSpPr>
        <p:spPr>
          <a:xfrm>
            <a:off x="7604904" y="1338447"/>
            <a:ext cx="2128795"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243E8E"/>
              </a:buClr>
              <a:buSzTx/>
              <a:buFontTx/>
              <a:buNone/>
              <a:tabLst/>
              <a:defRPr/>
            </a:pPr>
            <a:r>
              <a:rPr kumimoji="0" lang="en-US" sz="20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The Division of Family Health Data and Fatality Prevention offers a free training for local partners to learn more about how to promote water safety in their communities.</a:t>
            </a:r>
          </a:p>
        </p:txBody>
      </p:sp>
      <p:cxnSp>
        <p:nvCxnSpPr>
          <p:cNvPr id="15" name="Straight Connector 14">
            <a:extLst>
              <a:ext uri="{FF2B5EF4-FFF2-40B4-BE49-F238E27FC236}">
                <a16:creationId xmlns:a16="http://schemas.microsoft.com/office/drawing/2014/main" id="{78D8CE71-C72C-B181-3528-6042EC6B868C}"/>
              </a:ext>
            </a:extLst>
          </p:cNvPr>
          <p:cNvCxnSpPr/>
          <p:nvPr/>
        </p:nvCxnSpPr>
        <p:spPr>
          <a:xfrm>
            <a:off x="7343192" y="1396313"/>
            <a:ext cx="0" cy="439900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F1B0BEE-DF60-C44D-0ACE-CC73A9188625}"/>
              </a:ext>
            </a:extLst>
          </p:cNvPr>
          <p:cNvPicPr>
            <a:picLocks noChangeAspect="1"/>
          </p:cNvPicPr>
          <p:nvPr/>
        </p:nvPicPr>
        <p:blipFill>
          <a:blip r:embed="rId7"/>
          <a:stretch>
            <a:fillRect/>
          </a:stretch>
        </p:blipFill>
        <p:spPr>
          <a:xfrm>
            <a:off x="9733699" y="1601900"/>
            <a:ext cx="2146235" cy="2740006"/>
          </a:xfrm>
          <a:prstGeom prst="rect">
            <a:avLst/>
          </a:prstGeom>
        </p:spPr>
      </p:pic>
      <p:sp>
        <p:nvSpPr>
          <p:cNvPr id="19" name="TextBox 18">
            <a:extLst>
              <a:ext uri="{FF2B5EF4-FFF2-40B4-BE49-F238E27FC236}">
                <a16:creationId xmlns:a16="http://schemas.microsoft.com/office/drawing/2014/main" id="{E71EB7BD-56C0-26D8-C60D-57D29537448B}"/>
              </a:ext>
            </a:extLst>
          </p:cNvPr>
          <p:cNvSpPr txBox="1"/>
          <p:nvPr/>
        </p:nvSpPr>
        <p:spPr>
          <a:xfrm>
            <a:off x="7604904" y="4879237"/>
            <a:ext cx="4195914"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243E8E"/>
              </a:buClr>
              <a:buSzTx/>
              <a:buFontTx/>
              <a:buNone/>
              <a:tabLst/>
              <a:defRPr/>
            </a:pPr>
            <a:r>
              <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Interested in </a:t>
            </a:r>
            <a:r>
              <a:rPr kumimoji="0" lang="en-US" sz="1800" b="1"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Water Awareness in Residential Neighborhoods (WARN)</a:t>
            </a:r>
            <a:r>
              <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600"/>
              </a:spcBef>
              <a:spcAft>
                <a:spcPts val="0"/>
              </a:spcAft>
              <a:buClr>
                <a:srgbClr val="243E8E"/>
              </a:buClr>
              <a:buSzTx/>
              <a:buFontTx/>
              <a:buNone/>
              <a:tabLst/>
              <a:defRPr/>
            </a:pPr>
            <a:r>
              <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Email Olivia Hesler </a:t>
            </a:r>
            <a:br>
              <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at </a:t>
            </a:r>
            <a:r>
              <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hlinkClick r:id="rId8"/>
              </a:rPr>
              <a:t>ohesler@health.in.gov</a:t>
            </a:r>
            <a:r>
              <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rPr>
              <a:t> </a:t>
            </a:r>
            <a:endParaRPr kumimoji="0" lang="en-US" sz="1800" b="0" i="0" u="none" strike="noStrike" kern="1200" cap="none" spc="0" normalizeH="0" baseline="0" noProof="0">
              <a:ln>
                <a:noFill/>
              </a:ln>
              <a:solidFill>
                <a:srgbClr val="243E8E"/>
              </a:solidFill>
              <a:effectLst/>
              <a:uLnTx/>
              <a:uFillTx/>
              <a:latin typeface="Segoe UI" panose="020B0502040204020203" pitchFamily="34" charset="0"/>
              <a:ea typeface="+mn-ea"/>
              <a:cs typeface="Segoe UI" panose="020B0502040204020203" pitchFamily="34" charset="0"/>
              <a:hlinkClick r:id="" action="ppaction://noaction"/>
            </a:endParaRPr>
          </a:p>
        </p:txBody>
      </p:sp>
    </p:spTree>
    <p:extLst>
      <p:ext uri="{BB962C8B-B14F-4D97-AF65-F5344CB8AC3E}">
        <p14:creationId xmlns:p14="http://schemas.microsoft.com/office/powerpoint/2010/main" val="1522373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AE2F-972A-939A-82AA-4149AA995E28}"/>
              </a:ext>
            </a:extLst>
          </p:cNvPr>
          <p:cNvSpPr>
            <a:spLocks noGrp="1"/>
          </p:cNvSpPr>
          <p:nvPr>
            <p:ph type="title"/>
          </p:nvPr>
        </p:nvSpPr>
        <p:spPr/>
        <p:txBody>
          <a:bodyPr/>
          <a:lstStyle/>
          <a:p>
            <a:r>
              <a:rPr lang="en-US"/>
              <a:t>Investing in what works</a:t>
            </a:r>
          </a:p>
        </p:txBody>
      </p:sp>
      <p:sp>
        <p:nvSpPr>
          <p:cNvPr id="3" name="Content Placeholder 2">
            <a:extLst>
              <a:ext uri="{FF2B5EF4-FFF2-40B4-BE49-F238E27FC236}">
                <a16:creationId xmlns:a16="http://schemas.microsoft.com/office/drawing/2014/main" id="{590CF058-70EC-B02C-4050-5DBD0A63343D}"/>
              </a:ext>
            </a:extLst>
          </p:cNvPr>
          <p:cNvSpPr>
            <a:spLocks noGrp="1"/>
          </p:cNvSpPr>
          <p:nvPr>
            <p:ph idx="1"/>
          </p:nvPr>
        </p:nvSpPr>
        <p:spPr/>
        <p:txBody>
          <a:bodyPr/>
          <a:lstStyle/>
          <a:p>
            <a:pPr marL="285750" indent="-285750">
              <a:buFont typeface="Arial" panose="020B0604020202020204" pitchFamily="34" charset="0"/>
              <a:buChar char="•"/>
            </a:pPr>
            <a:r>
              <a:rPr lang="en-US" sz="2800"/>
              <a:t>Healthy women and families are more likely to have healthy babies</a:t>
            </a:r>
          </a:p>
          <a:p>
            <a:pPr marL="285750" indent="-285750">
              <a:buFont typeface="Arial" panose="020B0604020202020204" pitchFamily="34" charset="0"/>
              <a:buChar char="•"/>
            </a:pPr>
            <a:r>
              <a:rPr lang="en-US" sz="2800"/>
              <a:t>Meet women and families where they are</a:t>
            </a:r>
          </a:p>
          <a:p>
            <a:pPr marL="285750" indent="-285750">
              <a:buFont typeface="Arial" panose="020B0604020202020204" pitchFamily="34" charset="0"/>
              <a:buChar char="•"/>
            </a:pPr>
            <a:r>
              <a:rPr lang="en-US" sz="2800"/>
              <a:t>Ensure facilities are ready for the unexpected (and expected!)</a:t>
            </a:r>
          </a:p>
          <a:p>
            <a:pPr marL="285750" indent="-285750">
              <a:buFont typeface="Arial" panose="020B0604020202020204" pitchFamily="34" charset="0"/>
              <a:buChar char="•"/>
            </a:pPr>
            <a:r>
              <a:rPr lang="en-US" sz="2800"/>
              <a:t>Invest in primary, secondary, and tertiary prevention</a:t>
            </a:r>
          </a:p>
          <a:p>
            <a:pPr marL="285750" indent="-285750">
              <a:buFont typeface="Arial" panose="020B0604020202020204" pitchFamily="34" charset="0"/>
              <a:buChar char="•"/>
            </a:pPr>
            <a:r>
              <a:rPr lang="en-US" sz="2800" b="1"/>
              <a:t>Public health is local</a:t>
            </a:r>
          </a:p>
          <a:p>
            <a:pPr marL="285750" indent="-285750">
              <a:buFont typeface="Arial" panose="020B0604020202020204" pitchFamily="34" charset="0"/>
              <a:buChar char="•"/>
            </a:pPr>
            <a:endParaRPr lang="en-US" sz="2000"/>
          </a:p>
        </p:txBody>
      </p:sp>
      <p:sp>
        <p:nvSpPr>
          <p:cNvPr id="4" name="Slide Number Placeholder 3">
            <a:extLst>
              <a:ext uri="{FF2B5EF4-FFF2-40B4-BE49-F238E27FC236}">
                <a16:creationId xmlns:a16="http://schemas.microsoft.com/office/drawing/2014/main" id="{F2DFE82C-7987-1F68-CA5C-2319CC3E06A7}"/>
              </a:ext>
            </a:extLst>
          </p:cNvPr>
          <p:cNvSpPr>
            <a:spLocks noGrp="1"/>
          </p:cNvSpPr>
          <p:nvPr>
            <p:ph type="sldNum" sz="quarter" idx="12"/>
          </p:nvPr>
        </p:nvSpPr>
        <p:spPr/>
        <p:txBody>
          <a:bodyPr/>
          <a:lstStyle/>
          <a:p>
            <a:fld id="{2C1798A1-548B-2F4F-A949-0B360C421755}" type="slidenum">
              <a:rPr lang="en-US" smtClean="0"/>
              <a:t>82</a:t>
            </a:fld>
            <a:endParaRPr lang="en-US"/>
          </a:p>
        </p:txBody>
      </p:sp>
    </p:spTree>
    <p:extLst>
      <p:ext uri="{BB962C8B-B14F-4D97-AF65-F5344CB8AC3E}">
        <p14:creationId xmlns:p14="http://schemas.microsoft.com/office/powerpoint/2010/main" val="7411220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394F62-942F-4A80-A22F-F8FA14942C51}"/>
              </a:ext>
            </a:extLst>
          </p:cNvPr>
          <p:cNvSpPr txBox="1"/>
          <p:nvPr/>
        </p:nvSpPr>
        <p:spPr>
          <a:xfrm>
            <a:off x="853440" y="1037088"/>
            <a:ext cx="6096000" cy="4555093"/>
          </a:xfrm>
          <a:prstGeom prst="rect">
            <a:avLst/>
          </a:prstGeom>
          <a:noFill/>
        </p:spPr>
        <p:txBody>
          <a:bodyPr wrap="square">
            <a:spAutoFit/>
          </a:bodyPr>
          <a:lstStyle/>
          <a:p>
            <a:r>
              <a:rPr kumimoji="0" lang="en-US" sz="4800" b="1"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rPr>
              <a:t>Questions?</a:t>
            </a:r>
            <a:br>
              <a:rPr kumimoji="0" lang="en-US" sz="4800" b="1"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rPr>
            </a:br>
            <a:b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rPr>
            </a:br>
            <a:br>
              <a:rPr kumimoji="0" lang="en-US" sz="3200" b="0"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rPr>
            </a:br>
            <a:br>
              <a:rPr kumimoji="0" lang="en-US" sz="3200" b="0"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rPr>
            </a:br>
            <a:b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rPr>
            </a:br>
            <a:b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rPr>
            </a:br>
            <a:r>
              <a:rPr kumimoji="0" lang="en-US" sz="3200" b="1"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rPr>
              <a:t>Eden Bezy, MPH	</a:t>
            </a:r>
          </a:p>
          <a:p>
            <a:r>
              <a:rPr lang="en-US" sz="3200">
                <a:solidFill>
                  <a:srgbClr val="FFFFFF"/>
                </a:solidFill>
                <a:latin typeface="Segoe UI" panose="020B0502040204020203" pitchFamily="34" charset="0"/>
                <a:ea typeface="+mj-ea"/>
                <a:cs typeface="Segoe UI" panose="020B0502040204020203" pitchFamily="34" charset="0"/>
              </a:rPr>
              <a:t>Assistant  Commissioner  </a:t>
            </a:r>
          </a:p>
          <a:p>
            <a:r>
              <a:rPr lang="en-US" sz="3200">
                <a:solidFill>
                  <a:srgbClr val="FFFFFF"/>
                </a:solidFill>
                <a:latin typeface="Segoe UI" panose="020B0502040204020203" pitchFamily="34" charset="0"/>
                <a:ea typeface="+mj-ea"/>
                <a:cs typeface="Segoe UI" panose="020B0502040204020203" pitchFamily="34" charset="0"/>
              </a:rPr>
              <a:t>Women, Children, and Families</a:t>
            </a:r>
            <a:endParaRPr lang="en-US" sz="4000">
              <a:solidFill>
                <a:srgbClr val="FFC000"/>
              </a:solidFill>
              <a:latin typeface="Segoe UI" panose="020B0502040204020203" pitchFamily="34" charset="0"/>
              <a:ea typeface="+mj-ea"/>
              <a:cs typeface="Segoe UI" panose="020B0502040204020203" pitchFamily="34" charset="0"/>
            </a:endParaRPr>
          </a:p>
          <a:p>
            <a:r>
              <a:rPr lang="en-US" sz="4000">
                <a:solidFill>
                  <a:srgbClr val="FFC000"/>
                </a:solidFill>
                <a:latin typeface="Segoe UI" panose="020B0502040204020203" pitchFamily="34" charset="0"/>
                <a:ea typeface="+mj-ea"/>
                <a:cs typeface="Segoe UI" panose="020B0502040204020203" pitchFamily="34" charset="0"/>
                <a:hlinkClick r:id="rId2">
                  <a:extLst>
                    <a:ext uri="{A12FA001-AC4F-418D-AE19-62706E023703}">
                      <ahyp:hlinkClr xmlns:ahyp="http://schemas.microsoft.com/office/drawing/2018/hyperlinkcolor" val="tx"/>
                    </a:ext>
                  </a:extLst>
                </a:hlinkClick>
              </a:rPr>
              <a:t>Ebezy@health.in.gov</a:t>
            </a:r>
            <a:r>
              <a:rPr lang="en-US" sz="4000">
                <a:solidFill>
                  <a:srgbClr val="FFC000"/>
                </a:solidFill>
                <a:latin typeface="Segoe UI" panose="020B0502040204020203" pitchFamily="34" charset="0"/>
                <a:ea typeface="+mj-ea"/>
                <a:cs typeface="Segoe UI" panose="020B0502040204020203" pitchFamily="34" charset="0"/>
              </a:rPr>
              <a:t> </a:t>
            </a:r>
            <a:endParaRPr lang="en-US" sz="3200">
              <a:solidFill>
                <a:srgbClr val="FFC000"/>
              </a:solidFill>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3160655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EB50-C4CE-46E7-9C62-793B77E5AD0C}"/>
              </a:ext>
            </a:extLst>
          </p:cNvPr>
          <p:cNvSpPr>
            <a:spLocks noGrp="1"/>
          </p:cNvSpPr>
          <p:nvPr>
            <p:ph type="title"/>
          </p:nvPr>
        </p:nvSpPr>
        <p:spPr>
          <a:xfrm>
            <a:off x="374736" y="205703"/>
            <a:ext cx="10916920" cy="756565"/>
          </a:xfrm>
        </p:spPr>
        <p:txBody>
          <a:bodyPr>
            <a:noAutofit/>
          </a:bodyPr>
          <a:lstStyle/>
          <a:p>
            <a:r>
              <a:rPr lang="en-US">
                <a:latin typeface="Raleway" pitchFamily="2" charset="0"/>
              </a:rPr>
              <a:t>County-level Indiana infant mortality rates</a:t>
            </a:r>
            <a:br>
              <a:rPr lang="en-US">
                <a:latin typeface="Raleway" pitchFamily="2" charset="0"/>
              </a:rPr>
            </a:br>
            <a:r>
              <a:rPr lang="en-US" sz="2800">
                <a:latin typeface="Raleway" pitchFamily="2" charset="0"/>
              </a:rPr>
              <a:t>2019-2023, stable rates</a:t>
            </a:r>
          </a:p>
        </p:txBody>
      </p:sp>
      <p:sp>
        <p:nvSpPr>
          <p:cNvPr id="15" name="Content Placeholder 14">
            <a:extLst>
              <a:ext uri="{FF2B5EF4-FFF2-40B4-BE49-F238E27FC236}">
                <a16:creationId xmlns:a16="http://schemas.microsoft.com/office/drawing/2014/main" id="{435BDEB7-4C5C-3382-0EAF-E22AA0EEED2C}"/>
              </a:ext>
            </a:extLst>
          </p:cNvPr>
          <p:cNvSpPr>
            <a:spLocks noGrp="1"/>
          </p:cNvSpPr>
          <p:nvPr>
            <p:ph sz="half" idx="2"/>
          </p:nvPr>
        </p:nvSpPr>
        <p:spPr>
          <a:xfrm>
            <a:off x="6513534" y="1421606"/>
            <a:ext cx="4690914" cy="4294055"/>
          </a:xfrm>
        </p:spPr>
        <p:txBody>
          <a:bodyPr>
            <a:normAutofit fontScale="92500" lnSpcReduction="20000"/>
          </a:bodyPr>
          <a:lstStyle/>
          <a:p>
            <a:r>
              <a:rPr lang="en-US" sz="2200" b="1" u="sng">
                <a:latin typeface="Segoe UI" panose="020B0502040204020203" pitchFamily="34" charset="0"/>
                <a:cs typeface="Segoe UI" panose="020B0502040204020203" pitchFamily="34" charset="0"/>
              </a:rPr>
              <a:t>Stable rates achieving Healthy People </a:t>
            </a:r>
          </a:p>
          <a:p>
            <a:r>
              <a:rPr lang="en-US" sz="2200" b="1" u="sng">
                <a:latin typeface="Segoe UI" panose="020B0502040204020203" pitchFamily="34" charset="0"/>
                <a:cs typeface="Segoe UI" panose="020B0502040204020203" pitchFamily="34" charset="0"/>
              </a:rPr>
              <a:t>2030 Goal (IMR&lt;5.0)</a:t>
            </a:r>
          </a:p>
          <a:p>
            <a:r>
              <a:rPr lang="en-US" sz="2100">
                <a:latin typeface="Segoe UI" panose="020B0502040204020203" pitchFamily="34" charset="0"/>
                <a:cs typeface="Segoe UI" panose="020B0502040204020203" pitchFamily="34" charset="0"/>
              </a:rPr>
              <a:t>Porter, 3.0			</a:t>
            </a:r>
          </a:p>
          <a:p>
            <a:r>
              <a:rPr lang="en-US" sz="2100">
                <a:latin typeface="Segoe UI" panose="020B0502040204020203" pitchFamily="34" charset="0"/>
                <a:cs typeface="Segoe UI" panose="020B0502040204020203" pitchFamily="34" charset="0"/>
              </a:rPr>
              <a:t>Hamilton, 4.5			</a:t>
            </a:r>
          </a:p>
          <a:p>
            <a:r>
              <a:rPr lang="en-US" sz="2100">
                <a:latin typeface="Segoe UI" panose="020B0502040204020203" pitchFamily="34" charset="0"/>
                <a:cs typeface="Segoe UI" panose="020B0502040204020203" pitchFamily="34" charset="0"/>
              </a:rPr>
              <a:t>Hendricks, 4.6</a:t>
            </a:r>
          </a:p>
          <a:p>
            <a:endParaRPr lang="en-US" sz="1600">
              <a:latin typeface="Segoe UI" panose="020B0502040204020203" pitchFamily="34" charset="0"/>
              <a:cs typeface="Segoe UI" panose="020B0502040204020203" pitchFamily="34" charset="0"/>
            </a:endParaRPr>
          </a:p>
        </p:txBody>
      </p:sp>
      <p:sp>
        <p:nvSpPr>
          <p:cNvPr id="7" name="Slide Number Placeholder 6">
            <a:extLst>
              <a:ext uri="{FF2B5EF4-FFF2-40B4-BE49-F238E27FC236}">
                <a16:creationId xmlns:a16="http://schemas.microsoft.com/office/drawing/2014/main" id="{B2458F5D-2526-4A0C-9C61-1946B3943AF6}"/>
              </a:ext>
            </a:extLst>
          </p:cNvPr>
          <p:cNvSpPr>
            <a:spLocks noGrp="1"/>
          </p:cNvSpPr>
          <p:nvPr>
            <p:ph type="sldNum" sz="quarter" idx="12"/>
          </p:nvPr>
        </p:nvSpPr>
        <p:spPr/>
        <p:txBody>
          <a:bodyPr/>
          <a:lstStyle/>
          <a:p>
            <a:pPr>
              <a:defRPr/>
            </a:pPr>
            <a:fld id="{5D96652D-A424-46EE-8E8A-BA494523C828}" type="slidenum">
              <a:rPr lang="en-US">
                <a:solidFill>
                  <a:srgbClr val="243E8E"/>
                </a:solidFill>
              </a:rPr>
              <a:pPr>
                <a:defRPr/>
              </a:pPr>
              <a:t>9</a:t>
            </a:fld>
            <a:endParaRPr lang="en-US">
              <a:solidFill>
                <a:srgbClr val="243E8E"/>
              </a:solidFill>
            </a:endParaRPr>
          </a:p>
        </p:txBody>
      </p:sp>
      <p:sp>
        <p:nvSpPr>
          <p:cNvPr id="9" name="Rectangle 8">
            <a:extLst>
              <a:ext uri="{FF2B5EF4-FFF2-40B4-BE49-F238E27FC236}">
                <a16:creationId xmlns:a16="http://schemas.microsoft.com/office/drawing/2014/main" id="{B9AA12CB-BC9A-4E3A-8E1A-FCC9353A0A5A}"/>
              </a:ext>
            </a:extLst>
          </p:cNvPr>
          <p:cNvSpPr/>
          <p:nvPr/>
        </p:nvSpPr>
        <p:spPr>
          <a:xfrm>
            <a:off x="3443056" y="6308208"/>
            <a:ext cx="7848600" cy="369332"/>
          </a:xfrm>
          <a:prstGeom prst="rect">
            <a:avLst/>
          </a:prstGeom>
        </p:spPr>
        <p:txBody>
          <a:bodyPr wrap="square">
            <a:spAutoFit/>
          </a:bodyPr>
          <a:lstStyle/>
          <a:p>
            <a:pPr algn="r"/>
            <a:r>
              <a:rPr lang="en-US" sz="900">
                <a:solidFill>
                  <a:srgbClr val="253E8E"/>
                </a:solidFill>
                <a:latin typeface="Segoe UI" panose="020B0502040204020203" pitchFamily="34" charset="0"/>
                <a:cs typeface="Segoe UI" panose="020B0502040204020203" pitchFamily="34" charset="0"/>
              </a:rPr>
              <a:t>Source: Indiana Department of Health, Family Health Data and Fatality Prevention Division [March 10, 2025]</a:t>
            </a:r>
          </a:p>
          <a:p>
            <a:pPr algn="r"/>
            <a:r>
              <a:rPr lang="en-US" sz="900">
                <a:solidFill>
                  <a:srgbClr val="253E8E"/>
                </a:solidFill>
                <a:latin typeface="Segoe UI" panose="020B0502040204020203" pitchFamily="34" charset="0"/>
                <a:cs typeface="Segoe UI" panose="020B0502040204020203" pitchFamily="34" charset="0"/>
              </a:rPr>
              <a:t>Indiana Original Source: Indiana Department of Health, Vital Records, ODA</a:t>
            </a:r>
          </a:p>
        </p:txBody>
      </p:sp>
      <p:sp>
        <p:nvSpPr>
          <p:cNvPr id="11" name="Content Placeholder 5">
            <a:extLst>
              <a:ext uri="{FF2B5EF4-FFF2-40B4-BE49-F238E27FC236}">
                <a16:creationId xmlns:a16="http://schemas.microsoft.com/office/drawing/2014/main" id="{C180A59C-E7EE-402D-AFEE-DEAE0A85F650}"/>
              </a:ext>
            </a:extLst>
          </p:cNvPr>
          <p:cNvSpPr txBox="1">
            <a:spLocks/>
          </p:cNvSpPr>
          <p:nvPr/>
        </p:nvSpPr>
        <p:spPr>
          <a:xfrm>
            <a:off x="657029" y="4936656"/>
            <a:ext cx="10634627" cy="8980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Raleway" panose="020B0503030101060003" pitchFamily="34" charset="77"/>
                <a:ea typeface="+mn-ea"/>
                <a:cs typeface="+mn-cs"/>
              </a:defRPr>
            </a:lvl1pPr>
            <a:lvl2pPr marL="230188" indent="-222250" algn="l" defTabSz="914400" rtl="0" eaLnBrk="1" latinLnBrk="0" hangingPunct="1">
              <a:lnSpc>
                <a:spcPct val="90000"/>
              </a:lnSpc>
              <a:spcBef>
                <a:spcPts val="500"/>
              </a:spcBef>
              <a:buFont typeface="Arial" panose="020B0604020202020204" pitchFamily="34" charset="0"/>
              <a:buChar char="•"/>
              <a:tabLst/>
              <a:defRPr sz="1800" kern="1200" baseline="0">
                <a:solidFill>
                  <a:schemeClr val="tx1"/>
                </a:solidFill>
                <a:latin typeface="Raleway" panose="020B0503030101060003" pitchFamily="34" charset="77"/>
                <a:ea typeface="+mn-ea"/>
                <a:cs typeface="+mn-cs"/>
              </a:defRPr>
            </a:lvl2pPr>
            <a:lvl3pPr marL="630238" indent="-223838" algn="l" defTabSz="914400" rtl="0" eaLnBrk="1" latinLnBrk="0" hangingPunct="1">
              <a:lnSpc>
                <a:spcPct val="90000"/>
              </a:lnSpc>
              <a:spcBef>
                <a:spcPts val="500"/>
              </a:spcBef>
              <a:buSzPct val="120000"/>
              <a:buFont typeface="System Font Regular"/>
              <a:buChar char="◦"/>
              <a:tabLst/>
              <a:defRPr sz="1600" kern="1200" baseline="0">
                <a:solidFill>
                  <a:schemeClr val="tx1"/>
                </a:solidFill>
                <a:latin typeface="Raleway" panose="020B0503030101060003" pitchFamily="34" charset="77"/>
                <a:ea typeface="+mn-ea"/>
                <a:cs typeface="+mn-cs"/>
              </a:defRPr>
            </a:lvl3pPr>
            <a:lvl4pPr marL="917575" indent="-231775" algn="l" defTabSz="914400" rtl="0" eaLnBrk="1" latinLnBrk="0" hangingPunct="1">
              <a:lnSpc>
                <a:spcPct val="90000"/>
              </a:lnSpc>
              <a:spcBef>
                <a:spcPts val="500"/>
              </a:spcBef>
              <a:buFont typeface="Wingdings" pitchFamily="2" charset="2"/>
              <a:buChar char="§"/>
              <a:tabLst/>
              <a:defRPr sz="1200" kern="1200" baseline="0">
                <a:solidFill>
                  <a:schemeClr val="tx1"/>
                </a:solidFill>
                <a:latin typeface="Raleway" panose="020B0503030101060003" pitchFamily="34" charset="77"/>
                <a:ea typeface="+mn-ea"/>
                <a:cs typeface="+mn-cs"/>
              </a:defRPr>
            </a:lvl4pPr>
            <a:lvl5pPr marL="1193800" indent="-228600"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13585A07-53B9-405A-9FB1-B3B6F199A1D8}"/>
              </a:ext>
            </a:extLst>
          </p:cNvPr>
          <p:cNvSpPr txBox="1"/>
          <p:nvPr/>
        </p:nvSpPr>
        <p:spPr>
          <a:xfrm>
            <a:off x="2163658" y="5744319"/>
            <a:ext cx="9127998" cy="461665"/>
          </a:xfrm>
          <a:prstGeom prst="rect">
            <a:avLst/>
          </a:prstGeom>
          <a:noFill/>
        </p:spPr>
        <p:txBody>
          <a:bodyPr wrap="square">
            <a:spAutoFit/>
          </a:bodyPr>
          <a:lstStyle/>
          <a:p>
            <a:pPr algn="r"/>
            <a:r>
              <a:rPr lang="en-US" sz="1200" b="1">
                <a:solidFill>
                  <a:srgbClr val="253E8E"/>
                </a:solidFill>
                <a:latin typeface="Segoe UI" panose="020B0502040204020203" pitchFamily="34" charset="0"/>
                <a:cs typeface="Segoe UI" panose="020B0502040204020203" pitchFamily="34" charset="0"/>
              </a:rPr>
              <a:t>Infant Mortality Rates (IMRs) are per 1,000 live births.</a:t>
            </a:r>
          </a:p>
          <a:p>
            <a:pPr algn="r"/>
            <a:r>
              <a:rPr lang="en-US" sz="1200" b="1">
                <a:solidFill>
                  <a:srgbClr val="253E8E"/>
                </a:solidFill>
                <a:latin typeface="Segoe UI" panose="020B0502040204020203" pitchFamily="34" charset="0"/>
                <a:cs typeface="Segoe UI" panose="020B0502040204020203" pitchFamily="34" charset="0"/>
              </a:rPr>
              <a:t>Stable rates are based on counts of at least 20.</a:t>
            </a:r>
          </a:p>
        </p:txBody>
      </p:sp>
      <p:sp>
        <p:nvSpPr>
          <p:cNvPr id="16" name="Text Placeholder 2">
            <a:extLst>
              <a:ext uri="{FF2B5EF4-FFF2-40B4-BE49-F238E27FC236}">
                <a16:creationId xmlns:a16="http://schemas.microsoft.com/office/drawing/2014/main" id="{D30CA220-9159-F369-5916-AEDFF889E44F}"/>
              </a:ext>
            </a:extLst>
          </p:cNvPr>
          <p:cNvSpPr>
            <a:spLocks noGrp="1"/>
          </p:cNvSpPr>
          <p:nvPr>
            <p:ph sz="half" idx="1"/>
          </p:nvPr>
        </p:nvSpPr>
        <p:spPr>
          <a:xfrm>
            <a:off x="587892" y="1421606"/>
            <a:ext cx="5508108" cy="4014787"/>
          </a:xfrm>
        </p:spPr>
        <p:txBody>
          <a:bodyPr>
            <a:normAutofit fontScale="92500" lnSpcReduction="20000"/>
          </a:bodyPr>
          <a:lstStyle/>
          <a:p>
            <a:r>
              <a:rPr lang="en-US" sz="2200" b="1" u="sng">
                <a:latin typeface="Segoe UI" panose="020B0502040204020203" pitchFamily="34" charset="0"/>
                <a:cs typeface="Segoe UI" panose="020B0502040204020203" pitchFamily="34" charset="0"/>
              </a:rPr>
              <a:t>10 highest stable infant mortality rates</a:t>
            </a:r>
          </a:p>
          <a:p>
            <a:r>
              <a:rPr lang="en-US" sz="2000">
                <a:latin typeface="Segoe UI" panose="020B0502040204020203" pitchFamily="34" charset="0"/>
                <a:cs typeface="Segoe UI" panose="020B0502040204020203" pitchFamily="34" charset="0"/>
              </a:rPr>
              <a:t>Noble, 10.1</a:t>
            </a:r>
          </a:p>
          <a:p>
            <a:r>
              <a:rPr lang="en-US" sz="2000">
                <a:latin typeface="Segoe UI" panose="020B0502040204020203" pitchFamily="34" charset="0"/>
                <a:cs typeface="Segoe UI" panose="020B0502040204020203" pitchFamily="34" charset="0"/>
              </a:rPr>
              <a:t>Grant, 9.7</a:t>
            </a:r>
          </a:p>
          <a:p>
            <a:r>
              <a:rPr lang="en-US" sz="2000">
                <a:latin typeface="Segoe UI" panose="020B0502040204020203" pitchFamily="34" charset="0"/>
                <a:cs typeface="Segoe UI" panose="020B0502040204020203" pitchFamily="34" charset="0"/>
              </a:rPr>
              <a:t>LaPorte, 9.2</a:t>
            </a:r>
          </a:p>
          <a:p>
            <a:r>
              <a:rPr lang="en-US" sz="2000">
                <a:latin typeface="Segoe UI" panose="020B0502040204020203" pitchFamily="34" charset="0"/>
                <a:cs typeface="Segoe UI" panose="020B0502040204020203" pitchFamily="34" charset="0"/>
              </a:rPr>
              <a:t>St. Joseph, 8.7</a:t>
            </a:r>
          </a:p>
          <a:p>
            <a:r>
              <a:rPr lang="en-US" sz="2000">
                <a:latin typeface="Segoe UI" panose="020B0502040204020203" pitchFamily="34" charset="0"/>
                <a:cs typeface="Segoe UI" panose="020B0502040204020203" pitchFamily="34" charset="0"/>
              </a:rPr>
              <a:t>Adams, 8.6</a:t>
            </a:r>
          </a:p>
          <a:p>
            <a:r>
              <a:rPr lang="en-US" sz="2000">
                <a:latin typeface="Segoe UI" panose="020B0502040204020203" pitchFamily="34" charset="0"/>
                <a:cs typeface="Segoe UI" panose="020B0502040204020203" pitchFamily="34" charset="0"/>
              </a:rPr>
              <a:t>Cass, 8.3</a:t>
            </a:r>
          </a:p>
          <a:p>
            <a:r>
              <a:rPr lang="en-US" sz="2000">
                <a:latin typeface="Segoe UI" panose="020B0502040204020203" pitchFamily="34" charset="0"/>
                <a:cs typeface="Segoe UI" panose="020B0502040204020203" pitchFamily="34" charset="0"/>
              </a:rPr>
              <a:t>Marion, 8.2</a:t>
            </a:r>
          </a:p>
          <a:p>
            <a:r>
              <a:rPr lang="en-US" sz="2000">
                <a:latin typeface="Segoe UI" panose="020B0502040204020203" pitchFamily="34" charset="0"/>
                <a:cs typeface="Segoe UI" panose="020B0502040204020203" pitchFamily="34" charset="0"/>
              </a:rPr>
              <a:t>Madison, 8.2</a:t>
            </a:r>
          </a:p>
          <a:p>
            <a:r>
              <a:rPr lang="en-US" sz="2000">
                <a:latin typeface="Segoe UI" panose="020B0502040204020203" pitchFamily="34" charset="0"/>
                <a:cs typeface="Segoe UI" panose="020B0502040204020203" pitchFamily="34" charset="0"/>
              </a:rPr>
              <a:t>Bartholomew, 7.7</a:t>
            </a:r>
          </a:p>
          <a:p>
            <a:r>
              <a:rPr lang="en-US" sz="2000">
                <a:latin typeface="Segoe UI" panose="020B0502040204020203" pitchFamily="34" charset="0"/>
                <a:cs typeface="Segoe UI" panose="020B0502040204020203" pitchFamily="34" charset="0"/>
              </a:rPr>
              <a:t>Kosciusko, 7.7</a:t>
            </a:r>
          </a:p>
          <a:p>
            <a:endParaRPr 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01207516"/>
      </p:ext>
    </p:extLst>
  </p:cSld>
  <p:clrMapOvr>
    <a:masterClrMapping/>
  </p:clrMapOvr>
</p:sld>
</file>

<file path=ppt/theme/theme1.xml><?xml version="1.0" encoding="utf-8"?>
<a:theme xmlns:a="http://schemas.openxmlformats.org/drawingml/2006/main" name="1_Office Theme">
  <a:themeElements>
    <a:clrScheme name="Custom 2">
      <a:dk1>
        <a:srgbClr val="243E8E"/>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aleway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ISDH">
      <a:dk1>
        <a:srgbClr val="243E8E"/>
      </a:dk1>
      <a:lt1>
        <a:srgbClr val="FFFFFF"/>
      </a:lt1>
      <a:dk2>
        <a:srgbClr val="44546A"/>
      </a:dk2>
      <a:lt2>
        <a:srgbClr val="E7E6E6"/>
      </a:lt2>
      <a:accent1>
        <a:srgbClr val="EB5347"/>
      </a:accent1>
      <a:accent2>
        <a:srgbClr val="06A3C9"/>
      </a:accent2>
      <a:accent3>
        <a:srgbClr val="6CBD45"/>
      </a:accent3>
      <a:accent4>
        <a:srgbClr val="F7C327"/>
      </a:accent4>
      <a:accent5>
        <a:srgbClr val="FF7F00"/>
      </a:accent5>
      <a:accent6>
        <a:srgbClr val="243D8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OH PPT Template" id="{43752A34-F7ED-4FFB-92A2-5C2AF22F9730}" vid="{9BBC985D-63A6-44EC-A70A-BE9603B2EBAF}"/>
    </a:ext>
  </a:extLst>
</a:theme>
</file>

<file path=ppt/theme/theme3.xml><?xml version="1.0" encoding="utf-8"?>
<a:theme xmlns:a="http://schemas.openxmlformats.org/drawingml/2006/main" name="2_Office Theme">
  <a:themeElements>
    <a:clrScheme name="ISDH">
      <a:dk1>
        <a:srgbClr val="243E8E"/>
      </a:dk1>
      <a:lt1>
        <a:srgbClr val="FFFFFF"/>
      </a:lt1>
      <a:dk2>
        <a:srgbClr val="44546A"/>
      </a:dk2>
      <a:lt2>
        <a:srgbClr val="E7E6E6"/>
      </a:lt2>
      <a:accent1>
        <a:srgbClr val="EB5347"/>
      </a:accent1>
      <a:accent2>
        <a:srgbClr val="06A3C9"/>
      </a:accent2>
      <a:accent3>
        <a:srgbClr val="6CBD45"/>
      </a:accent3>
      <a:accent4>
        <a:srgbClr val="F7C327"/>
      </a:accent4>
      <a:accent5>
        <a:srgbClr val="FF7F00"/>
      </a:accent5>
      <a:accent6>
        <a:srgbClr val="243D8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2020" id="{CE916ABE-72E1-4979-A0A4-6C6722310EC9}" vid="{F128A3C4-317E-4A4F-99A7-61C6F6EB348D}"/>
    </a:ext>
  </a:extLst>
</a:theme>
</file>

<file path=ppt/theme/theme4.xml><?xml version="1.0" encoding="utf-8"?>
<a:theme xmlns:a="http://schemas.openxmlformats.org/drawingml/2006/main" name="7_Office Theme">
  <a:themeElements>
    <a:clrScheme name="ISDH">
      <a:dk1>
        <a:srgbClr val="243E8E"/>
      </a:dk1>
      <a:lt1>
        <a:srgbClr val="FFFFFF"/>
      </a:lt1>
      <a:dk2>
        <a:srgbClr val="44546A"/>
      </a:dk2>
      <a:lt2>
        <a:srgbClr val="E7E6E6"/>
      </a:lt2>
      <a:accent1>
        <a:srgbClr val="EB5347"/>
      </a:accent1>
      <a:accent2>
        <a:srgbClr val="06A3C9"/>
      </a:accent2>
      <a:accent3>
        <a:srgbClr val="6CBD45"/>
      </a:accent3>
      <a:accent4>
        <a:srgbClr val="F7C327"/>
      </a:accent4>
      <a:accent5>
        <a:srgbClr val="FF7F00"/>
      </a:accent5>
      <a:accent6>
        <a:srgbClr val="243D8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2020" id="{CE916ABE-72E1-4979-A0A4-6C6722310EC9}" vid="{F128A3C4-317E-4A4F-99A7-61C6F6EB348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636</TotalTime>
  <Words>7080</Words>
  <Application>Microsoft Office PowerPoint</Application>
  <PresentationFormat>Widescreen</PresentationFormat>
  <Paragraphs>869</Paragraphs>
  <Slides>83</Slides>
  <Notes>48</Notes>
  <HiddenSlides>0</HiddenSlides>
  <MMClips>0</MMClips>
  <ScaleCrop>false</ScaleCrop>
  <HeadingPairs>
    <vt:vector size="4" baseType="variant">
      <vt:variant>
        <vt:lpstr>Theme</vt:lpstr>
      </vt:variant>
      <vt:variant>
        <vt:i4>4</vt:i4>
      </vt:variant>
      <vt:variant>
        <vt:lpstr>Slide Titles</vt:lpstr>
      </vt:variant>
      <vt:variant>
        <vt:i4>83</vt:i4>
      </vt:variant>
    </vt:vector>
  </HeadingPairs>
  <TitlesOfParts>
    <vt:vector size="87" baseType="lpstr">
      <vt:lpstr>1_Office Theme</vt:lpstr>
      <vt:lpstr>Office Theme</vt:lpstr>
      <vt:lpstr>2_Office Theme</vt:lpstr>
      <vt:lpstr>7_Office Theme</vt:lpstr>
      <vt:lpstr>Realize and Revitalize: Embracing Maternal and Child Health</vt:lpstr>
      <vt:lpstr>PowerPoint Presentation</vt:lpstr>
      <vt:lpstr>Agenda</vt:lpstr>
      <vt:lpstr>Infant mortality and birth outcomes</vt:lpstr>
      <vt:lpstr>Infant mortality quick facts</vt:lpstr>
      <vt:lpstr>Data details</vt:lpstr>
      <vt:lpstr>Infant mortality rates (IMRs) 2014-Preliminary 2024</vt:lpstr>
      <vt:lpstr>Indiana IMRs by race and ethnicity 2014-2023</vt:lpstr>
      <vt:lpstr>County-level Indiana infant mortality rates 2019-2023, stable rates</vt:lpstr>
      <vt:lpstr>Causes of Indiana infant mortality</vt:lpstr>
      <vt:lpstr>PowerPoint Presentation</vt:lpstr>
      <vt:lpstr>Birth Outcomes</vt:lpstr>
      <vt:lpstr>PowerPoint Presentation</vt:lpstr>
      <vt:lpstr>Linked Data</vt:lpstr>
      <vt:lpstr>Data description</vt:lpstr>
      <vt:lpstr>Indiana linked births and infant deaths by race and ethnicity</vt:lpstr>
      <vt:lpstr>Indiana linked births and infant deaths by age of mom</vt:lpstr>
      <vt:lpstr>Indiana linked data by rural/urban</vt:lpstr>
      <vt:lpstr>Indiana linked data by hospital access </vt:lpstr>
      <vt:lpstr>Birth Outcome Indicators</vt:lpstr>
      <vt:lpstr>PowerPoint Presentation</vt:lpstr>
      <vt:lpstr>PowerPoint Presentation</vt:lpstr>
      <vt:lpstr>PowerPoint Presentation</vt:lpstr>
      <vt:lpstr>PowerPoint Presentation</vt:lpstr>
      <vt:lpstr>PowerPoint Presentation</vt:lpstr>
      <vt:lpstr>Maternal Health </vt:lpstr>
      <vt:lpstr>PowerPoint Presentation</vt:lpstr>
      <vt:lpstr>PowerPoint Presentation</vt:lpstr>
      <vt:lpstr>Causes of Infant Death in Indiana, 2018-2022</vt:lpstr>
      <vt:lpstr>Cause of death by age of mom</vt:lpstr>
      <vt:lpstr>PowerPoint Presentation</vt:lpstr>
      <vt:lpstr>PowerPoint Presentation</vt:lpstr>
      <vt:lpstr>2023 summary</vt:lpstr>
      <vt:lpstr>What women are saying</vt:lpstr>
      <vt:lpstr>Children’s Health</vt:lpstr>
      <vt:lpstr>Children’s Health</vt:lpstr>
      <vt:lpstr>ACEs</vt:lpstr>
      <vt:lpstr>Injury-related fatalities</vt:lpstr>
      <vt:lpstr>Top five injury-related child deaths  by cause/manner, Indiana 2023</vt:lpstr>
      <vt:lpstr>Adolescent Health</vt:lpstr>
      <vt:lpstr>Adolescent Well-Visit</vt:lpstr>
      <vt:lpstr>Trends in Current E-Cigarette Use, Middle &amp; High School, IYTS 2012-2024</vt:lpstr>
      <vt:lpstr>What teens are saying:</vt:lpstr>
      <vt:lpstr>Women/Maternal Health</vt:lpstr>
      <vt:lpstr>Women/Maternal</vt:lpstr>
      <vt:lpstr>Women/Maternal</vt:lpstr>
      <vt:lpstr>Maternal Mortality</vt:lpstr>
      <vt:lpstr>Indiana pregnancy-associated five-year MMRs: 2018-2022</vt:lpstr>
      <vt:lpstr>Indiana pregnancy-associated MMRs: 2018-2022 (N=367)</vt:lpstr>
      <vt:lpstr>Top causes/manners of Indiana pregnancy-associated maternal mortality: 2018-2022 </vt:lpstr>
      <vt:lpstr>Top causes of Indiana pregnancy-related maternal mortality: 2018-2022 </vt:lpstr>
      <vt:lpstr>Priorities</vt:lpstr>
      <vt:lpstr>State Priorities</vt:lpstr>
      <vt:lpstr>Priorities for improving MCH outcomes</vt:lpstr>
      <vt:lpstr>Current statewide work</vt:lpstr>
      <vt:lpstr>Perinatal Levels of Care</vt:lpstr>
      <vt:lpstr>Perinatal Levels of Care</vt:lpstr>
      <vt:lpstr>Indiana AIM</vt:lpstr>
      <vt:lpstr>Fatality Review Teams</vt:lpstr>
      <vt:lpstr>Fatality Review Teams</vt:lpstr>
      <vt:lpstr>Lactation after Loss Program</vt:lpstr>
      <vt:lpstr>Lactation after Loss Program Anticipatory Guidance</vt:lpstr>
      <vt:lpstr>Lactation after Loss Program</vt:lpstr>
      <vt:lpstr>WARN Training</vt:lpstr>
      <vt:lpstr>Make Indiana Healthy Again Executive Orders</vt:lpstr>
      <vt:lpstr>Safe sleep resources </vt:lpstr>
      <vt:lpstr>Safe sleep activity sheets</vt:lpstr>
      <vt:lpstr>PowerPoint Presentation</vt:lpstr>
      <vt:lpstr>Indiana Pregnancy Promise Program</vt:lpstr>
      <vt:lpstr>Handle with Care</vt:lpstr>
      <vt:lpstr>Indiana WIC</vt:lpstr>
      <vt:lpstr>Health First Indiana</vt:lpstr>
      <vt:lpstr>Health First Indiana Basics</vt:lpstr>
      <vt:lpstr>State KPI: Maternal and Child Health </vt:lpstr>
      <vt:lpstr>Has your LHD implemented a comprehensive, evidence-based or promising program or activity to improve birth outcomes in your community?</vt:lpstr>
      <vt:lpstr>LHDs: Maternal and Child Health</vt:lpstr>
      <vt:lpstr>Water Safety</vt:lpstr>
      <vt:lpstr>Drowning prevention mini-grants</vt:lpstr>
      <vt:lpstr>Facts about drowning</vt:lpstr>
      <vt:lpstr>What can you do?: Water Safety Messaging</vt:lpstr>
      <vt:lpstr>What you can do?</vt:lpstr>
      <vt:lpstr>Investing in what works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Kheni, Bansari</dc:creator>
  <cp:lastModifiedBy>Devan Busenbark</cp:lastModifiedBy>
  <cp:revision>3</cp:revision>
  <dcterms:created xsi:type="dcterms:W3CDTF">2025-01-16T15:27:52Z</dcterms:created>
  <dcterms:modified xsi:type="dcterms:W3CDTF">2025-07-07T16:26:00Z</dcterms:modified>
</cp:coreProperties>
</file>