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53"/>
  </p:notesMasterIdLst>
  <p:sldIdLst>
    <p:sldId id="474" r:id="rId3"/>
    <p:sldId id="451" r:id="rId4"/>
    <p:sldId id="473" r:id="rId5"/>
    <p:sldId id="416" r:id="rId6"/>
    <p:sldId id="447" r:id="rId7"/>
    <p:sldId id="261" r:id="rId8"/>
    <p:sldId id="456" r:id="rId9"/>
    <p:sldId id="422" r:id="rId10"/>
    <p:sldId id="423" r:id="rId11"/>
    <p:sldId id="426" r:id="rId12"/>
    <p:sldId id="431" r:id="rId13"/>
    <p:sldId id="412" r:id="rId14"/>
    <p:sldId id="475" r:id="rId15"/>
    <p:sldId id="389" r:id="rId16"/>
    <p:sldId id="390" r:id="rId17"/>
    <p:sldId id="476" r:id="rId18"/>
    <p:sldId id="384" r:id="rId19"/>
    <p:sldId id="260" r:id="rId20"/>
    <p:sldId id="453" r:id="rId21"/>
    <p:sldId id="262" r:id="rId22"/>
    <p:sldId id="271" r:id="rId23"/>
    <p:sldId id="272" r:id="rId24"/>
    <p:sldId id="425" r:id="rId25"/>
    <p:sldId id="280" r:id="rId26"/>
    <p:sldId id="284" r:id="rId27"/>
    <p:sldId id="279" r:id="rId28"/>
    <p:sldId id="291" r:id="rId29"/>
    <p:sldId id="292" r:id="rId30"/>
    <p:sldId id="450" r:id="rId31"/>
    <p:sldId id="302" r:id="rId32"/>
    <p:sldId id="285" r:id="rId33"/>
    <p:sldId id="286" r:id="rId34"/>
    <p:sldId id="293" r:id="rId35"/>
    <p:sldId id="294" r:id="rId36"/>
    <p:sldId id="427" r:id="rId37"/>
    <p:sldId id="459" r:id="rId38"/>
    <p:sldId id="460" r:id="rId39"/>
    <p:sldId id="462" r:id="rId40"/>
    <p:sldId id="457" r:id="rId41"/>
    <p:sldId id="458" r:id="rId42"/>
    <p:sldId id="463" r:id="rId43"/>
    <p:sldId id="468" r:id="rId44"/>
    <p:sldId id="464" r:id="rId45"/>
    <p:sldId id="469" r:id="rId46"/>
    <p:sldId id="465" r:id="rId47"/>
    <p:sldId id="257" r:id="rId48"/>
    <p:sldId id="467" r:id="rId49"/>
    <p:sldId id="418" r:id="rId50"/>
    <p:sldId id="472" r:id="rId51"/>
    <p:sldId id="454" r:id="rId52"/>
  </p:sldIdLst>
  <p:sldSz cx="18288000" cy="10287000"/>
  <p:notesSz cx="6858000" cy="9144000"/>
  <p:embeddedFontLst>
    <p:embeddedFont>
      <p:font typeface="Amasis MT Pro" panose="02040504050005020304" pitchFamily="18" charset="0"/>
      <p:regular r:id="rId54"/>
      <p:bold r:id="rId55"/>
      <p:italic r:id="rId56"/>
      <p:boldItalic r:id="rId57"/>
    </p:embeddedFont>
    <p:embeddedFont>
      <p:font typeface="Arimo" panose="020B0604020202020204" charset="0"/>
      <p:regular r:id="rId58"/>
    </p:embeddedFont>
    <p:embeddedFont>
      <p:font typeface="Arimo Bold" panose="020B0604020202020204" charset="0"/>
      <p:regular r:id="rId59"/>
      <p:bold r:id="rId60"/>
      <p:italic r:id="rId61"/>
      <p:boldItalic r:id="rId62"/>
    </p:embeddedFont>
    <p:embeddedFont>
      <p:font typeface="Georgia" panose="02040502050405020303" pitchFamily="18" charset="0"/>
      <p:regular r:id="rId63"/>
      <p:bold r:id="rId64"/>
      <p:italic r:id="rId65"/>
      <p:boldItalic r:id="rId66"/>
    </p:embeddedFont>
    <p:embeddedFont>
      <p:font typeface="Helvetica" panose="020B0604020202020204" pitchFamily="34" charset="0"/>
      <p:regular r:id="rId67"/>
      <p:bold r:id="rId68"/>
      <p:italic r:id="rId69"/>
      <p:boldItalic r:id="rId70"/>
    </p:embeddedFont>
    <p:embeddedFont>
      <p:font typeface="League Spartan" panose="020B0604020202020204" charset="0"/>
      <p:regular r:id="rId71"/>
    </p:embeddedFont>
    <p:embeddedFont>
      <p:font typeface="Lora" pitchFamily="2" charset="0"/>
      <p:regular r:id="rId72"/>
      <p:bold r:id="rId73"/>
      <p:italic r:id="rId74"/>
      <p:boldItalic r:id="rId75"/>
    </p:embeddedFont>
    <p:embeddedFont>
      <p:font typeface="Lora Bold" pitchFamily="2" charset="0"/>
      <p:regular r:id="rId76"/>
      <p:bold r:id="rId77"/>
    </p:embeddedFont>
    <p:embeddedFont>
      <p:font typeface="Lora Bold Italics" panose="020B0604020202020204" charset="0"/>
      <p:regular r:id="rId78"/>
    </p:embeddedFont>
    <p:embeddedFont>
      <p:font typeface="Montserrat" panose="00000500000000000000" pitchFamily="2" charset="0"/>
      <p:regular r:id="rId79"/>
      <p:bold r:id="rId80"/>
      <p:italic r:id="rId81"/>
      <p:boldItalic r:id="rId82"/>
    </p:embeddedFont>
    <p:embeddedFont>
      <p:font typeface="Montserrat Bold" panose="00000800000000000000" pitchFamily="2" charset="0"/>
      <p:regular r:id="rId83"/>
      <p:bold r:id="rId84"/>
      <p:italic r:id="rId85"/>
    </p:embeddedFont>
    <p:embeddedFont>
      <p:font typeface="Noto Serif" panose="02020600060500020200" pitchFamily="18"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Open Sans Bold" panose="020B0806030504020204" pitchFamily="34" charset="0"/>
      <p:regular r:id="rId94"/>
      <p:bold r:id="rId95"/>
      <p:italic r:id="rId96"/>
    </p:embeddedFont>
    <p:embeddedFont>
      <p:font typeface="Palatino Linotype" panose="02040502050505030304" pitchFamily="18" charset="0"/>
      <p:regular r:id="rId97"/>
      <p:bold r:id="rId98"/>
      <p:italic r:id="rId99"/>
      <p:boldItalic r:id="rId100"/>
    </p:embeddedFont>
    <p:embeddedFont>
      <p:font typeface="Raleway" pitchFamily="2" charset="0"/>
      <p:regular r:id="rId101"/>
      <p:bold r:id="rId102"/>
      <p:italic r:id="rId103"/>
      <p:boldItalic r:id="rId104"/>
    </p:embeddedFont>
    <p:embeddedFont>
      <p:font typeface="Raleway Bold" pitchFamily="2" charset="0"/>
      <p:regular r:id="rId105"/>
      <p:bold r:id="rId106"/>
    </p:embeddedFont>
    <p:embeddedFont>
      <p:font typeface="Sanchez" panose="020B0604020202020204" charset="0"/>
      <p:regular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697BF-1698-4660-AC2F-85E5AF8CDF47}" v="31" dt="2025-06-20T17:49:07.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22" autoAdjust="0"/>
  </p:normalViewPr>
  <p:slideViewPr>
    <p:cSldViewPr>
      <p:cViewPr varScale="1">
        <p:scale>
          <a:sx n="50" d="100"/>
          <a:sy n="50" d="100"/>
        </p:scale>
        <p:origin x="103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12" Type="http://schemas.microsoft.com/office/2015/10/relationships/revisionInfo" Target="revisionInfo.xml"/><Relationship Id="rId16" Type="http://schemas.openxmlformats.org/officeDocument/2006/relationships/slide" Target="slides/slide14.xml"/><Relationship Id="rId107" Type="http://schemas.openxmlformats.org/officeDocument/2006/relationships/font" Target="fonts/font54.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102" Type="http://schemas.openxmlformats.org/officeDocument/2006/relationships/font" Target="fonts/font49.fntdata"/><Relationship Id="rId5" Type="http://schemas.openxmlformats.org/officeDocument/2006/relationships/slide" Target="slides/slide3.xml"/><Relationship Id="rId90" Type="http://schemas.openxmlformats.org/officeDocument/2006/relationships/font" Target="fonts/font37.fntdata"/><Relationship Id="rId95" Type="http://schemas.openxmlformats.org/officeDocument/2006/relationships/font" Target="fonts/font4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11.fntdata"/><Relationship Id="rId69" Type="http://schemas.openxmlformats.org/officeDocument/2006/relationships/font" Target="fonts/font16.fntdata"/><Relationship Id="rId80" Type="http://schemas.openxmlformats.org/officeDocument/2006/relationships/font" Target="fonts/font27.fntdata"/><Relationship Id="rId85" Type="http://schemas.openxmlformats.org/officeDocument/2006/relationships/font" Target="fonts/font3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font" Target="fonts/font6.fntdata"/><Relationship Id="rId103" Type="http://schemas.openxmlformats.org/officeDocument/2006/relationships/font" Target="fonts/font50.fntdata"/><Relationship Id="rId108" Type="http://schemas.openxmlformats.org/officeDocument/2006/relationships/presProps" Target="presProps.xml"/><Relationship Id="rId54" Type="http://schemas.openxmlformats.org/officeDocument/2006/relationships/font" Target="fonts/font1.fntdata"/><Relationship Id="rId70" Type="http://schemas.openxmlformats.org/officeDocument/2006/relationships/font" Target="fonts/font17.fntdata"/><Relationship Id="rId75" Type="http://schemas.openxmlformats.org/officeDocument/2006/relationships/font" Target="fonts/font22.fntdata"/><Relationship Id="rId91" Type="http://schemas.openxmlformats.org/officeDocument/2006/relationships/font" Target="fonts/font38.fntdata"/><Relationship Id="rId96"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6" Type="http://schemas.openxmlformats.org/officeDocument/2006/relationships/font" Target="fonts/font5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font" Target="fonts/font41.fntdata"/><Relationship Id="rId99" Type="http://schemas.openxmlformats.org/officeDocument/2006/relationships/font" Target="fonts/font46.fntdata"/><Relationship Id="rId101" Type="http://schemas.openxmlformats.org/officeDocument/2006/relationships/font" Target="fonts/font4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6" Type="http://schemas.openxmlformats.org/officeDocument/2006/relationships/font" Target="fonts/font23.fntdata"/><Relationship Id="rId97" Type="http://schemas.openxmlformats.org/officeDocument/2006/relationships/font" Target="fonts/font44.fntdata"/><Relationship Id="rId104" Type="http://schemas.openxmlformats.org/officeDocument/2006/relationships/font" Target="fonts/font51.fntdata"/><Relationship Id="rId7" Type="http://schemas.openxmlformats.org/officeDocument/2006/relationships/slide" Target="slides/slide5.xml"/><Relationship Id="rId71" Type="http://schemas.openxmlformats.org/officeDocument/2006/relationships/font" Target="fonts/font18.fntdata"/><Relationship Id="rId92"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3.fntdata"/><Relationship Id="rId87" Type="http://schemas.openxmlformats.org/officeDocument/2006/relationships/font" Target="fonts/font34.fntdata"/><Relationship Id="rId110" Type="http://schemas.openxmlformats.org/officeDocument/2006/relationships/theme" Target="theme/theme1.xml"/><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font" Target="fonts/font3.fntdata"/><Relationship Id="rId77" Type="http://schemas.openxmlformats.org/officeDocument/2006/relationships/font" Target="fonts/font24.fntdata"/><Relationship Id="rId100" Type="http://schemas.openxmlformats.org/officeDocument/2006/relationships/font" Target="fonts/font47.fntdata"/><Relationship Id="rId105" Type="http://schemas.openxmlformats.org/officeDocument/2006/relationships/font" Target="fonts/font5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9.fntdata"/><Relationship Id="rId93" Type="http://schemas.openxmlformats.org/officeDocument/2006/relationships/font" Target="fonts/font40.fntdata"/><Relationship Id="rId98" Type="http://schemas.openxmlformats.org/officeDocument/2006/relationships/font" Target="fonts/font4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font" Target="fonts/font9.fntdata"/><Relationship Id="rId83" Type="http://schemas.openxmlformats.org/officeDocument/2006/relationships/font" Target="fonts/font30.fntdata"/><Relationship Id="rId88" Type="http://schemas.openxmlformats.org/officeDocument/2006/relationships/font" Target="fonts/font35.fntdata"/><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1FE81-B0F0-4409-813C-3BA5429B9430}" type="datetimeFigureOut">
              <a:rPr lang="en-US" smtClean="0"/>
              <a:t>7/7/2025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A0B92-210A-4974-AD57-10E64A4C6CE0}" type="slidenum">
              <a:rPr lang="en-US" smtClean="0"/>
              <a:t>‹#›</a:t>
            </a:fld>
            <a:endParaRPr lang="en-US"/>
          </a:p>
        </p:txBody>
      </p:sp>
    </p:spTree>
    <p:extLst>
      <p:ext uri="{BB962C8B-B14F-4D97-AF65-F5344CB8AC3E}">
        <p14:creationId xmlns:p14="http://schemas.microsoft.com/office/powerpoint/2010/main" val="258868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Jeffcoat (Marjorie) was a leading pioneer with connections between periodontal disease and preterm birth connections</a:t>
            </a:r>
          </a:p>
        </p:txBody>
      </p:sp>
      <p:sp>
        <p:nvSpPr>
          <p:cNvPr id="4" name="Slide Number Placeholder 3"/>
          <p:cNvSpPr>
            <a:spLocks noGrp="1"/>
          </p:cNvSpPr>
          <p:nvPr>
            <p:ph type="sldNum" sz="quarter" idx="5"/>
          </p:nvPr>
        </p:nvSpPr>
        <p:spPr/>
        <p:txBody>
          <a:bodyPr/>
          <a:lstStyle/>
          <a:p>
            <a:fld id="{5CBA0B92-210A-4974-AD57-10E64A4C6CE0}" type="slidenum">
              <a:rPr lang="en-US" smtClean="0"/>
              <a:t>18</a:t>
            </a:fld>
            <a:endParaRPr lang="en-US"/>
          </a:p>
        </p:txBody>
      </p:sp>
    </p:spTree>
    <p:extLst>
      <p:ext uri="{BB962C8B-B14F-4D97-AF65-F5344CB8AC3E}">
        <p14:creationId xmlns:p14="http://schemas.microsoft.com/office/powerpoint/2010/main" val="270721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28" dirty="0">
                <a:solidFill>
                  <a:srgbClr val="F4F5F7"/>
                </a:solidFill>
                <a:latin typeface="Raleway"/>
              </a:rPr>
              <a:t>**Using Oral Health care preventive services and visits to a dentist of dental clinic for problems during pregnancy was associated with decreased odds of having gestational diabetes and hypertensive disorders during pregnancy.  Insights from the PRAMS data 2016-2020.  New article in JADA </a:t>
            </a:r>
          </a:p>
          <a:p>
            <a:endParaRPr lang="en-US" dirty="0"/>
          </a:p>
        </p:txBody>
      </p:sp>
      <p:sp>
        <p:nvSpPr>
          <p:cNvPr id="4" name="Slide Number Placeholder 3"/>
          <p:cNvSpPr>
            <a:spLocks noGrp="1"/>
          </p:cNvSpPr>
          <p:nvPr>
            <p:ph type="sldNum" sz="quarter" idx="5"/>
          </p:nvPr>
        </p:nvSpPr>
        <p:spPr/>
        <p:txBody>
          <a:bodyPr/>
          <a:lstStyle/>
          <a:p>
            <a:fld id="{5CBA0B92-210A-4974-AD57-10E64A4C6CE0}" type="slidenum">
              <a:rPr lang="en-US" smtClean="0"/>
              <a:t>19</a:t>
            </a:fld>
            <a:endParaRPr lang="en-US"/>
          </a:p>
        </p:txBody>
      </p:sp>
    </p:spTree>
    <p:extLst>
      <p:ext uri="{BB962C8B-B14F-4D97-AF65-F5344CB8AC3E}">
        <p14:creationId xmlns:p14="http://schemas.microsoft.com/office/powerpoint/2010/main" val="125852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A0B92-210A-4974-AD57-10E64A4C6CE0}" type="slidenum">
              <a:rPr lang="en-US" smtClean="0"/>
              <a:t>41</a:t>
            </a:fld>
            <a:endParaRPr lang="en-US"/>
          </a:p>
        </p:txBody>
      </p:sp>
    </p:spTree>
    <p:extLst>
      <p:ext uri="{BB962C8B-B14F-4D97-AF65-F5344CB8AC3E}">
        <p14:creationId xmlns:p14="http://schemas.microsoft.com/office/powerpoint/2010/main" val="96546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196E-ABC4-5D45-A127-D8C631ECD18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9D0DAE-0AFF-9648-8599-AAC3F528D87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BF1028F-728D-D74C-B202-39761E7F977E}"/>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5" name="Footer Placeholder 4">
            <a:extLst>
              <a:ext uri="{FF2B5EF4-FFF2-40B4-BE49-F238E27FC236}">
                <a16:creationId xmlns:a16="http://schemas.microsoft.com/office/drawing/2014/main" id="{BD7C3537-745A-9048-BB0A-878BB90EC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B9348-81DB-1F43-A00D-DB051779811B}"/>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345862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9317-BE65-F049-BEEA-BA04F8FC3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38E77D-EC22-104D-A0F5-4C79CDDFBF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C0031-D3D8-2746-91A3-2151E44E0E33}"/>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5" name="Footer Placeholder 4">
            <a:extLst>
              <a:ext uri="{FF2B5EF4-FFF2-40B4-BE49-F238E27FC236}">
                <a16:creationId xmlns:a16="http://schemas.microsoft.com/office/drawing/2014/main" id="{F562897E-19BA-F344-939A-C895DDFF7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35B21-1E3C-9B43-B560-BD7263037CA6}"/>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344626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FE79-0710-7D42-811D-D38189C10E8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5793F7E-FFB0-3B40-A979-9706FB31CAC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1B6867-2328-284B-B74D-441E6FC21DDC}"/>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5" name="Footer Placeholder 4">
            <a:extLst>
              <a:ext uri="{FF2B5EF4-FFF2-40B4-BE49-F238E27FC236}">
                <a16:creationId xmlns:a16="http://schemas.microsoft.com/office/drawing/2014/main" id="{2C2A76C9-5006-9147-A9AF-0949E3966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0DD53-C074-5845-8375-0BC14F0C1079}"/>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3820197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C703-0D38-D14D-AB0E-FAFBF4D66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47D337-4F6B-5D4C-83E7-1D0CB03D8F7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B3B975-78BF-9E41-B99F-1ABB651C1B1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0E4488-F035-0A43-B236-8419E1A76166}"/>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6" name="Footer Placeholder 5">
            <a:extLst>
              <a:ext uri="{FF2B5EF4-FFF2-40B4-BE49-F238E27FC236}">
                <a16:creationId xmlns:a16="http://schemas.microsoft.com/office/drawing/2014/main" id="{927ACFB1-A271-B84B-B30C-A817DCF99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C967E-A3A2-F84C-BE47-63DA2BE1599E}"/>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1932043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34C1-FF2F-0246-AA85-4F783F263CA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5DCE05-2DE8-5D46-8749-D4105D05B2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DE219-D498-5C4A-AAB7-BA1A4D14281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9A3DF-1E89-C846-BDFB-493A6BE4002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FD0F42E-44E8-3840-9AA1-4899C9195F2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4F88C-7BED-1243-9A79-02FA8C8BE020}"/>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8" name="Footer Placeholder 7">
            <a:extLst>
              <a:ext uri="{FF2B5EF4-FFF2-40B4-BE49-F238E27FC236}">
                <a16:creationId xmlns:a16="http://schemas.microsoft.com/office/drawing/2014/main" id="{E579D421-D0DB-2744-8A53-207F36767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A8C35-8621-FE47-934B-C9C88E76CFC4}"/>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199783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A376-7FA0-4C4C-BB5B-346E5EE4E7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85EDFE-1F0F-8F45-A7A0-DA07F4FB2681}"/>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4" name="Footer Placeholder 3">
            <a:extLst>
              <a:ext uri="{FF2B5EF4-FFF2-40B4-BE49-F238E27FC236}">
                <a16:creationId xmlns:a16="http://schemas.microsoft.com/office/drawing/2014/main" id="{80727DFA-45B8-564A-8D03-F2A3E4F76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91CA96-823C-7846-A177-F9712C639E2E}"/>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2209220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2A87C-110D-194B-A280-BE334212CAD4}"/>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3" name="Footer Placeholder 2">
            <a:extLst>
              <a:ext uri="{FF2B5EF4-FFF2-40B4-BE49-F238E27FC236}">
                <a16:creationId xmlns:a16="http://schemas.microsoft.com/office/drawing/2014/main" id="{D6F3DE64-5C27-0245-9C59-D135D4287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6771AB-3AB7-7C43-931C-A0BA44CF5E48}"/>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1867349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6AB0-FDB3-7947-B157-439894F3A4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DBDB4D6-F434-C248-B296-73585780998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7D12C-ADC0-DF42-8C76-5ECA0071F76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C7C2021-A780-1F4F-9C8E-742E9F9D3296}"/>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6" name="Footer Placeholder 5">
            <a:extLst>
              <a:ext uri="{FF2B5EF4-FFF2-40B4-BE49-F238E27FC236}">
                <a16:creationId xmlns:a16="http://schemas.microsoft.com/office/drawing/2014/main" id="{F6AA2A69-202B-1C4C-A7E0-5EFB19864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D3D13-2C61-3C4E-829B-00D25F4C0C30}"/>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179792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BE16-F27D-E043-B137-3F40FCCFC40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0943332-6049-6148-ACDB-D6506984648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4623D81-5595-494E-A953-FA9CE96D35C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639CE0-DC97-9A48-83B8-54D9D2BFA31D}"/>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6" name="Footer Placeholder 5">
            <a:extLst>
              <a:ext uri="{FF2B5EF4-FFF2-40B4-BE49-F238E27FC236}">
                <a16:creationId xmlns:a16="http://schemas.microsoft.com/office/drawing/2014/main" id="{DD3AF3BE-D3C6-D540-9D2C-42EC98133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A5ABB-DF7C-6D4F-AAD9-A43D956A6B0F}"/>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684869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123A-9AB4-854D-935E-4AD67CE98D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F8301C-56CB-6F4E-903E-5094A0A5B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912DA-4948-3647-99BC-124B95EDED07}"/>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5" name="Footer Placeholder 4">
            <a:extLst>
              <a:ext uri="{FF2B5EF4-FFF2-40B4-BE49-F238E27FC236}">
                <a16:creationId xmlns:a16="http://schemas.microsoft.com/office/drawing/2014/main" id="{6EC8203E-E3B7-8548-9A1D-AA47E3194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A5C2E-0787-7E4D-99E1-FE2DF376A427}"/>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1111809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7F0B2-E806-8E45-BECF-B7C983EBDE4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39B4A-6215-554A-BAC5-DE1C1B83C70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4A6AB-D419-C34D-A998-097FCB37F499}"/>
              </a:ext>
            </a:extLst>
          </p:cNvPr>
          <p:cNvSpPr>
            <a:spLocks noGrp="1"/>
          </p:cNvSpPr>
          <p:nvPr>
            <p:ph type="dt" sz="half" idx="10"/>
          </p:nvPr>
        </p:nvSpPr>
        <p:spPr/>
        <p:txBody>
          <a:bodyPr/>
          <a:lstStyle/>
          <a:p>
            <a:fld id="{29EE3E8C-C0BE-504E-82A0-4AB6133C6DE9}" type="datetimeFigureOut">
              <a:rPr lang="en-US" smtClean="0"/>
              <a:t>7/7/2025</a:t>
            </a:fld>
            <a:endParaRPr lang="en-US"/>
          </a:p>
        </p:txBody>
      </p:sp>
      <p:sp>
        <p:nvSpPr>
          <p:cNvPr id="5" name="Footer Placeholder 4">
            <a:extLst>
              <a:ext uri="{FF2B5EF4-FFF2-40B4-BE49-F238E27FC236}">
                <a16:creationId xmlns:a16="http://schemas.microsoft.com/office/drawing/2014/main" id="{78E41D00-89C4-C544-999E-517F14076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F4FFD8-CB8A-2447-B9DE-654BDC9600A7}"/>
              </a:ext>
            </a:extLst>
          </p:cNvPr>
          <p:cNvSpPr>
            <a:spLocks noGrp="1"/>
          </p:cNvSpPr>
          <p:nvPr>
            <p:ph type="sldNum" sz="quarter" idx="12"/>
          </p:nvPr>
        </p:nvSpPr>
        <p:spPr/>
        <p:txBody>
          <a:bodyPr/>
          <a:lstStyle/>
          <a:p>
            <a:fld id="{FC07EFA2-7AE0-6048-858E-3D310BE509A6}" type="slidenum">
              <a:rPr lang="en-US" smtClean="0"/>
              <a:t>‹#›</a:t>
            </a:fld>
            <a:endParaRPr lang="en-US"/>
          </a:p>
        </p:txBody>
      </p:sp>
    </p:spTree>
    <p:extLst>
      <p:ext uri="{BB962C8B-B14F-4D97-AF65-F5344CB8AC3E}">
        <p14:creationId xmlns:p14="http://schemas.microsoft.com/office/powerpoint/2010/main" val="32735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97A6E-8991-B446-B035-A513A310B96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8C617D-E7B9-CC45-AC94-4C228A9965F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D068F-42B2-7D4B-B2E5-6F770AE43B0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9EE3E8C-C0BE-504E-82A0-4AB6133C6DE9}" type="datetimeFigureOut">
              <a:rPr lang="en-US" smtClean="0"/>
              <a:t>7/7/2025</a:t>
            </a:fld>
            <a:endParaRPr lang="en-US"/>
          </a:p>
        </p:txBody>
      </p:sp>
      <p:sp>
        <p:nvSpPr>
          <p:cNvPr id="5" name="Footer Placeholder 4">
            <a:extLst>
              <a:ext uri="{FF2B5EF4-FFF2-40B4-BE49-F238E27FC236}">
                <a16:creationId xmlns:a16="http://schemas.microsoft.com/office/drawing/2014/main" id="{2D1448E5-02E1-1649-AE6D-7772F8BFE4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F0D7AD-2009-1D4B-9979-8D29DEDB43C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C07EFA2-7AE0-6048-858E-3D310BE509A6}" type="slidenum">
              <a:rPr lang="en-US" smtClean="0"/>
              <a:t>‹#›</a:t>
            </a:fld>
            <a:endParaRPr lang="en-US"/>
          </a:p>
        </p:txBody>
      </p:sp>
    </p:spTree>
    <p:extLst>
      <p:ext uri="{BB962C8B-B14F-4D97-AF65-F5344CB8AC3E}">
        <p14:creationId xmlns:p14="http://schemas.microsoft.com/office/powerpoint/2010/main" val="8422318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7.sv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mailto:tammy@dunebrook.org"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999" b="-8999"/>
            </a:stretch>
          </a:blipFill>
        </p:spPr>
        <p:txBody>
          <a:bodyPr/>
          <a:lstStyle/>
          <a:p>
            <a:pPr algn="ctr">
              <a:lnSpc>
                <a:spcPts val="5091"/>
              </a:lnSpc>
            </a:pPr>
            <a:endParaRPr lang="en-US" sz="3600" b="1" dirty="0">
              <a:solidFill>
                <a:srgbClr val="7030A0"/>
              </a:solidFill>
              <a:latin typeface="Amasis MT Pro" panose="02040504050005020304" pitchFamily="18" charset="0"/>
            </a:endParaRPr>
          </a:p>
          <a:p>
            <a:pPr algn="ctr">
              <a:lnSpc>
                <a:spcPts val="5091"/>
              </a:lnSpc>
            </a:pPr>
            <a:endParaRPr lang="en-US" sz="3600" b="1" dirty="0">
              <a:solidFill>
                <a:srgbClr val="7030A0"/>
              </a:solidFill>
              <a:latin typeface="Amasis MT Pro" panose="02040504050005020304" pitchFamily="18" charset="0"/>
            </a:endParaRPr>
          </a:p>
          <a:p>
            <a:pPr algn="ctr">
              <a:lnSpc>
                <a:spcPts val="5091"/>
              </a:lnSpc>
            </a:pPr>
            <a:r>
              <a:rPr lang="en-US" sz="4800" b="1" dirty="0">
                <a:solidFill>
                  <a:srgbClr val="7030A0"/>
                </a:solidFill>
                <a:latin typeface="Amasis MT Pro" panose="02040504050005020304" pitchFamily="18" charset="0"/>
              </a:rPr>
              <a:t>Community-driven opportunities for Healthcare </a:t>
            </a:r>
          </a:p>
          <a:p>
            <a:pPr algn="ctr">
              <a:lnSpc>
                <a:spcPts val="5091"/>
              </a:lnSpc>
            </a:pPr>
            <a:r>
              <a:rPr lang="en-US" sz="4800" b="1" dirty="0">
                <a:solidFill>
                  <a:srgbClr val="7030A0"/>
                </a:solidFill>
                <a:latin typeface="Amasis MT Pro" panose="02040504050005020304" pitchFamily="18" charset="0"/>
              </a:rPr>
              <a:t>and Oral Health Collaborations</a:t>
            </a:r>
          </a:p>
          <a:p>
            <a:pPr algn="ctr">
              <a:lnSpc>
                <a:spcPts val="5091"/>
              </a:lnSpc>
            </a:pPr>
            <a:endParaRPr lang="en-US" sz="4000" b="1"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ctr">
              <a:lnSpc>
                <a:spcPts val="5091"/>
              </a:lnSpc>
            </a:pPr>
            <a:endParaRPr lang="en-US" sz="4000" spc="50" dirty="0">
              <a:solidFill>
                <a:srgbClr val="7030A0"/>
              </a:solidFill>
              <a:latin typeface="Amasis MT Pro" panose="02040504050005020304" pitchFamily="18" charset="0"/>
            </a:endParaRPr>
          </a:p>
          <a:p>
            <a:pPr algn="r">
              <a:lnSpc>
                <a:spcPts val="5091"/>
              </a:lnSpc>
            </a:pPr>
            <a:r>
              <a:rPr lang="en-US" sz="3600" spc="50" dirty="0">
                <a:solidFill>
                  <a:srgbClr val="7030A0"/>
                </a:solidFill>
                <a:latin typeface="Amasis MT Pro" panose="02040504050005020304" pitchFamily="18" charset="0"/>
              </a:rPr>
              <a:t>Dr. Tamara Gierke Button DDS MSD FICD FACD</a:t>
            </a:r>
          </a:p>
          <a:p>
            <a:pPr algn="r">
              <a:lnSpc>
                <a:spcPts val="5091"/>
              </a:lnSpc>
            </a:pPr>
            <a:r>
              <a:rPr lang="en-US" sz="3600" spc="50" dirty="0">
                <a:solidFill>
                  <a:srgbClr val="7030A0"/>
                </a:solidFill>
                <a:latin typeface="Amasis MT Pro" panose="02040504050005020304" pitchFamily="18" charset="0"/>
              </a:rPr>
              <a:t>Executive Director, Dunebrook</a:t>
            </a:r>
          </a:p>
          <a:p>
            <a:pPr algn="r">
              <a:lnSpc>
                <a:spcPts val="5091"/>
              </a:lnSpc>
            </a:pPr>
            <a:r>
              <a:rPr lang="en-US" sz="3600" spc="50" dirty="0">
                <a:solidFill>
                  <a:srgbClr val="7030A0"/>
                </a:solidFill>
                <a:latin typeface="Amasis MT Pro" panose="02040504050005020304" pitchFamily="18" charset="0"/>
              </a:rPr>
              <a:t>President, Southshore Skipping Stones</a:t>
            </a:r>
          </a:p>
          <a:p>
            <a:pPr algn="ctr">
              <a:lnSpc>
                <a:spcPts val="5091"/>
              </a:lnSpc>
            </a:pPr>
            <a:endParaRPr lang="en-US" sz="4000" b="1" dirty="0">
              <a:solidFill>
                <a:srgbClr val="7030A0"/>
              </a:solidFill>
              <a:latin typeface="Amasis MT Pro" panose="020405040500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A person holding a baby&#10;&#10;Description automatically generated with medium confidence">
            <a:extLst>
              <a:ext uri="{FF2B5EF4-FFF2-40B4-BE49-F238E27FC236}">
                <a16:creationId xmlns:a16="http://schemas.microsoft.com/office/drawing/2014/main" id="{9E0B1998-BFB7-43E6-B4A9-22727F293807}"/>
              </a:ext>
            </a:extLst>
          </p:cNvPr>
          <p:cNvPicPr>
            <a:picLocks noChangeAspect="1"/>
          </p:cNvPicPr>
          <p:nvPr/>
        </p:nvPicPr>
        <p:blipFill rotWithShape="1">
          <a:blip r:embed="rId2"/>
          <a:srcRect t="7789" r="1" b="10228"/>
          <a:stretch/>
        </p:blipFill>
        <p:spPr>
          <a:xfrm>
            <a:off x="461662" y="392155"/>
            <a:ext cx="17364675" cy="9502689"/>
          </a:xfrm>
          <a:prstGeom prst="rect">
            <a:avLst/>
          </a:prstGeom>
        </p:spPr>
      </p:pic>
      <p:sp>
        <p:nvSpPr>
          <p:cNvPr id="3" name="TextBox 2">
            <a:extLst>
              <a:ext uri="{FF2B5EF4-FFF2-40B4-BE49-F238E27FC236}">
                <a16:creationId xmlns:a16="http://schemas.microsoft.com/office/drawing/2014/main" id="{406B7282-8C8B-4AB9-B5D3-BD4D60DE8D17}"/>
              </a:ext>
            </a:extLst>
          </p:cNvPr>
          <p:cNvSpPr txBox="1"/>
          <p:nvPr/>
        </p:nvSpPr>
        <p:spPr>
          <a:xfrm>
            <a:off x="838200" y="869308"/>
            <a:ext cx="16306800" cy="8771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prstClr val="white"/>
              </a:solidFill>
              <a:effectLst/>
              <a:uLnTx/>
              <a:uFillTx/>
              <a:latin typeface="Lor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Lora" pitchFamily="2" charset="0"/>
                <a:ea typeface="+mn-ea"/>
                <a:cs typeface="+mn-cs"/>
              </a:rPr>
              <a:t>Oral health </a:t>
            </a:r>
            <a:r>
              <a:rPr kumimoji="0" lang="en-US" sz="9600" b="1" i="1" u="none" strike="noStrike" kern="1200" cap="none" spc="0" normalizeH="0" baseline="0" noProof="0" dirty="0">
                <a:ln>
                  <a:noFill/>
                </a:ln>
                <a:solidFill>
                  <a:prstClr val="white"/>
                </a:solidFill>
                <a:effectLst/>
                <a:uLnTx/>
                <a:uFillTx/>
                <a:latin typeface="Lora" pitchFamily="2" charset="0"/>
                <a:ea typeface="+mn-ea"/>
                <a:cs typeface="+mn-cs"/>
              </a:rPr>
              <a:t>IS</a:t>
            </a:r>
            <a:r>
              <a:rPr kumimoji="0" lang="en-US" sz="9600" b="1" i="0" u="none" strike="noStrike" kern="1200" cap="none" spc="0" normalizeH="0" baseline="0" noProof="0" dirty="0">
                <a:ln>
                  <a:noFill/>
                </a:ln>
                <a:solidFill>
                  <a:prstClr val="white"/>
                </a:solidFill>
                <a:effectLst/>
                <a:uLnTx/>
                <a:uFillTx/>
                <a:latin typeface="Lora" pitchFamily="2" charset="0"/>
                <a:ea typeface="+mn-ea"/>
                <a:cs typeface="+mn-cs"/>
              </a:rPr>
              <a:t> overall health and there is no way to separate one from the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Lor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8928A6C1-F3CE-48AD-AF51-4FE04A0D5C49}"/>
              </a:ext>
            </a:extLst>
          </p:cNvPr>
          <p:cNvPicPr>
            <a:picLocks noChangeAspect="1"/>
          </p:cNvPicPr>
          <p:nvPr/>
        </p:nvPicPr>
        <p:blipFill>
          <a:blip r:embed="rId3"/>
          <a:srcRect l="125" r="125"/>
          <a:stretch>
            <a:fillRect/>
          </a:stretch>
        </p:blipFill>
        <p:spPr>
          <a:xfrm>
            <a:off x="685799" y="8163613"/>
            <a:ext cx="6069467" cy="1505987"/>
          </a:xfrm>
          <a:prstGeom prst="rect">
            <a:avLst/>
          </a:prstGeom>
        </p:spPr>
      </p:pic>
    </p:spTree>
    <p:extLst>
      <p:ext uri="{BB962C8B-B14F-4D97-AF65-F5344CB8AC3E}">
        <p14:creationId xmlns:p14="http://schemas.microsoft.com/office/powerpoint/2010/main" val="175447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8" name="TextBox 8"/>
          <p:cNvSpPr txBox="1"/>
          <p:nvPr/>
        </p:nvSpPr>
        <p:spPr>
          <a:xfrm>
            <a:off x="1028700" y="1019175"/>
            <a:ext cx="16230600" cy="1238250"/>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92278F"/>
                </a:solidFill>
                <a:effectLst/>
                <a:uLnTx/>
                <a:uFillTx/>
                <a:latin typeface="Lora Bold Italics"/>
                <a:ea typeface="+mn-ea"/>
                <a:cs typeface="+mn-cs"/>
              </a:rPr>
              <a:t>What is Dental </a:t>
            </a:r>
            <a:r>
              <a:rPr lang="en-US" sz="8000" dirty="0">
                <a:solidFill>
                  <a:srgbClr val="92278F"/>
                </a:solidFill>
                <a:latin typeface="Lora Bold Italics"/>
              </a:rPr>
              <a:t>Caries</a:t>
            </a:r>
            <a:r>
              <a:rPr kumimoji="0" lang="en-US" sz="8000" b="0" i="0" u="none" strike="noStrike" kern="1200" cap="none" spc="0" normalizeH="0" baseline="0" noProof="0" dirty="0">
                <a:ln>
                  <a:noFill/>
                </a:ln>
                <a:solidFill>
                  <a:srgbClr val="92278F"/>
                </a:solidFill>
                <a:effectLst/>
                <a:uLnTx/>
                <a:uFillTx/>
                <a:latin typeface="Lora Bold Italics"/>
                <a:ea typeface="+mn-ea"/>
                <a:cs typeface="+mn-cs"/>
              </a:rPr>
              <a:t>?</a:t>
            </a:r>
          </a:p>
        </p:txBody>
      </p:sp>
      <p:sp>
        <p:nvSpPr>
          <p:cNvPr id="9" name="TextBox 9"/>
          <p:cNvSpPr txBox="1"/>
          <p:nvPr/>
        </p:nvSpPr>
        <p:spPr>
          <a:xfrm>
            <a:off x="1028700" y="2691347"/>
            <a:ext cx="16497934" cy="2407326"/>
          </a:xfrm>
          <a:prstGeom prst="rect">
            <a:avLst/>
          </a:prstGeom>
        </p:spPr>
        <p:txBody>
          <a:bodyPr wrap="square" lIns="0" tIns="0" rIns="0" bIns="0" rtlCol="0" anchor="t">
            <a:spAutoFit/>
          </a:bodyPr>
          <a:lstStyle/>
          <a:p>
            <a:pPr marL="0" marR="0" lvl="0" indent="0" algn="l" defTabSz="914400" rtl="0" eaLnBrk="1" fontAlgn="auto" latinLnBrk="0" hangingPunct="1">
              <a:lnSpc>
                <a:spcPts val="6369"/>
              </a:lnSpc>
              <a:spcBef>
                <a:spcPct val="0"/>
              </a:spcBef>
              <a:spcAft>
                <a:spcPts val="0"/>
              </a:spcAft>
              <a:buClrTx/>
              <a:buSzTx/>
              <a:buFontTx/>
              <a:buNone/>
              <a:tabLst/>
              <a:defRPr/>
            </a:pPr>
            <a:r>
              <a:rPr kumimoji="0" lang="en-US" sz="4899" b="1" i="1" u="none" strike="noStrike" kern="1200" cap="none" spc="0" normalizeH="0" baseline="0" noProof="0" dirty="0">
                <a:ln>
                  <a:noFill/>
                </a:ln>
                <a:solidFill>
                  <a:srgbClr val="FFFFFF"/>
                </a:solidFill>
                <a:effectLst/>
                <a:uLnTx/>
                <a:uFillTx/>
                <a:latin typeface="Raleway Bold"/>
                <a:ea typeface="+mn-ea"/>
                <a:cs typeface="+mn-cs"/>
              </a:rPr>
              <a:t>A bacterial disease that can lead to tooth decay and cavities</a:t>
            </a:r>
          </a:p>
          <a:p>
            <a:pPr marL="0" marR="0" lvl="0" indent="0" algn="l" defTabSz="914400" rtl="0" eaLnBrk="1" fontAlgn="auto" latinLnBrk="0" hangingPunct="1">
              <a:lnSpc>
                <a:spcPts val="6369"/>
              </a:lnSpc>
              <a:spcBef>
                <a:spcPct val="0"/>
              </a:spcBef>
              <a:spcAft>
                <a:spcPts val="0"/>
              </a:spcAft>
              <a:buClrTx/>
              <a:buSzTx/>
              <a:buFontTx/>
              <a:buNone/>
              <a:tabLst/>
              <a:defRPr/>
            </a:pPr>
            <a:endParaRPr kumimoji="0" lang="en-US" sz="4899" b="1" i="1" u="none" strike="noStrike" kern="1200" cap="none" spc="0" normalizeH="0" baseline="0" noProof="0" dirty="0">
              <a:ln>
                <a:noFill/>
              </a:ln>
              <a:solidFill>
                <a:srgbClr val="FFFFFF"/>
              </a:solidFill>
              <a:effectLst/>
              <a:uLnTx/>
              <a:uFillTx/>
              <a:latin typeface="Raleway Bold"/>
              <a:ea typeface="+mn-ea"/>
              <a:cs typeface="+mn-cs"/>
            </a:endParaRPr>
          </a:p>
        </p:txBody>
      </p:sp>
      <p:sp>
        <p:nvSpPr>
          <p:cNvPr id="10" name="TextBox 10"/>
          <p:cNvSpPr txBox="1"/>
          <p:nvPr/>
        </p:nvSpPr>
        <p:spPr>
          <a:xfrm>
            <a:off x="1028700" y="6356550"/>
            <a:ext cx="9279283" cy="893963"/>
          </a:xfrm>
          <a:prstGeom prst="rect">
            <a:avLst/>
          </a:prstGeom>
        </p:spPr>
        <p:txBody>
          <a:bodyPr lIns="0" tIns="0" rIns="0" bIns="0" rtlCol="0" anchor="t">
            <a:spAutoFit/>
          </a:bodyPr>
          <a:lstStyle/>
          <a:p>
            <a:pPr marL="280668" marR="0" lvl="1" indent="0" algn="l" defTabSz="914400" rtl="0" eaLnBrk="1" fontAlgn="auto" latinLnBrk="0" hangingPunct="1">
              <a:lnSpc>
                <a:spcPts val="363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a:p>
            <a:pPr marL="0" marR="0" lvl="0" indent="0" algn="l" defTabSz="914400" rtl="0" eaLnBrk="1" fontAlgn="auto" latinLnBrk="0" hangingPunct="1">
              <a:lnSpc>
                <a:spcPts val="3639"/>
              </a:lnSpc>
              <a:spcBef>
                <a:spcPct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p:txBody>
      </p:sp>
      <p:sp>
        <p:nvSpPr>
          <p:cNvPr id="12" name="TextBox 12"/>
          <p:cNvSpPr txBox="1"/>
          <p:nvPr/>
        </p:nvSpPr>
        <p:spPr>
          <a:xfrm>
            <a:off x="10134958" y="6356550"/>
            <a:ext cx="7391676" cy="795089"/>
          </a:xfrm>
          <a:prstGeom prst="rect">
            <a:avLst/>
          </a:prstGeom>
        </p:spPr>
        <p:txBody>
          <a:bodyPr lIns="0" tIns="0" rIns="0" bIns="0" rtlCol="0" anchor="t">
            <a:spAutoFit/>
          </a:bodyPr>
          <a:lstStyle/>
          <a:p>
            <a:pPr marL="0" marR="0" lvl="0" indent="0" algn="l" defTabSz="914400" rtl="0" eaLnBrk="1" fontAlgn="auto" latinLnBrk="0" hangingPunct="1">
              <a:lnSpc>
                <a:spcPts val="307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a:p>
            <a:pPr marL="0" marR="0" lvl="0" indent="0" algn="l" defTabSz="914400" rtl="0" eaLnBrk="1" fontAlgn="auto" latinLnBrk="0" hangingPunct="1">
              <a:lnSpc>
                <a:spcPts val="3079"/>
              </a:lnSpc>
              <a:spcBef>
                <a:spcPct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p:txBody>
      </p:sp>
      <p:pic>
        <p:nvPicPr>
          <p:cNvPr id="7" name="Picture 2">
            <a:extLst>
              <a:ext uri="{FF2B5EF4-FFF2-40B4-BE49-F238E27FC236}">
                <a16:creationId xmlns:a16="http://schemas.microsoft.com/office/drawing/2014/main" id="{3D283A91-54AB-4E73-88BE-4AAB06D14021}"/>
              </a:ext>
            </a:extLst>
          </p:cNvPr>
          <p:cNvPicPr>
            <a:picLocks noChangeAspect="1"/>
          </p:cNvPicPr>
          <p:nvPr/>
        </p:nvPicPr>
        <p:blipFill>
          <a:blip r:embed="rId3"/>
          <a:srcRect l="125" r="125"/>
          <a:stretch>
            <a:fillRect/>
          </a:stretch>
        </p:blipFill>
        <p:spPr>
          <a:xfrm>
            <a:off x="1143000" y="8536965"/>
            <a:ext cx="4229100" cy="1049346"/>
          </a:xfrm>
          <a:prstGeom prst="rect">
            <a:avLst/>
          </a:prstGeom>
        </p:spPr>
      </p:pic>
    </p:spTree>
    <p:extLst>
      <p:ext uri="{BB962C8B-B14F-4D97-AF65-F5344CB8AC3E}">
        <p14:creationId xmlns:p14="http://schemas.microsoft.com/office/powerpoint/2010/main" val="107580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933"/>
          <a:stretch>
            <a:fillRect/>
          </a:stretch>
        </p:blipFill>
        <p:spPr>
          <a:xfrm>
            <a:off x="0" y="0"/>
            <a:ext cx="18288000" cy="10287000"/>
          </a:xfrm>
          <a:prstGeom prst="rect">
            <a:avLst/>
          </a:prstGeom>
        </p:spPr>
      </p:pic>
      <p:sp>
        <p:nvSpPr>
          <p:cNvPr id="3" name="AutoShape 3"/>
          <p:cNvSpPr/>
          <p:nvPr/>
        </p:nvSpPr>
        <p:spPr>
          <a:xfrm>
            <a:off x="1190625" y="5133975"/>
            <a:ext cx="16068675" cy="0"/>
          </a:xfrm>
          <a:prstGeom prst="line">
            <a:avLst/>
          </a:prstGeom>
          <a:ln w="19050" cap="rnd">
            <a:solidFill>
              <a:srgbClr val="92278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028700" y="4981575"/>
            <a:ext cx="323850" cy="32385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2278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777810" y="4991100"/>
            <a:ext cx="323850" cy="32385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2278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028700" y="1019175"/>
            <a:ext cx="16230600" cy="1133515"/>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92278F"/>
                </a:solidFill>
                <a:effectLst/>
                <a:uLnTx/>
                <a:uFillTx/>
                <a:latin typeface="Lora Bold Italics"/>
                <a:ea typeface="+mn-ea"/>
                <a:cs typeface="+mn-cs"/>
              </a:rPr>
              <a:t>How does dental caries cause cavities?</a:t>
            </a:r>
          </a:p>
        </p:txBody>
      </p:sp>
      <p:sp>
        <p:nvSpPr>
          <p:cNvPr id="9" name="TextBox 9"/>
          <p:cNvSpPr txBox="1"/>
          <p:nvPr/>
        </p:nvSpPr>
        <p:spPr>
          <a:xfrm>
            <a:off x="1028700" y="5489813"/>
            <a:ext cx="7218652" cy="713722"/>
          </a:xfrm>
          <a:prstGeom prst="rect">
            <a:avLst/>
          </a:prstGeom>
        </p:spPr>
        <p:txBody>
          <a:bodyPr lIns="0" tIns="0" rIns="0" bIns="0" rtlCol="0" anchor="t">
            <a:spAutoFit/>
          </a:bodyPr>
          <a:lstStyle/>
          <a:p>
            <a:pPr marL="0" marR="0" lvl="0" indent="0" algn="l" defTabSz="914400" rtl="0" eaLnBrk="1" fontAlgn="auto" latinLnBrk="0" hangingPunct="1">
              <a:lnSpc>
                <a:spcPts val="6369"/>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aleway Bold"/>
                <a:ea typeface="+mn-ea"/>
                <a:cs typeface="+mn-cs"/>
              </a:rPr>
              <a:t>Cavity causing bacteria grow </a:t>
            </a:r>
          </a:p>
        </p:txBody>
      </p:sp>
      <p:sp>
        <p:nvSpPr>
          <p:cNvPr id="10" name="TextBox 10"/>
          <p:cNvSpPr txBox="1"/>
          <p:nvPr/>
        </p:nvSpPr>
        <p:spPr>
          <a:xfrm>
            <a:off x="855676" y="6356550"/>
            <a:ext cx="9279283" cy="2278957"/>
          </a:xfrm>
          <a:prstGeom prst="rect">
            <a:avLst/>
          </a:prstGeom>
        </p:spPr>
        <p:txBody>
          <a:bodyPr lIns="0" tIns="0" rIns="0" bIns="0" rtlCol="0" anchor="t">
            <a:spAutoFit/>
          </a:bodyPr>
          <a:lstStyle/>
          <a:p>
            <a:pPr marL="561337"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0" i="0" u="none" strike="noStrike" kern="1200" cap="none" spc="0" normalizeH="0" baseline="0" noProof="0" dirty="0">
                <a:ln>
                  <a:noFill/>
                </a:ln>
                <a:solidFill>
                  <a:srgbClr val="FFFFFF"/>
                </a:solidFill>
                <a:effectLst/>
                <a:uLnTx/>
                <a:uFillTx/>
                <a:latin typeface="Open Sans Bold"/>
                <a:ea typeface="+mn-ea"/>
                <a:cs typeface="+mn-cs"/>
              </a:rPr>
              <a:t>Sugars and acids in foods help them to grow</a:t>
            </a:r>
          </a:p>
          <a:p>
            <a:pPr marL="561337"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0" i="0" u="none" strike="noStrike" kern="1200" cap="none" spc="0" normalizeH="0" baseline="0" noProof="0" dirty="0">
                <a:ln>
                  <a:noFill/>
                </a:ln>
                <a:solidFill>
                  <a:srgbClr val="FFFFFF"/>
                </a:solidFill>
                <a:effectLst/>
                <a:uLnTx/>
                <a:uFillTx/>
                <a:latin typeface="Open Sans Bold"/>
                <a:ea typeface="+mn-ea"/>
                <a:cs typeface="+mn-cs"/>
              </a:rPr>
              <a:t>Plaque is not removed effectively every day</a:t>
            </a:r>
          </a:p>
          <a:p>
            <a:pPr marL="561337"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0" i="0" u="none" strike="noStrike" kern="1200" cap="none" spc="0" normalizeH="0" baseline="0" noProof="0" dirty="0">
                <a:ln>
                  <a:noFill/>
                </a:ln>
                <a:solidFill>
                  <a:srgbClr val="FFFFFF"/>
                </a:solidFill>
                <a:effectLst/>
                <a:uLnTx/>
                <a:uFillTx/>
                <a:latin typeface="Open Sans Bold"/>
                <a:ea typeface="+mn-ea"/>
                <a:cs typeface="+mn-cs"/>
              </a:rPr>
              <a:t>When your mouth is acidic, enamel breaks down</a:t>
            </a:r>
          </a:p>
          <a:p>
            <a:pPr marL="561337" marR="0" lvl="1" indent="-280669" algn="l" defTabSz="914400" rtl="0" eaLnBrk="1" fontAlgn="auto" latinLnBrk="0" hangingPunct="1">
              <a:lnSpc>
                <a:spcPts val="3639"/>
              </a:lnSpc>
              <a:spcBef>
                <a:spcPts val="0"/>
              </a:spcBef>
              <a:spcAft>
                <a:spcPts val="0"/>
              </a:spcAft>
              <a:buClrTx/>
              <a:buSzTx/>
              <a:buFont typeface="Arial"/>
              <a:buChar char="•"/>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a:p>
            <a:pPr marL="0" marR="0" lvl="0" indent="0" algn="l" defTabSz="914400" rtl="0" eaLnBrk="1" fontAlgn="auto" latinLnBrk="0" hangingPunct="1">
              <a:lnSpc>
                <a:spcPts val="3639"/>
              </a:lnSpc>
              <a:spcBef>
                <a:spcPct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p:txBody>
      </p:sp>
      <p:sp>
        <p:nvSpPr>
          <p:cNvPr id="11" name="TextBox 11"/>
          <p:cNvSpPr txBox="1"/>
          <p:nvPr/>
        </p:nvSpPr>
        <p:spPr>
          <a:xfrm>
            <a:off x="9777810" y="5458698"/>
            <a:ext cx="7921916" cy="713722"/>
          </a:xfrm>
          <a:prstGeom prst="rect">
            <a:avLst/>
          </a:prstGeom>
        </p:spPr>
        <p:txBody>
          <a:bodyPr lIns="0" tIns="0" rIns="0" bIns="0" rtlCol="0" anchor="t">
            <a:spAutoFit/>
          </a:bodyPr>
          <a:lstStyle/>
          <a:p>
            <a:pPr marL="0" marR="0" lvl="0" indent="0" algn="l" defTabSz="914400" rtl="0" eaLnBrk="1" fontAlgn="auto" latinLnBrk="0" hangingPunct="1">
              <a:lnSpc>
                <a:spcPts val="6369"/>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alpha val="63922"/>
                  </a:srgbClr>
                </a:solidFill>
                <a:effectLst/>
                <a:uLnTx/>
                <a:uFillTx/>
                <a:latin typeface="Raleway Bold"/>
                <a:ea typeface="+mn-ea"/>
                <a:cs typeface="+mn-cs"/>
              </a:rPr>
              <a:t>Cavities are an advanced symptom!</a:t>
            </a:r>
          </a:p>
        </p:txBody>
      </p:sp>
      <p:sp>
        <p:nvSpPr>
          <p:cNvPr id="12" name="TextBox 12"/>
          <p:cNvSpPr txBox="1"/>
          <p:nvPr/>
        </p:nvSpPr>
        <p:spPr>
          <a:xfrm>
            <a:off x="9224962" y="6187044"/>
            <a:ext cx="9279283" cy="1256754"/>
          </a:xfrm>
          <a:prstGeom prst="rect">
            <a:avLst/>
          </a:prstGeom>
        </p:spPr>
        <p:txBody>
          <a:bodyPr lIns="0" tIns="0" rIns="0" bIns="0" rtlCol="0" anchor="t">
            <a:spAutoFit/>
          </a:bodyPr>
          <a:lstStyle/>
          <a:p>
            <a:pPr marL="561337" marR="0" lvl="1" indent="-280669" algn="l" defTabSz="914400" rtl="0" eaLnBrk="1" fontAlgn="auto" latinLnBrk="0" hangingPunct="1">
              <a:lnSpc>
                <a:spcPts val="3639"/>
              </a:lnSpc>
              <a:spcBef>
                <a:spcPts val="0"/>
              </a:spcBef>
              <a:spcAft>
                <a:spcPts val="0"/>
              </a:spcAft>
              <a:buClrTx/>
              <a:buSzTx/>
              <a:buFont typeface="Arial"/>
              <a:buChar char="•"/>
              <a:tabLst/>
              <a:defRPr/>
            </a:pPr>
            <a:r>
              <a:rPr kumimoji="0" lang="en-US" sz="2599" b="0" i="0" u="none" strike="noStrike" kern="1200" cap="none" spc="0" normalizeH="0" baseline="0" noProof="0" dirty="0">
                <a:ln>
                  <a:noFill/>
                </a:ln>
                <a:solidFill>
                  <a:srgbClr val="FFFFFF"/>
                </a:solidFill>
                <a:effectLst/>
                <a:uLnTx/>
                <a:uFillTx/>
                <a:latin typeface="Open Sans Bold"/>
                <a:ea typeface="+mn-ea"/>
                <a:cs typeface="+mn-cs"/>
              </a:rPr>
              <a:t>What is causing the growth of the bacteria?????</a:t>
            </a:r>
          </a:p>
          <a:p>
            <a:pPr marL="0" marR="0" lvl="0" indent="0" algn="l" defTabSz="914400" rtl="0" eaLnBrk="1" fontAlgn="auto" latinLnBrk="0" hangingPunct="1">
              <a:lnSpc>
                <a:spcPts val="307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a:p>
            <a:pPr marL="0" marR="0" lvl="0" indent="0" algn="l" defTabSz="914400" rtl="0" eaLnBrk="1" fontAlgn="auto" latinLnBrk="0" hangingPunct="1">
              <a:lnSpc>
                <a:spcPts val="3079"/>
              </a:lnSpc>
              <a:spcBef>
                <a:spcPct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p:txBody>
      </p:sp>
      <p:pic>
        <p:nvPicPr>
          <p:cNvPr id="13" name="Picture 2">
            <a:extLst>
              <a:ext uri="{FF2B5EF4-FFF2-40B4-BE49-F238E27FC236}">
                <a16:creationId xmlns:a16="http://schemas.microsoft.com/office/drawing/2014/main" id="{C7075FBB-5138-2B85-6C8A-8EAD0ABB85BC}"/>
              </a:ext>
            </a:extLst>
          </p:cNvPr>
          <p:cNvPicPr>
            <a:picLocks noChangeAspect="1"/>
          </p:cNvPicPr>
          <p:nvPr/>
        </p:nvPicPr>
        <p:blipFill>
          <a:blip r:embed="rId3"/>
          <a:srcRect l="125" r="125"/>
          <a:stretch>
            <a:fillRect/>
          </a:stretch>
        </p:blipFill>
        <p:spPr>
          <a:xfrm>
            <a:off x="1028700" y="8580638"/>
            <a:ext cx="4229100" cy="1049346"/>
          </a:xfrm>
          <a:prstGeom prst="rect">
            <a:avLst/>
          </a:prstGeom>
        </p:spPr>
      </p:pic>
    </p:spTree>
    <p:extLst>
      <p:ext uri="{BB962C8B-B14F-4D97-AF65-F5344CB8AC3E}">
        <p14:creationId xmlns:p14="http://schemas.microsoft.com/office/powerpoint/2010/main" val="223143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8" name="TextBox 8"/>
          <p:cNvSpPr txBox="1"/>
          <p:nvPr/>
        </p:nvSpPr>
        <p:spPr>
          <a:xfrm>
            <a:off x="1028700" y="1019175"/>
            <a:ext cx="16230600" cy="2462213"/>
          </a:xfrm>
          <a:prstGeom prst="rect">
            <a:avLst/>
          </a:prstGeom>
        </p:spPr>
        <p:txBody>
          <a:bodyPr lIns="0" tIns="0" rIns="0" bIns="0" rtlCol="0" anchor="t">
            <a:spAutoFit/>
          </a:bodyPr>
          <a:lstStyle/>
          <a:p>
            <a:pPr marL="0" marR="0" lvl="0" indent="0" algn="l"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92278F"/>
                </a:solidFill>
                <a:effectLst/>
                <a:uLnTx/>
                <a:uFillTx/>
                <a:latin typeface="Lora Bold Italics"/>
                <a:ea typeface="+mn-ea"/>
                <a:cs typeface="+mn-cs"/>
              </a:rPr>
              <a:t>How do we “get” the bacteria that cause dental caries??</a:t>
            </a:r>
          </a:p>
        </p:txBody>
      </p:sp>
      <p:sp>
        <p:nvSpPr>
          <p:cNvPr id="10" name="TextBox 10"/>
          <p:cNvSpPr txBox="1"/>
          <p:nvPr/>
        </p:nvSpPr>
        <p:spPr>
          <a:xfrm>
            <a:off x="1028700" y="6356550"/>
            <a:ext cx="9279283" cy="893963"/>
          </a:xfrm>
          <a:prstGeom prst="rect">
            <a:avLst/>
          </a:prstGeom>
        </p:spPr>
        <p:txBody>
          <a:bodyPr lIns="0" tIns="0" rIns="0" bIns="0" rtlCol="0" anchor="t">
            <a:spAutoFit/>
          </a:bodyPr>
          <a:lstStyle/>
          <a:p>
            <a:pPr marL="280668" marR="0" lvl="1" indent="0" algn="l" defTabSz="914400" rtl="0" eaLnBrk="1" fontAlgn="auto" latinLnBrk="0" hangingPunct="1">
              <a:lnSpc>
                <a:spcPts val="363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a:p>
            <a:pPr marL="0" marR="0" lvl="0" indent="0" algn="l" defTabSz="914400" rtl="0" eaLnBrk="1" fontAlgn="auto" latinLnBrk="0" hangingPunct="1">
              <a:lnSpc>
                <a:spcPts val="3639"/>
              </a:lnSpc>
              <a:spcBef>
                <a:spcPct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p:txBody>
      </p:sp>
      <p:sp>
        <p:nvSpPr>
          <p:cNvPr id="12" name="TextBox 12"/>
          <p:cNvSpPr txBox="1"/>
          <p:nvPr/>
        </p:nvSpPr>
        <p:spPr>
          <a:xfrm>
            <a:off x="10134958" y="6356550"/>
            <a:ext cx="7391676" cy="795089"/>
          </a:xfrm>
          <a:prstGeom prst="rect">
            <a:avLst/>
          </a:prstGeom>
        </p:spPr>
        <p:txBody>
          <a:bodyPr lIns="0" tIns="0" rIns="0" bIns="0" rtlCol="0" anchor="t">
            <a:spAutoFit/>
          </a:bodyPr>
          <a:lstStyle/>
          <a:p>
            <a:pPr marL="0" marR="0" lvl="0" indent="0" algn="l" defTabSz="914400" rtl="0" eaLnBrk="1" fontAlgn="auto" latinLnBrk="0" hangingPunct="1">
              <a:lnSpc>
                <a:spcPts val="307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a:p>
            <a:pPr marL="0" marR="0" lvl="0" indent="0" algn="l" defTabSz="914400" rtl="0" eaLnBrk="1" fontAlgn="auto" latinLnBrk="0" hangingPunct="1">
              <a:lnSpc>
                <a:spcPts val="3079"/>
              </a:lnSpc>
              <a:spcBef>
                <a:spcPct val="0"/>
              </a:spcBef>
              <a:spcAft>
                <a:spcPts val="0"/>
              </a:spcAft>
              <a:buClrTx/>
              <a:buSzTx/>
              <a:buFontTx/>
              <a:buNone/>
              <a:tabLst/>
              <a:defRPr/>
            </a:pPr>
            <a:endParaRPr kumimoji="0" lang="en-US" sz="2599" b="0" i="0" u="none" strike="noStrike" kern="1200" cap="none" spc="0" normalizeH="0" baseline="0" noProof="0" dirty="0">
              <a:ln>
                <a:noFill/>
              </a:ln>
              <a:solidFill>
                <a:srgbClr val="FFFFFF"/>
              </a:solidFill>
              <a:effectLst/>
              <a:uLnTx/>
              <a:uFillTx/>
              <a:latin typeface="Open Sans Bold"/>
              <a:ea typeface="+mn-ea"/>
              <a:cs typeface="+mn-cs"/>
            </a:endParaRPr>
          </a:p>
        </p:txBody>
      </p:sp>
      <p:pic>
        <p:nvPicPr>
          <p:cNvPr id="6" name="Picture 2">
            <a:extLst>
              <a:ext uri="{FF2B5EF4-FFF2-40B4-BE49-F238E27FC236}">
                <a16:creationId xmlns:a16="http://schemas.microsoft.com/office/drawing/2014/main" id="{CF5F5D38-3B0F-F2F2-201C-C15C65E65776}"/>
              </a:ext>
            </a:extLst>
          </p:cNvPr>
          <p:cNvPicPr>
            <a:picLocks noChangeAspect="1"/>
          </p:cNvPicPr>
          <p:nvPr/>
        </p:nvPicPr>
        <p:blipFill>
          <a:blip r:embed="rId3"/>
          <a:srcRect l="125" r="125"/>
          <a:stretch>
            <a:fillRect/>
          </a:stretch>
        </p:blipFill>
        <p:spPr>
          <a:xfrm>
            <a:off x="762000" y="8572500"/>
            <a:ext cx="4229100" cy="1049346"/>
          </a:xfrm>
          <a:prstGeom prst="rect">
            <a:avLst/>
          </a:prstGeom>
        </p:spPr>
      </p:pic>
    </p:spTree>
    <p:extLst>
      <p:ext uri="{BB962C8B-B14F-4D97-AF65-F5344CB8AC3E}">
        <p14:creationId xmlns:p14="http://schemas.microsoft.com/office/powerpoint/2010/main" val="1608741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8A5"/>
        </a:solidFill>
        <a:effectLst/>
      </p:bgPr>
    </p:bg>
    <p:spTree>
      <p:nvGrpSpPr>
        <p:cNvPr id="1" name="">
          <a:extLst>
            <a:ext uri="{FF2B5EF4-FFF2-40B4-BE49-F238E27FC236}">
              <a16:creationId xmlns:a16="http://schemas.microsoft.com/office/drawing/2014/main" id="{EDF31CA2-835A-BE12-F8DB-7893230F92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7B7DF25-A355-6C19-CE67-03CDD0A71FA0}"/>
              </a:ext>
            </a:extLst>
          </p:cNvPr>
          <p:cNvSpPr txBox="1"/>
          <p:nvPr/>
        </p:nvSpPr>
        <p:spPr>
          <a:xfrm>
            <a:off x="1028700" y="970111"/>
            <a:ext cx="2933700" cy="358140"/>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0" normalizeH="0" baseline="0" noProof="0">
                <a:ln>
                  <a:noFill/>
                </a:ln>
                <a:solidFill>
                  <a:srgbClr val="000000"/>
                </a:solidFill>
                <a:effectLst/>
                <a:uLnTx/>
                <a:uFillTx/>
                <a:latin typeface="Lora"/>
                <a:ea typeface="+mn-ea"/>
                <a:cs typeface="+mn-cs"/>
              </a:rPr>
              <a:t>Pregnancy Oral Health</a:t>
            </a:r>
            <a:endParaRPr kumimoji="0" lang="en-US" sz="2099" b="0" i="0" u="none" strike="noStrike" kern="1200" cap="none" spc="0" normalizeH="0" baseline="0" noProof="0" dirty="0">
              <a:ln>
                <a:noFill/>
              </a:ln>
              <a:solidFill>
                <a:srgbClr val="000000"/>
              </a:solidFill>
              <a:effectLst/>
              <a:uLnTx/>
              <a:uFillTx/>
              <a:latin typeface="Lora"/>
              <a:ea typeface="+mn-ea"/>
              <a:cs typeface="+mn-cs"/>
            </a:endParaRPr>
          </a:p>
        </p:txBody>
      </p:sp>
      <p:pic>
        <p:nvPicPr>
          <p:cNvPr id="2050" name="Picture 2">
            <a:extLst>
              <a:ext uri="{FF2B5EF4-FFF2-40B4-BE49-F238E27FC236}">
                <a16:creationId xmlns:a16="http://schemas.microsoft.com/office/drawing/2014/main" id="{7B8D1569-7237-A579-D2BB-AA08C3A89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642" y="1637157"/>
            <a:ext cx="15894716" cy="7012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a:extLst>
              <a:ext uri="{FF2B5EF4-FFF2-40B4-BE49-F238E27FC236}">
                <a16:creationId xmlns:a16="http://schemas.microsoft.com/office/drawing/2014/main" id="{BC3803AB-81BC-A0E6-9767-7DB765B494C4}"/>
              </a:ext>
            </a:extLst>
          </p:cNvPr>
          <p:cNvPicPr>
            <a:picLocks noChangeAspect="1"/>
          </p:cNvPicPr>
          <p:nvPr/>
        </p:nvPicPr>
        <p:blipFill>
          <a:blip r:embed="rId3"/>
          <a:srcRect l="125" r="125"/>
          <a:stretch>
            <a:fillRect/>
          </a:stretch>
        </p:blipFill>
        <p:spPr>
          <a:xfrm>
            <a:off x="1028700" y="8792216"/>
            <a:ext cx="4229100" cy="1049346"/>
          </a:xfrm>
          <a:prstGeom prst="rect">
            <a:avLst/>
          </a:prstGeom>
        </p:spPr>
      </p:pic>
    </p:spTree>
    <p:extLst>
      <p:ext uri="{BB962C8B-B14F-4D97-AF65-F5344CB8AC3E}">
        <p14:creationId xmlns:p14="http://schemas.microsoft.com/office/powerpoint/2010/main" val="186306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88A5"/>
        </a:solidFill>
        <a:effectLst/>
      </p:bgPr>
    </p:bg>
    <p:spTree>
      <p:nvGrpSpPr>
        <p:cNvPr id="1" name="">
          <a:extLst>
            <a:ext uri="{FF2B5EF4-FFF2-40B4-BE49-F238E27FC236}">
              <a16:creationId xmlns:a16="http://schemas.microsoft.com/office/drawing/2014/main" id="{B2A4F30E-B235-60E1-6483-B03169AFECA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6440513-FCEA-E47C-359C-5D46D35D28B5}"/>
              </a:ext>
            </a:extLst>
          </p:cNvPr>
          <p:cNvSpPr txBox="1"/>
          <p:nvPr/>
        </p:nvSpPr>
        <p:spPr>
          <a:xfrm>
            <a:off x="1028700" y="970111"/>
            <a:ext cx="2933700" cy="358140"/>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0" normalizeH="0" baseline="0" noProof="0">
                <a:ln>
                  <a:noFill/>
                </a:ln>
                <a:solidFill>
                  <a:srgbClr val="000000"/>
                </a:solidFill>
                <a:effectLst/>
                <a:uLnTx/>
                <a:uFillTx/>
                <a:latin typeface="Lora"/>
                <a:ea typeface="+mn-ea"/>
                <a:cs typeface="+mn-cs"/>
              </a:rPr>
              <a:t>Pregnancy Oral Health</a:t>
            </a:r>
            <a:endParaRPr kumimoji="0" lang="en-US" sz="2099" b="0" i="0" u="none" strike="noStrike" kern="1200" cap="none" spc="0" normalizeH="0" baseline="0" noProof="0" dirty="0">
              <a:ln>
                <a:noFill/>
              </a:ln>
              <a:solidFill>
                <a:srgbClr val="000000"/>
              </a:solidFill>
              <a:effectLst/>
              <a:uLnTx/>
              <a:uFillTx/>
              <a:latin typeface="Lora"/>
              <a:ea typeface="+mn-ea"/>
              <a:cs typeface="+mn-cs"/>
            </a:endParaRPr>
          </a:p>
        </p:txBody>
      </p:sp>
      <p:pic>
        <p:nvPicPr>
          <p:cNvPr id="3074" name="Picture 2">
            <a:extLst>
              <a:ext uri="{FF2B5EF4-FFF2-40B4-BE49-F238E27FC236}">
                <a16:creationId xmlns:a16="http://schemas.microsoft.com/office/drawing/2014/main" id="{C7AE8D90-66E3-766E-0AC9-658CCF588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1795463"/>
            <a:ext cx="13535025" cy="669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a:extLst>
              <a:ext uri="{FF2B5EF4-FFF2-40B4-BE49-F238E27FC236}">
                <a16:creationId xmlns:a16="http://schemas.microsoft.com/office/drawing/2014/main" id="{F170C30D-9184-06D7-7302-B96763E3B5F2}"/>
              </a:ext>
            </a:extLst>
          </p:cNvPr>
          <p:cNvPicPr>
            <a:picLocks noChangeAspect="1"/>
          </p:cNvPicPr>
          <p:nvPr/>
        </p:nvPicPr>
        <p:blipFill>
          <a:blip r:embed="rId3"/>
          <a:srcRect l="125" r="125"/>
          <a:stretch>
            <a:fillRect/>
          </a:stretch>
        </p:blipFill>
        <p:spPr>
          <a:xfrm>
            <a:off x="533400" y="8792216"/>
            <a:ext cx="4229100" cy="1049346"/>
          </a:xfrm>
          <a:prstGeom prst="rect">
            <a:avLst/>
          </a:prstGeom>
        </p:spPr>
      </p:pic>
    </p:spTree>
    <p:extLst>
      <p:ext uri="{BB962C8B-B14F-4D97-AF65-F5344CB8AC3E}">
        <p14:creationId xmlns:p14="http://schemas.microsoft.com/office/powerpoint/2010/main" val="412615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77B3-345B-9C6F-505E-FE9EB105EEE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CE34830-6A80-E531-E19B-C525A80E6643}"/>
              </a:ext>
            </a:extLst>
          </p:cNvPr>
          <p:cNvPicPr>
            <a:picLocks noChangeAspect="1"/>
          </p:cNvPicPr>
          <p:nvPr/>
        </p:nvPicPr>
        <p:blipFill>
          <a:blip r:embed="rId2"/>
          <a:srcRect t="43749"/>
          <a:stretch>
            <a:fillRect/>
          </a:stretch>
        </p:blipFill>
        <p:spPr>
          <a:xfrm>
            <a:off x="0" y="0"/>
            <a:ext cx="18288000" cy="10287000"/>
          </a:xfrm>
          <a:prstGeom prst="rect">
            <a:avLst/>
          </a:prstGeom>
        </p:spPr>
      </p:pic>
      <p:sp>
        <p:nvSpPr>
          <p:cNvPr id="22" name="TextBox 22">
            <a:extLst>
              <a:ext uri="{FF2B5EF4-FFF2-40B4-BE49-F238E27FC236}">
                <a16:creationId xmlns:a16="http://schemas.microsoft.com/office/drawing/2014/main" id="{A68742A0-6CED-8608-ACF6-739BBB45403D}"/>
              </a:ext>
            </a:extLst>
          </p:cNvPr>
          <p:cNvSpPr txBox="1"/>
          <p:nvPr/>
        </p:nvSpPr>
        <p:spPr>
          <a:xfrm>
            <a:off x="838200" y="1257300"/>
            <a:ext cx="16230600" cy="1231106"/>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Raleway Bold"/>
                <a:ea typeface="+mn-ea"/>
                <a:cs typeface="+mn-cs"/>
              </a:rPr>
              <a:t>Welcome to your healthy home!!</a:t>
            </a:r>
          </a:p>
        </p:txBody>
      </p:sp>
    </p:spTree>
    <p:extLst>
      <p:ext uri="{BB962C8B-B14F-4D97-AF65-F5344CB8AC3E}">
        <p14:creationId xmlns:p14="http://schemas.microsoft.com/office/powerpoint/2010/main" val="333490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18032"/>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5" r="125"/>
          <a:stretch>
            <a:fillRect/>
          </a:stretch>
        </p:blipFill>
        <p:spPr>
          <a:xfrm>
            <a:off x="9622540" y="7363429"/>
            <a:ext cx="7636760" cy="1894871"/>
          </a:xfrm>
          <a:prstGeom prst="rect">
            <a:avLst/>
          </a:prstGeom>
        </p:spPr>
      </p:pic>
      <p:sp>
        <p:nvSpPr>
          <p:cNvPr id="3" name="TextBox 3"/>
          <p:cNvSpPr txBox="1"/>
          <p:nvPr/>
        </p:nvSpPr>
        <p:spPr>
          <a:xfrm>
            <a:off x="4344353" y="3754262"/>
            <a:ext cx="9599295" cy="1146083"/>
          </a:xfrm>
          <a:prstGeom prst="rect">
            <a:avLst/>
          </a:prstGeom>
        </p:spPr>
        <p:txBody>
          <a:bodyPr lIns="0" tIns="0" rIns="0" bIns="0" rtlCol="0" anchor="t">
            <a:spAutoFit/>
          </a:bodyPr>
          <a:lstStyle/>
          <a:p>
            <a:pPr marL="0" marR="0" lvl="0" indent="0" algn="ctr" defTabSz="914400" rtl="0" eaLnBrk="1" fontAlgn="auto" latinLnBrk="0" hangingPunct="1">
              <a:lnSpc>
                <a:spcPts val="9729"/>
              </a:lnSpc>
              <a:spcBef>
                <a:spcPts val="0"/>
              </a:spcBef>
              <a:spcAft>
                <a:spcPts val="0"/>
              </a:spcAft>
              <a:buClrTx/>
              <a:buSzTx/>
              <a:buFontTx/>
              <a:buNone/>
              <a:tabLst/>
              <a:defRPr/>
            </a:pPr>
            <a:r>
              <a:rPr kumimoji="0" lang="en-US" sz="6949" b="0" i="0" u="none" strike="noStrike" kern="1200" cap="none" spc="0" normalizeH="0" baseline="0" noProof="0" dirty="0">
                <a:ln>
                  <a:noFill/>
                </a:ln>
                <a:solidFill>
                  <a:srgbClr val="FFFFFF"/>
                </a:solidFill>
                <a:effectLst/>
                <a:uLnTx/>
                <a:uFillTx/>
                <a:latin typeface="Raleway Bold"/>
                <a:ea typeface="+mn-ea"/>
                <a:cs typeface="+mn-cs"/>
              </a:rPr>
              <a:t>Pregnancy Oral Health</a:t>
            </a:r>
          </a:p>
        </p:txBody>
      </p:sp>
    </p:spTree>
    <p:extLst>
      <p:ext uri="{BB962C8B-B14F-4D97-AF65-F5344CB8AC3E}">
        <p14:creationId xmlns:p14="http://schemas.microsoft.com/office/powerpoint/2010/main" val="390413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8A5"/>
        </a:solidFill>
        <a:effectLst/>
      </p:bgPr>
    </p:bg>
    <p:spTree>
      <p:nvGrpSpPr>
        <p:cNvPr id="1" name=""/>
        <p:cNvGrpSpPr/>
        <p:nvPr/>
      </p:nvGrpSpPr>
      <p:grpSpPr>
        <a:xfrm>
          <a:off x="0" y="0"/>
          <a:ext cx="0" cy="0"/>
          <a:chOff x="0" y="0"/>
          <a:chExt cx="0" cy="0"/>
        </a:xfrm>
      </p:grpSpPr>
      <p:sp>
        <p:nvSpPr>
          <p:cNvPr id="2" name="TextBox 2"/>
          <p:cNvSpPr txBox="1"/>
          <p:nvPr/>
        </p:nvSpPr>
        <p:spPr>
          <a:xfrm>
            <a:off x="1028700" y="1744241"/>
            <a:ext cx="4037595" cy="5820331"/>
          </a:xfrm>
          <a:prstGeom prst="rect">
            <a:avLst/>
          </a:prstGeom>
        </p:spPr>
        <p:txBody>
          <a:bodyPr lIns="0" tIns="0" rIns="0" bIns="0" rtlCol="0" anchor="t">
            <a:spAutoFit/>
          </a:bodyPr>
          <a:lstStyle/>
          <a:p>
            <a:pPr>
              <a:lnSpc>
                <a:spcPts val="5719"/>
              </a:lnSpc>
            </a:pPr>
            <a:r>
              <a:rPr lang="en-US" sz="5199" dirty="0">
                <a:solidFill>
                  <a:srgbClr val="FFFFFF"/>
                </a:solidFill>
                <a:latin typeface="Montserrat"/>
              </a:rPr>
              <a:t>DOES MATERNAL ORAL HEALTH EFFECT PREGNACY HEALTH?</a:t>
            </a:r>
          </a:p>
          <a:p>
            <a:pPr>
              <a:lnSpc>
                <a:spcPts val="5720"/>
              </a:lnSpc>
            </a:pPr>
            <a:endParaRPr lang="en-US" sz="5199" dirty="0">
              <a:solidFill>
                <a:srgbClr val="FFFFFF"/>
              </a:solidFill>
              <a:latin typeface="Montserrat"/>
            </a:endParaRPr>
          </a:p>
        </p:txBody>
      </p:sp>
      <p:grpSp>
        <p:nvGrpSpPr>
          <p:cNvPr id="3" name="Group 3"/>
          <p:cNvGrpSpPr/>
          <p:nvPr/>
        </p:nvGrpSpPr>
        <p:grpSpPr>
          <a:xfrm>
            <a:off x="5811381" y="-751980"/>
            <a:ext cx="12733631" cy="11038980"/>
            <a:chOff x="0" y="0"/>
            <a:chExt cx="2369084" cy="2053795"/>
          </a:xfrm>
        </p:grpSpPr>
        <p:sp>
          <p:nvSpPr>
            <p:cNvPr id="4" name="Freeform 4"/>
            <p:cNvSpPr/>
            <p:nvPr/>
          </p:nvSpPr>
          <p:spPr>
            <a:xfrm>
              <a:off x="0" y="0"/>
              <a:ext cx="2369084" cy="2053795"/>
            </a:xfrm>
            <a:custGeom>
              <a:avLst/>
              <a:gdLst/>
              <a:ahLst/>
              <a:cxnLst/>
              <a:rect l="l" t="t" r="r" b="b"/>
              <a:pathLst>
                <a:path w="2369084" h="2053795">
                  <a:moveTo>
                    <a:pt x="0" y="0"/>
                  </a:moveTo>
                  <a:lnTo>
                    <a:pt x="2369084" y="0"/>
                  </a:lnTo>
                  <a:lnTo>
                    <a:pt x="2369084" y="2053795"/>
                  </a:lnTo>
                  <a:lnTo>
                    <a:pt x="0" y="2053795"/>
                  </a:lnTo>
                  <a:close/>
                </a:path>
              </a:pathLst>
            </a:custGeom>
            <a:solidFill>
              <a:srgbClr val="F4F5F7"/>
            </a:solidFill>
          </p:spPr>
          <p:txBody>
            <a:bodyPr/>
            <a:lstStyle/>
            <a:p>
              <a:endParaRPr lang="en-US" dirty="0"/>
            </a:p>
          </p:txBody>
        </p:sp>
      </p:grpSp>
      <p:grpSp>
        <p:nvGrpSpPr>
          <p:cNvPr id="5" name="Group 5"/>
          <p:cNvGrpSpPr/>
          <p:nvPr/>
        </p:nvGrpSpPr>
        <p:grpSpPr>
          <a:xfrm>
            <a:off x="6848242" y="1687091"/>
            <a:ext cx="2760599" cy="276059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2278F"/>
            </a:solidFill>
          </p:spPr>
          <p:txBody>
            <a:bodyPr/>
            <a:lstStyle/>
            <a:p>
              <a:endParaRPr lang="en-US"/>
            </a:p>
          </p:txBody>
        </p:sp>
      </p:grpSp>
      <p:grpSp>
        <p:nvGrpSpPr>
          <p:cNvPr id="7" name="Group 7"/>
          <p:cNvGrpSpPr/>
          <p:nvPr/>
        </p:nvGrpSpPr>
        <p:grpSpPr>
          <a:xfrm>
            <a:off x="14247210" y="1687091"/>
            <a:ext cx="2760599" cy="27605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2278F"/>
            </a:solidFill>
          </p:spPr>
          <p:txBody>
            <a:bodyPr/>
            <a:lstStyle/>
            <a:p>
              <a:endParaRPr lang="en-US"/>
            </a:p>
          </p:txBody>
        </p:sp>
      </p:grpSp>
      <p:grpSp>
        <p:nvGrpSpPr>
          <p:cNvPr id="9" name="Group 9"/>
          <p:cNvGrpSpPr/>
          <p:nvPr/>
        </p:nvGrpSpPr>
        <p:grpSpPr>
          <a:xfrm>
            <a:off x="10546534" y="1687091"/>
            <a:ext cx="2760599" cy="276059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2278F"/>
            </a:solidFill>
          </p:spPr>
          <p:txBody>
            <a:bodyPr/>
            <a:lstStyle/>
            <a:p>
              <a:endParaRPr lang="en-US"/>
            </a:p>
          </p:txBody>
        </p:sp>
      </p:grpSp>
      <p:sp>
        <p:nvSpPr>
          <p:cNvPr id="11" name="TextBox 11"/>
          <p:cNvSpPr txBox="1"/>
          <p:nvPr/>
        </p:nvSpPr>
        <p:spPr>
          <a:xfrm>
            <a:off x="7079934" y="2628714"/>
            <a:ext cx="2297215" cy="905927"/>
          </a:xfrm>
          <a:prstGeom prst="rect">
            <a:avLst/>
          </a:prstGeom>
        </p:spPr>
        <p:txBody>
          <a:bodyPr lIns="0" tIns="0" rIns="0" bIns="0" rtlCol="0" anchor="t">
            <a:spAutoFit/>
          </a:bodyPr>
          <a:lstStyle/>
          <a:p>
            <a:pPr algn="ctr">
              <a:lnSpc>
                <a:spcPts val="3520"/>
              </a:lnSpc>
            </a:pPr>
            <a:r>
              <a:rPr lang="en-US" sz="3200">
                <a:solidFill>
                  <a:srgbClr val="FFFFFF"/>
                </a:solidFill>
                <a:latin typeface="Noto Serif"/>
              </a:rPr>
              <a:t>Dental</a:t>
            </a:r>
          </a:p>
          <a:p>
            <a:pPr algn="ctr">
              <a:lnSpc>
                <a:spcPts val="3520"/>
              </a:lnSpc>
            </a:pPr>
            <a:r>
              <a:rPr lang="en-US" sz="3200">
                <a:solidFill>
                  <a:srgbClr val="FFFFFF"/>
                </a:solidFill>
                <a:latin typeface="Arimo"/>
              </a:rPr>
              <a:t>Caries</a:t>
            </a:r>
          </a:p>
        </p:txBody>
      </p:sp>
      <p:sp>
        <p:nvSpPr>
          <p:cNvPr id="12" name="TextBox 12"/>
          <p:cNvSpPr txBox="1"/>
          <p:nvPr/>
        </p:nvSpPr>
        <p:spPr>
          <a:xfrm>
            <a:off x="10778226" y="2628714"/>
            <a:ext cx="2297215" cy="905927"/>
          </a:xfrm>
          <a:prstGeom prst="rect">
            <a:avLst/>
          </a:prstGeom>
        </p:spPr>
        <p:txBody>
          <a:bodyPr lIns="0" tIns="0" rIns="0" bIns="0" rtlCol="0" anchor="t">
            <a:spAutoFit/>
          </a:bodyPr>
          <a:lstStyle/>
          <a:p>
            <a:pPr algn="ctr">
              <a:lnSpc>
                <a:spcPts val="3520"/>
              </a:lnSpc>
            </a:pPr>
            <a:r>
              <a:rPr lang="en-US" sz="3200">
                <a:solidFill>
                  <a:srgbClr val="FFFFFF"/>
                </a:solidFill>
                <a:latin typeface="Noto Serif"/>
              </a:rPr>
              <a:t>Periodontal Disease</a:t>
            </a:r>
          </a:p>
        </p:txBody>
      </p:sp>
      <p:sp>
        <p:nvSpPr>
          <p:cNvPr id="13" name="TextBox 13"/>
          <p:cNvSpPr txBox="1"/>
          <p:nvPr/>
        </p:nvSpPr>
        <p:spPr>
          <a:xfrm>
            <a:off x="14478902" y="2852180"/>
            <a:ext cx="2297215" cy="458996"/>
          </a:xfrm>
          <a:prstGeom prst="rect">
            <a:avLst/>
          </a:prstGeom>
        </p:spPr>
        <p:txBody>
          <a:bodyPr lIns="0" tIns="0" rIns="0" bIns="0" rtlCol="0" anchor="t">
            <a:spAutoFit/>
          </a:bodyPr>
          <a:lstStyle/>
          <a:p>
            <a:pPr algn="ctr">
              <a:lnSpc>
                <a:spcPts val="3520"/>
              </a:lnSpc>
            </a:pPr>
            <a:r>
              <a:rPr lang="en-US" sz="3200">
                <a:solidFill>
                  <a:srgbClr val="FFFFFF"/>
                </a:solidFill>
                <a:latin typeface="Noto Serif"/>
              </a:rPr>
              <a:t>ECC</a:t>
            </a:r>
          </a:p>
        </p:txBody>
      </p:sp>
      <p:sp>
        <p:nvSpPr>
          <p:cNvPr id="14" name="TextBox 14"/>
          <p:cNvSpPr txBox="1"/>
          <p:nvPr/>
        </p:nvSpPr>
        <p:spPr>
          <a:xfrm>
            <a:off x="6572552" y="4819715"/>
            <a:ext cx="3311979" cy="853380"/>
          </a:xfrm>
          <a:prstGeom prst="rect">
            <a:avLst/>
          </a:prstGeom>
        </p:spPr>
        <p:txBody>
          <a:bodyPr lIns="0" tIns="0" rIns="0" bIns="0" rtlCol="0" anchor="t">
            <a:spAutoFit/>
          </a:bodyPr>
          <a:lstStyle/>
          <a:p>
            <a:pPr algn="ctr">
              <a:lnSpc>
                <a:spcPts val="3360"/>
              </a:lnSpc>
            </a:pPr>
            <a:r>
              <a:rPr lang="en-US" sz="2799" spc="111">
                <a:solidFill>
                  <a:srgbClr val="0088A5"/>
                </a:solidFill>
                <a:latin typeface="Open Sans Bold"/>
              </a:rPr>
              <a:t>BACTERIAL INFECTION</a:t>
            </a:r>
          </a:p>
        </p:txBody>
      </p:sp>
      <p:sp>
        <p:nvSpPr>
          <p:cNvPr id="15" name="TextBox 15"/>
          <p:cNvSpPr txBox="1"/>
          <p:nvPr/>
        </p:nvSpPr>
        <p:spPr>
          <a:xfrm>
            <a:off x="10270844" y="4819715"/>
            <a:ext cx="3311979" cy="853380"/>
          </a:xfrm>
          <a:prstGeom prst="rect">
            <a:avLst/>
          </a:prstGeom>
        </p:spPr>
        <p:txBody>
          <a:bodyPr lIns="0" tIns="0" rIns="0" bIns="0" rtlCol="0" anchor="t">
            <a:spAutoFit/>
          </a:bodyPr>
          <a:lstStyle/>
          <a:p>
            <a:pPr algn="ctr">
              <a:lnSpc>
                <a:spcPts val="3360"/>
              </a:lnSpc>
            </a:pPr>
            <a:r>
              <a:rPr lang="en-US" sz="2799" spc="111">
                <a:solidFill>
                  <a:srgbClr val="0088A5"/>
                </a:solidFill>
                <a:latin typeface="Open Sans Bold"/>
              </a:rPr>
              <a:t>INFLAMMATORY PATHWAYS</a:t>
            </a:r>
          </a:p>
        </p:txBody>
      </p:sp>
      <p:sp>
        <p:nvSpPr>
          <p:cNvPr id="16" name="TextBox 16"/>
          <p:cNvSpPr txBox="1"/>
          <p:nvPr/>
        </p:nvSpPr>
        <p:spPr>
          <a:xfrm>
            <a:off x="13971521" y="4819715"/>
            <a:ext cx="3311979" cy="853380"/>
          </a:xfrm>
          <a:prstGeom prst="rect">
            <a:avLst/>
          </a:prstGeom>
        </p:spPr>
        <p:txBody>
          <a:bodyPr lIns="0" tIns="0" rIns="0" bIns="0" rtlCol="0" anchor="t">
            <a:spAutoFit/>
          </a:bodyPr>
          <a:lstStyle/>
          <a:p>
            <a:pPr algn="ctr">
              <a:lnSpc>
                <a:spcPts val="3360"/>
              </a:lnSpc>
            </a:pPr>
            <a:r>
              <a:rPr lang="en-US" sz="2799" spc="111">
                <a:solidFill>
                  <a:srgbClr val="0088A5"/>
                </a:solidFill>
                <a:latin typeface="Open Sans Bold"/>
              </a:rPr>
              <a:t>BACTERIAL TRANSFER</a:t>
            </a:r>
          </a:p>
        </p:txBody>
      </p:sp>
      <p:sp>
        <p:nvSpPr>
          <p:cNvPr id="17" name="TextBox 17"/>
          <p:cNvSpPr txBox="1"/>
          <p:nvPr/>
        </p:nvSpPr>
        <p:spPr>
          <a:xfrm>
            <a:off x="6572552" y="6023840"/>
            <a:ext cx="3311979" cy="1653342"/>
          </a:xfrm>
          <a:prstGeom prst="rect">
            <a:avLst/>
          </a:prstGeom>
        </p:spPr>
        <p:txBody>
          <a:bodyPr lIns="0" tIns="0" rIns="0" bIns="0" rtlCol="0" anchor="t">
            <a:spAutoFit/>
          </a:bodyPr>
          <a:lstStyle/>
          <a:p>
            <a:pPr algn="ctr">
              <a:lnSpc>
                <a:spcPts val="3250"/>
              </a:lnSpc>
            </a:pPr>
            <a:r>
              <a:rPr lang="en-US" sz="2600" spc="59" dirty="0">
                <a:solidFill>
                  <a:srgbClr val="0088A5"/>
                </a:solidFill>
                <a:latin typeface="Open Sans"/>
              </a:rPr>
              <a:t>Dental restorations and extractions are safe to perform during pregnancy</a:t>
            </a:r>
          </a:p>
        </p:txBody>
      </p:sp>
      <p:sp>
        <p:nvSpPr>
          <p:cNvPr id="18" name="TextBox 18"/>
          <p:cNvSpPr txBox="1"/>
          <p:nvPr/>
        </p:nvSpPr>
        <p:spPr>
          <a:xfrm>
            <a:off x="10355751" y="6023840"/>
            <a:ext cx="3142165" cy="1653342"/>
          </a:xfrm>
          <a:prstGeom prst="rect">
            <a:avLst/>
          </a:prstGeom>
        </p:spPr>
        <p:txBody>
          <a:bodyPr lIns="0" tIns="0" rIns="0" bIns="0" rtlCol="0" anchor="t">
            <a:spAutoFit/>
          </a:bodyPr>
          <a:lstStyle/>
          <a:p>
            <a:pPr algn="ctr">
              <a:lnSpc>
                <a:spcPts val="3250"/>
              </a:lnSpc>
            </a:pPr>
            <a:r>
              <a:rPr lang="en-US" sz="2600" spc="59">
                <a:solidFill>
                  <a:srgbClr val="0088A5"/>
                </a:solidFill>
                <a:latin typeface="Open Sans"/>
              </a:rPr>
              <a:t>Periodontal therapy is safe and recommended during pregnancy</a:t>
            </a:r>
          </a:p>
        </p:txBody>
      </p:sp>
      <p:sp>
        <p:nvSpPr>
          <p:cNvPr id="19" name="TextBox 19"/>
          <p:cNvSpPr txBox="1"/>
          <p:nvPr/>
        </p:nvSpPr>
        <p:spPr>
          <a:xfrm>
            <a:off x="14109365" y="6023840"/>
            <a:ext cx="3036289" cy="1653342"/>
          </a:xfrm>
          <a:prstGeom prst="rect">
            <a:avLst/>
          </a:prstGeom>
        </p:spPr>
        <p:txBody>
          <a:bodyPr lIns="0" tIns="0" rIns="0" bIns="0" rtlCol="0" anchor="t">
            <a:spAutoFit/>
          </a:bodyPr>
          <a:lstStyle/>
          <a:p>
            <a:pPr algn="ctr">
              <a:lnSpc>
                <a:spcPts val="3250"/>
              </a:lnSpc>
            </a:pPr>
            <a:r>
              <a:rPr lang="en-US" sz="2600" spc="59">
                <a:solidFill>
                  <a:srgbClr val="0088A5"/>
                </a:solidFill>
                <a:latin typeface="Open Sans"/>
              </a:rPr>
              <a:t>Dental hygiene visits are safe and recommended during pregnancy</a:t>
            </a:r>
          </a:p>
        </p:txBody>
      </p:sp>
      <p:pic>
        <p:nvPicPr>
          <p:cNvPr id="21" name="Picture 5">
            <a:extLst>
              <a:ext uri="{FF2B5EF4-FFF2-40B4-BE49-F238E27FC236}">
                <a16:creationId xmlns:a16="http://schemas.microsoft.com/office/drawing/2014/main" id="{F80128C4-005A-4BE7-B11F-62F569DFD9DF}"/>
              </a:ext>
            </a:extLst>
          </p:cNvPr>
          <p:cNvPicPr>
            <a:picLocks noChangeAspect="1"/>
          </p:cNvPicPr>
          <p:nvPr/>
        </p:nvPicPr>
        <p:blipFill>
          <a:blip r:embed="rId3"/>
          <a:srcRect/>
          <a:stretch>
            <a:fillRect/>
          </a:stretch>
        </p:blipFill>
        <p:spPr>
          <a:xfrm>
            <a:off x="457200" y="7799589"/>
            <a:ext cx="2819400" cy="2118279"/>
          </a:xfrm>
          <a:prstGeom prst="rect">
            <a:avLst/>
          </a:prstGeom>
        </p:spPr>
      </p:pic>
      <p:sp>
        <p:nvSpPr>
          <p:cNvPr id="22" name="TextBox 21">
            <a:extLst>
              <a:ext uri="{FF2B5EF4-FFF2-40B4-BE49-F238E27FC236}">
                <a16:creationId xmlns:a16="http://schemas.microsoft.com/office/drawing/2014/main" id="{A7CAAF22-ED45-E6BC-A44B-437EB110D64F}"/>
              </a:ext>
            </a:extLst>
          </p:cNvPr>
          <p:cNvSpPr txBox="1"/>
          <p:nvPr/>
        </p:nvSpPr>
        <p:spPr>
          <a:xfrm>
            <a:off x="6068393" y="7901931"/>
            <a:ext cx="12219606" cy="4031873"/>
          </a:xfrm>
          <a:prstGeom prst="rect">
            <a:avLst/>
          </a:prstGeom>
          <a:noFill/>
        </p:spPr>
        <p:txBody>
          <a:bodyPr wrap="square">
            <a:spAutoFit/>
          </a:bodyPr>
          <a:lstStyle/>
          <a:p>
            <a:pPr>
              <a:tabLst>
                <a:tab pos="2276475" algn="l"/>
              </a:tabLst>
            </a:pPr>
            <a:r>
              <a:rPr lang="en-US" sz="1400" b="1" dirty="0"/>
              <a:t>Prenatal Oral Health Care and Early Childhood Caries Prevention: A Systematic Review and Meta-Analysis</a:t>
            </a:r>
          </a:p>
          <a:p>
            <a:pPr marL="0" marR="0">
              <a:tabLst>
                <a:tab pos="2276475" algn="l"/>
              </a:tabLst>
            </a:pPr>
            <a:r>
              <a:rPr lang="en-US" sz="1400" b="1" i="1" dirty="0">
                <a:effectLst/>
                <a:ea typeface="Aptos" panose="020B0004020202020204" pitchFamily="34" charset="0"/>
                <a:cs typeface="Aptos" panose="020B0004020202020204" pitchFamily="34" charset="0"/>
              </a:rPr>
              <a:t>Caries Res</a:t>
            </a:r>
            <a:r>
              <a:rPr lang="en-US" sz="1400" b="1" dirty="0">
                <a:effectLst/>
                <a:ea typeface="Aptos" panose="020B0004020202020204" pitchFamily="34" charset="0"/>
                <a:cs typeface="Aptos" panose="020B0004020202020204" pitchFamily="34" charset="0"/>
              </a:rPr>
              <a:t> (2019) 53 (4): 411–421.</a:t>
            </a:r>
          </a:p>
          <a:p>
            <a:pPr>
              <a:tabLst>
                <a:tab pos="2276475" algn="l"/>
              </a:tabLst>
            </a:pPr>
            <a:r>
              <a:rPr lang="en-US" sz="1400" b="1" dirty="0">
                <a:solidFill>
                  <a:prstClr val="black"/>
                </a:solidFill>
              </a:rPr>
              <a:t>Vander Haar, Emilie et.al., Fusobacterium </a:t>
            </a:r>
            <a:r>
              <a:rPr lang="en-US" sz="1400" b="1" dirty="0" err="1">
                <a:solidFill>
                  <a:prstClr val="black"/>
                </a:solidFill>
              </a:rPr>
              <a:t>nucleatum</a:t>
            </a:r>
            <a:r>
              <a:rPr lang="en-US" sz="1400" b="1" dirty="0">
                <a:solidFill>
                  <a:prstClr val="black"/>
                </a:solidFill>
              </a:rPr>
              <a:t> and adverse pregnancy outcomes;  epidemiological and mechanistic evidence.  Fusobacterium 50(2018):  55-59.  </a:t>
            </a:r>
          </a:p>
          <a:p>
            <a:pPr>
              <a:tabLst>
                <a:tab pos="2276475" algn="l"/>
              </a:tabLst>
            </a:pPr>
            <a:r>
              <a:rPr lang="en-US" sz="1400" b="1" dirty="0">
                <a:solidFill>
                  <a:prstClr val="black"/>
                </a:solidFill>
              </a:rPr>
              <a:t>AAPD Policy of ECC:  Classifications, Consequences, and preventive strategies 2018/2019.  </a:t>
            </a:r>
          </a:p>
          <a:p>
            <a:pPr>
              <a:tabLst>
                <a:tab pos="2276475" algn="l"/>
              </a:tabLst>
            </a:pPr>
            <a:r>
              <a:rPr lang="en-US" sz="1400" b="1" dirty="0" err="1">
                <a:solidFill>
                  <a:prstClr val="black"/>
                </a:solidFill>
              </a:rPr>
              <a:t>Daalderop</a:t>
            </a:r>
            <a:r>
              <a:rPr lang="en-US" sz="1400" b="1" dirty="0">
                <a:solidFill>
                  <a:prstClr val="black"/>
                </a:solidFill>
              </a:rPr>
              <a:t> LA, Wieland BV, </a:t>
            </a:r>
            <a:r>
              <a:rPr lang="en-US" sz="1400" b="1" dirty="0" err="1">
                <a:solidFill>
                  <a:prstClr val="black"/>
                </a:solidFill>
              </a:rPr>
              <a:t>Tomsin</a:t>
            </a:r>
            <a:r>
              <a:rPr lang="en-US" sz="1400" b="1" dirty="0">
                <a:solidFill>
                  <a:prstClr val="black"/>
                </a:solidFill>
              </a:rPr>
              <a:t> K, et al. Periodontal Disease and Pregnancy Outcomes: Overview of Systematic Reviews. JDR Clinical &amp; Translational Research 2017</a:t>
            </a:r>
          </a:p>
          <a:p>
            <a:pPr>
              <a:tabLst>
                <a:tab pos="2276475" algn="l"/>
              </a:tabLst>
            </a:pPr>
            <a:r>
              <a:rPr lang="en-US" sz="1400" b="1" dirty="0">
                <a:solidFill>
                  <a:prstClr val="black"/>
                </a:solidFill>
              </a:rPr>
              <a:t>Vivares – Builes, Annie et. al., Gaps in Knowledge about the Association between Maternal Periodontal Status and Adverse Obstetric outcomes.  An umbrella Review.  </a:t>
            </a:r>
            <a:r>
              <a:rPr lang="en-US" sz="1400" b="1" i="1" dirty="0">
                <a:solidFill>
                  <a:prstClr val="black"/>
                </a:solidFill>
              </a:rPr>
              <a:t>J Evid Base Dent </a:t>
            </a:r>
            <a:r>
              <a:rPr lang="en-US" sz="1400" b="1" i="1" dirty="0" err="1">
                <a:solidFill>
                  <a:prstClr val="black"/>
                </a:solidFill>
              </a:rPr>
              <a:t>Pract</a:t>
            </a:r>
            <a:r>
              <a:rPr lang="en-US" sz="1400" b="1" i="1" dirty="0">
                <a:solidFill>
                  <a:prstClr val="black"/>
                </a:solidFill>
              </a:rPr>
              <a:t> </a:t>
            </a:r>
            <a:r>
              <a:rPr lang="en-US" sz="1400" b="1" dirty="0">
                <a:solidFill>
                  <a:prstClr val="black"/>
                </a:solidFill>
              </a:rPr>
              <a:t>2018: 1-27.  </a:t>
            </a:r>
          </a:p>
          <a:p>
            <a:pPr>
              <a:tabLst>
                <a:tab pos="2276475" algn="l"/>
              </a:tabLst>
            </a:pPr>
            <a:r>
              <a:rPr lang="en-US" sz="1400" b="1" dirty="0">
                <a:solidFill>
                  <a:prstClr val="black"/>
                </a:solidFill>
              </a:rPr>
              <a:t>Smith, Daniel.  Caries vaccines for the 21</a:t>
            </a:r>
            <a:r>
              <a:rPr lang="en-US" sz="1400" b="1" baseline="30000" dirty="0">
                <a:solidFill>
                  <a:prstClr val="black"/>
                </a:solidFill>
              </a:rPr>
              <a:t>st</a:t>
            </a:r>
            <a:r>
              <a:rPr lang="en-US" sz="1400" b="1" dirty="0">
                <a:solidFill>
                  <a:prstClr val="black"/>
                </a:solidFill>
              </a:rPr>
              <a:t> Century.  </a:t>
            </a:r>
            <a:r>
              <a:rPr lang="en-US" sz="1400" b="1" i="1" dirty="0">
                <a:solidFill>
                  <a:prstClr val="black"/>
                </a:solidFill>
              </a:rPr>
              <a:t>Journal of Dental Education</a:t>
            </a:r>
            <a:r>
              <a:rPr lang="en-US" sz="1400" b="1" dirty="0">
                <a:solidFill>
                  <a:prstClr val="black"/>
                </a:solidFill>
              </a:rPr>
              <a:t> 67(10): 1130-1139.   </a:t>
            </a:r>
          </a:p>
          <a:p>
            <a:pPr>
              <a:tabLst>
                <a:tab pos="2276475" algn="l"/>
              </a:tabLst>
            </a:pPr>
            <a:endParaRPr lang="en-US" sz="1400" dirty="0">
              <a:solidFill>
                <a:prstClr val="black"/>
              </a:solidFill>
              <a:latin typeface="Palatino Linotype" panose="02040502050505030304" pitchFamily="18" charset="0"/>
            </a:endParaRPr>
          </a:p>
          <a:p>
            <a:pPr>
              <a:tabLst>
                <a:tab pos="2276475" algn="l"/>
              </a:tabLst>
            </a:pPr>
            <a:endParaRPr lang="en-US" sz="1400" b="1" dirty="0">
              <a:solidFill>
                <a:prstClr val="black"/>
              </a:solidFill>
            </a:endParaRPr>
          </a:p>
          <a:p>
            <a:pPr>
              <a:tabLst>
                <a:tab pos="2276475" algn="l"/>
              </a:tabLst>
            </a:pPr>
            <a:endParaRPr lang="en-US" sz="1600" b="1" dirty="0">
              <a:solidFill>
                <a:prstClr val="black"/>
              </a:solidFill>
            </a:endParaRPr>
          </a:p>
          <a:p>
            <a:pPr>
              <a:tabLst>
                <a:tab pos="2276475" algn="l"/>
              </a:tabLst>
            </a:pPr>
            <a:endParaRPr lang="en-US" b="1" dirty="0">
              <a:solidFill>
                <a:prstClr val="black"/>
              </a:solidFill>
            </a:endParaRPr>
          </a:p>
          <a:p>
            <a:pPr marL="0" marR="0">
              <a:tabLst>
                <a:tab pos="2276475" algn="l"/>
              </a:tabLst>
            </a:pPr>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marL="0" marR="0">
              <a:tabLst>
                <a:tab pos="2276475" algn="l"/>
              </a:tabLst>
            </a:pPr>
            <a:endParaRPr lang="en-US" b="1" dirty="0">
              <a:latin typeface="Aptos" panose="020B0004020202020204" pitchFamily="34" charset="0"/>
              <a:ea typeface="Aptos" panose="020B0004020202020204" pitchFamily="34" charset="0"/>
              <a:cs typeface="Aptos" panose="020B0004020202020204" pitchFamily="34" charset="0"/>
            </a:endParaRPr>
          </a:p>
          <a:p>
            <a:pPr marL="0" marR="0">
              <a:tabLst>
                <a:tab pos="2276475" algn="l"/>
              </a:tabLst>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5F51-B1D9-530B-62E1-020DCC0AA15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8FE6D22-A22C-253E-ED28-7DCE0DAEBA18}"/>
              </a:ext>
            </a:extLst>
          </p:cNvPr>
          <p:cNvPicPr>
            <a:picLocks noChangeAspect="1"/>
          </p:cNvPicPr>
          <p:nvPr/>
        </p:nvPicPr>
        <p:blipFill>
          <a:blip r:embed="rId3"/>
          <a:srcRect t="7812" b="7812"/>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6F75A76A-47AC-3E59-4515-C71DA4040237}"/>
              </a:ext>
            </a:extLst>
          </p:cNvPr>
          <p:cNvPicPr>
            <a:picLocks noChangeAspect="1"/>
          </p:cNvPicPr>
          <p:nvPr/>
        </p:nvPicPr>
        <p:blipFill>
          <a:blip r:embed="rId4"/>
          <a:srcRect/>
          <a:stretch>
            <a:fillRect/>
          </a:stretch>
        </p:blipFill>
        <p:spPr>
          <a:xfrm>
            <a:off x="13965236" y="6783395"/>
            <a:ext cx="3294064" cy="2474905"/>
          </a:xfrm>
          <a:prstGeom prst="rect">
            <a:avLst/>
          </a:prstGeom>
        </p:spPr>
      </p:pic>
      <p:sp>
        <p:nvSpPr>
          <p:cNvPr id="4" name="TextBox 4">
            <a:extLst>
              <a:ext uri="{FF2B5EF4-FFF2-40B4-BE49-F238E27FC236}">
                <a16:creationId xmlns:a16="http://schemas.microsoft.com/office/drawing/2014/main" id="{7B5BA164-5D8A-3593-AFC6-9B8746FB95F8}"/>
              </a:ext>
            </a:extLst>
          </p:cNvPr>
          <p:cNvSpPr txBox="1"/>
          <p:nvPr/>
        </p:nvSpPr>
        <p:spPr>
          <a:xfrm>
            <a:off x="0" y="3202559"/>
            <a:ext cx="18288000" cy="2816733"/>
          </a:xfrm>
          <a:prstGeom prst="rect">
            <a:avLst/>
          </a:prstGeom>
        </p:spPr>
        <p:txBody>
          <a:bodyPr lIns="0" tIns="0" rIns="0" bIns="0" rtlCol="0" anchor="t">
            <a:spAutoFit/>
          </a:bodyPr>
          <a:lstStyle/>
          <a:p>
            <a:pPr algn="ctr">
              <a:lnSpc>
                <a:spcPts val="7504"/>
              </a:lnSpc>
              <a:spcBef>
                <a:spcPct val="0"/>
              </a:spcBef>
            </a:pPr>
            <a:r>
              <a:rPr lang="en-US" sz="5600" spc="128" dirty="0">
                <a:solidFill>
                  <a:srgbClr val="F4F5F7"/>
                </a:solidFill>
                <a:latin typeface="Raleway Bold"/>
              </a:rPr>
              <a:t>Oral Healthcare providers are an essential member of the pregnancy health team</a:t>
            </a:r>
            <a:r>
              <a:rPr lang="en-US" sz="5600" spc="128" dirty="0">
                <a:solidFill>
                  <a:srgbClr val="F4F5F7"/>
                </a:solidFill>
                <a:latin typeface="Raleway"/>
              </a:rPr>
              <a:t> </a:t>
            </a:r>
          </a:p>
          <a:p>
            <a:pPr algn="ctr">
              <a:lnSpc>
                <a:spcPts val="7504"/>
              </a:lnSpc>
              <a:spcBef>
                <a:spcPct val="0"/>
              </a:spcBef>
            </a:pPr>
            <a:endParaRPr lang="en-US" sz="5600" spc="128" dirty="0">
              <a:solidFill>
                <a:srgbClr val="F4F5F7"/>
              </a:solidFill>
              <a:latin typeface="Raleway"/>
            </a:endParaRPr>
          </a:p>
        </p:txBody>
      </p:sp>
    </p:spTree>
    <p:extLst>
      <p:ext uri="{BB962C8B-B14F-4D97-AF65-F5344CB8AC3E}">
        <p14:creationId xmlns:p14="http://schemas.microsoft.com/office/powerpoint/2010/main" val="316683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1F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07D3-8612-F941-B512-DED763B762F8}"/>
              </a:ext>
            </a:extLst>
          </p:cNvPr>
          <p:cNvSpPr>
            <a:spLocks noGrp="1"/>
          </p:cNvSpPr>
          <p:nvPr>
            <p:ph type="ctrTitle"/>
          </p:nvPr>
        </p:nvSpPr>
        <p:spPr>
          <a:xfrm>
            <a:off x="2286000" y="556023"/>
            <a:ext cx="13716000" cy="1724025"/>
          </a:xfrm>
        </p:spPr>
        <p:txBody>
          <a:bodyPr>
            <a:normAutofit/>
          </a:bodyPr>
          <a:lstStyle/>
          <a:p>
            <a:r>
              <a:rPr lang="en-US" dirty="0">
                <a:solidFill>
                  <a:schemeClr val="bg1"/>
                </a:solidFill>
                <a:latin typeface="Georgia" panose="02040502050405020303" pitchFamily="18" charset="0"/>
              </a:rPr>
              <a:t>Disclosure</a:t>
            </a:r>
          </a:p>
        </p:txBody>
      </p:sp>
      <p:sp>
        <p:nvSpPr>
          <p:cNvPr id="3" name="Subtitle 2">
            <a:extLst>
              <a:ext uri="{FF2B5EF4-FFF2-40B4-BE49-F238E27FC236}">
                <a16:creationId xmlns:a16="http://schemas.microsoft.com/office/drawing/2014/main" id="{45FDC4F5-6F89-834F-833F-64A1DB3681A2}"/>
              </a:ext>
            </a:extLst>
          </p:cNvPr>
          <p:cNvSpPr>
            <a:spLocks noGrp="1"/>
          </p:cNvSpPr>
          <p:nvPr>
            <p:ph type="subTitle" idx="1"/>
          </p:nvPr>
        </p:nvSpPr>
        <p:spPr>
          <a:xfrm>
            <a:off x="835571" y="2989865"/>
            <a:ext cx="16616858" cy="5925536"/>
          </a:xfrm>
        </p:spPr>
        <p:txBody>
          <a:bodyPr>
            <a:normAutofit/>
          </a:bodyPr>
          <a:lstStyle/>
          <a:p>
            <a:pPr algn="l"/>
            <a:r>
              <a:rPr lang="en-US" sz="5400" dirty="0">
                <a:solidFill>
                  <a:schemeClr val="bg1"/>
                </a:solidFill>
                <a:latin typeface="Helvetica" pitchFamily="2" charset="0"/>
              </a:rPr>
              <a:t>I do </a:t>
            </a:r>
            <a:r>
              <a:rPr lang="en-US" sz="5400" b="1" dirty="0">
                <a:solidFill>
                  <a:schemeClr val="bg1"/>
                </a:solidFill>
                <a:latin typeface="Helvetica" pitchFamily="2" charset="0"/>
              </a:rPr>
              <a:t>NOT</a:t>
            </a:r>
            <a:r>
              <a:rPr lang="en-US" sz="5400" dirty="0">
                <a:solidFill>
                  <a:schemeClr val="bg1"/>
                </a:solidFill>
                <a:latin typeface="Helvetica" pitchFamily="2" charset="0"/>
              </a:rPr>
              <a:t> have any relevant financial relationships with any commercial interests.</a:t>
            </a:r>
          </a:p>
          <a:p>
            <a:pPr algn="l"/>
            <a:endParaRPr lang="en-US" sz="5400" dirty="0">
              <a:solidFill>
                <a:schemeClr val="bg1"/>
              </a:solidFill>
              <a:latin typeface="Helvetica" pitchFamily="2" charset="0"/>
            </a:endParaRPr>
          </a:p>
          <a:p>
            <a:pPr algn="l"/>
            <a:r>
              <a:rPr lang="en-US" sz="5400" dirty="0">
                <a:solidFill>
                  <a:schemeClr val="bg1"/>
                </a:solidFill>
                <a:latin typeface="Helvetica" pitchFamily="2" charset="0"/>
              </a:rPr>
              <a:t>My presentation will contain </a:t>
            </a:r>
            <a:r>
              <a:rPr lang="en-US" sz="5400" b="1" dirty="0">
                <a:solidFill>
                  <a:schemeClr val="bg1"/>
                </a:solidFill>
                <a:latin typeface="Helvetica" pitchFamily="2" charset="0"/>
              </a:rPr>
              <a:t>NO</a:t>
            </a:r>
            <a:r>
              <a:rPr lang="en-US" sz="5400" dirty="0">
                <a:solidFill>
                  <a:schemeClr val="bg1"/>
                </a:solidFill>
                <a:latin typeface="Helvetica" pitchFamily="2" charset="0"/>
              </a:rPr>
              <a:t> reference to an investigational and/or off-label use of a product.</a:t>
            </a:r>
          </a:p>
          <a:p>
            <a:pPr algn="l"/>
            <a:endParaRPr lang="en-US" sz="5400" dirty="0">
              <a:solidFill>
                <a:schemeClr val="bg1"/>
              </a:solidFill>
              <a:latin typeface="Helvetica" pitchFamily="2" charset="0"/>
            </a:endParaRPr>
          </a:p>
        </p:txBody>
      </p:sp>
    </p:spTree>
    <p:extLst>
      <p:ext uri="{BB962C8B-B14F-4D97-AF65-F5344CB8AC3E}">
        <p14:creationId xmlns:p14="http://schemas.microsoft.com/office/powerpoint/2010/main" val="3004546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88A5"/>
        </a:solidFill>
        <a:effectLst/>
      </p:bgPr>
    </p:bg>
    <p:spTree>
      <p:nvGrpSpPr>
        <p:cNvPr id="1" name=""/>
        <p:cNvGrpSpPr/>
        <p:nvPr/>
      </p:nvGrpSpPr>
      <p:grpSpPr>
        <a:xfrm>
          <a:off x="0" y="0"/>
          <a:ext cx="0" cy="0"/>
          <a:chOff x="0" y="0"/>
          <a:chExt cx="0" cy="0"/>
        </a:xfrm>
      </p:grpSpPr>
      <p:sp>
        <p:nvSpPr>
          <p:cNvPr id="2" name="TextBox 2"/>
          <p:cNvSpPr txBox="1"/>
          <p:nvPr/>
        </p:nvSpPr>
        <p:spPr>
          <a:xfrm>
            <a:off x="1028700" y="1095375"/>
            <a:ext cx="16230600" cy="2036326"/>
          </a:xfrm>
          <a:prstGeom prst="rect">
            <a:avLst/>
          </a:prstGeom>
        </p:spPr>
        <p:txBody>
          <a:bodyPr lIns="0" tIns="0" rIns="0" bIns="0" rtlCol="0" anchor="t">
            <a:spAutoFit/>
          </a:bodyPr>
          <a:lstStyle/>
          <a:p>
            <a:pPr>
              <a:lnSpc>
                <a:spcPts val="7920"/>
              </a:lnSpc>
            </a:pPr>
            <a:r>
              <a:rPr lang="en-US" sz="7200" dirty="0">
                <a:solidFill>
                  <a:srgbClr val="FFFFFF"/>
                </a:solidFill>
                <a:latin typeface="Montserrat"/>
              </a:rPr>
              <a:t>NATIONAL MATERNAL AND CHILD ORAL HEALTH RESOURCE CENTER</a:t>
            </a:r>
          </a:p>
        </p:txBody>
      </p:sp>
      <p:sp>
        <p:nvSpPr>
          <p:cNvPr id="3" name="TextBox 3"/>
          <p:cNvSpPr txBox="1"/>
          <p:nvPr/>
        </p:nvSpPr>
        <p:spPr>
          <a:xfrm>
            <a:off x="1078570" y="3481153"/>
            <a:ext cx="16180730" cy="4972323"/>
          </a:xfrm>
          <a:prstGeom prst="rect">
            <a:avLst/>
          </a:prstGeom>
        </p:spPr>
        <p:txBody>
          <a:bodyPr lIns="0" tIns="0" rIns="0" bIns="0" rtlCol="0" anchor="t">
            <a:spAutoFit/>
          </a:bodyPr>
          <a:lstStyle/>
          <a:p>
            <a:pPr>
              <a:lnSpc>
                <a:spcPts val="4352"/>
              </a:lnSpc>
            </a:pPr>
            <a:r>
              <a:rPr lang="en-US" sz="3200" spc="73" dirty="0">
                <a:solidFill>
                  <a:srgbClr val="FFFFFF"/>
                </a:solidFill>
                <a:latin typeface="Open Sans"/>
              </a:rPr>
              <a:t>Oral Health Care During Pregnancy Expert Workgroup. 2012. Oral Health Care During Pregnancy: A National Consensus Statement. Washington, DC: National Maternal and Child Oral Health Resource Center</a:t>
            </a:r>
          </a:p>
          <a:p>
            <a:pPr>
              <a:lnSpc>
                <a:spcPts val="4352"/>
              </a:lnSpc>
            </a:pPr>
            <a:endParaRPr lang="en-US" sz="3200" spc="73" dirty="0">
              <a:solidFill>
                <a:srgbClr val="FFFFFF"/>
              </a:solidFill>
              <a:latin typeface="Open Sans"/>
            </a:endParaRPr>
          </a:p>
          <a:p>
            <a:pPr marL="690881" lvl="1" indent="-345440">
              <a:lnSpc>
                <a:spcPts val="4352"/>
              </a:lnSpc>
              <a:buFont typeface="Arial"/>
              <a:buChar char="•"/>
            </a:pPr>
            <a:r>
              <a:rPr lang="en-US" sz="3200" spc="27" dirty="0">
                <a:solidFill>
                  <a:srgbClr val="FFFFFF"/>
                </a:solidFill>
                <a:latin typeface="Lora" pitchFamily="2" charset="0"/>
              </a:rPr>
              <a:t>American College of Obstetricians and Gynecologists</a:t>
            </a:r>
          </a:p>
          <a:p>
            <a:pPr marL="690881" lvl="1" indent="-345440">
              <a:lnSpc>
                <a:spcPts val="4352"/>
              </a:lnSpc>
              <a:buFont typeface="Arial"/>
              <a:buChar char="•"/>
            </a:pPr>
            <a:r>
              <a:rPr lang="en-US" sz="3200" spc="27" dirty="0">
                <a:solidFill>
                  <a:srgbClr val="FFFFFF"/>
                </a:solidFill>
                <a:latin typeface="Lora" pitchFamily="2" charset="0"/>
              </a:rPr>
              <a:t>American Dental Association</a:t>
            </a:r>
          </a:p>
          <a:p>
            <a:pPr marL="690881" lvl="1" indent="-345440">
              <a:lnSpc>
                <a:spcPts val="4352"/>
              </a:lnSpc>
              <a:buFont typeface="Arial"/>
              <a:buChar char="•"/>
            </a:pPr>
            <a:r>
              <a:rPr lang="en-US" sz="3200" spc="27" dirty="0">
                <a:solidFill>
                  <a:srgbClr val="FFFFFF"/>
                </a:solidFill>
                <a:latin typeface="Lora" pitchFamily="2" charset="0"/>
              </a:rPr>
              <a:t>National Maternal and Child Oral Health Resource Center</a:t>
            </a:r>
          </a:p>
          <a:p>
            <a:pPr>
              <a:lnSpc>
                <a:spcPts val="4352"/>
              </a:lnSpc>
            </a:pPr>
            <a:endParaRPr lang="en-US" sz="1200" spc="27" dirty="0">
              <a:solidFill>
                <a:srgbClr val="FFFFFF"/>
              </a:solidFill>
              <a:latin typeface="Arimo"/>
            </a:endParaRPr>
          </a:p>
          <a:p>
            <a:pPr>
              <a:lnSpc>
                <a:spcPts val="4352"/>
              </a:lnSpc>
            </a:pPr>
            <a:r>
              <a:rPr lang="en-US" sz="2800" spc="27" dirty="0">
                <a:solidFill>
                  <a:srgbClr val="92278F"/>
                </a:solidFill>
                <a:latin typeface="Arimo Bold"/>
              </a:rPr>
              <a:t>https://www.mchoralhealth.org/PDFs/OralHealthPregnancyConsensus.pdf </a:t>
            </a:r>
          </a:p>
        </p:txBody>
      </p:sp>
      <p:pic>
        <p:nvPicPr>
          <p:cNvPr id="5" name="Picture 5">
            <a:extLst>
              <a:ext uri="{FF2B5EF4-FFF2-40B4-BE49-F238E27FC236}">
                <a16:creationId xmlns:a16="http://schemas.microsoft.com/office/drawing/2014/main" id="{1437FDE1-454E-46E4-97E7-2F5C1124571B}"/>
              </a:ext>
            </a:extLst>
          </p:cNvPr>
          <p:cNvPicPr>
            <a:picLocks noChangeAspect="1"/>
          </p:cNvPicPr>
          <p:nvPr/>
        </p:nvPicPr>
        <p:blipFill>
          <a:blip r:embed="rId2"/>
          <a:srcRect/>
          <a:stretch>
            <a:fillRect/>
          </a:stretch>
        </p:blipFill>
        <p:spPr>
          <a:xfrm>
            <a:off x="15697200" y="8267700"/>
            <a:ext cx="2036764" cy="15302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941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920185" y="620410"/>
            <a:ext cx="6339115" cy="8452153"/>
          </a:xfrm>
          <a:prstGeom prst="rect">
            <a:avLst/>
          </a:prstGeom>
        </p:spPr>
      </p:pic>
      <p:pic>
        <p:nvPicPr>
          <p:cNvPr id="3" name="Picture 3"/>
          <p:cNvPicPr>
            <a:picLocks noChangeAspect="1"/>
          </p:cNvPicPr>
          <p:nvPr/>
        </p:nvPicPr>
        <p:blipFill>
          <a:blip r:embed="rId3"/>
          <a:srcRect/>
          <a:stretch>
            <a:fillRect/>
          </a:stretch>
        </p:blipFill>
        <p:spPr>
          <a:xfrm>
            <a:off x="1028700" y="7862309"/>
            <a:ext cx="5627957" cy="1395991"/>
          </a:xfrm>
          <a:prstGeom prst="rect">
            <a:avLst/>
          </a:prstGeom>
        </p:spPr>
      </p:pic>
      <p:sp>
        <p:nvSpPr>
          <p:cNvPr id="4" name="TextBox 4"/>
          <p:cNvSpPr txBox="1"/>
          <p:nvPr/>
        </p:nvSpPr>
        <p:spPr>
          <a:xfrm>
            <a:off x="1028700" y="1009650"/>
            <a:ext cx="10464945" cy="5045710"/>
          </a:xfrm>
          <a:prstGeom prst="rect">
            <a:avLst/>
          </a:prstGeom>
        </p:spPr>
        <p:txBody>
          <a:bodyPr lIns="0" tIns="0" rIns="0" bIns="0" rtlCol="0" anchor="t">
            <a:spAutoFit/>
          </a:bodyPr>
          <a:lstStyle/>
          <a:p>
            <a:pPr>
              <a:lnSpc>
                <a:spcPts val="7999"/>
              </a:lnSpc>
            </a:pPr>
            <a:r>
              <a:rPr lang="en-US" sz="6399" dirty="0">
                <a:solidFill>
                  <a:srgbClr val="FFFFFF"/>
                </a:solidFill>
                <a:latin typeface="Lora"/>
              </a:rPr>
              <a:t>Establishing the foundation for wholesome oral health begins during pregnancy and continues the day your </a:t>
            </a:r>
            <a:r>
              <a:rPr lang="en-US" sz="6400" dirty="0">
                <a:solidFill>
                  <a:srgbClr val="FFFFFF"/>
                </a:solidFill>
                <a:latin typeface="Lora"/>
              </a:rPr>
              <a:t>baby is born!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27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3" b="83"/>
          <a:stretch>
            <a:fillRect/>
          </a:stretch>
        </p:blipFill>
        <p:spPr>
          <a:xfrm>
            <a:off x="13612653" y="2838767"/>
            <a:ext cx="4675347" cy="6233796"/>
          </a:xfrm>
          <a:prstGeom prst="rect">
            <a:avLst/>
          </a:prstGeom>
        </p:spPr>
      </p:pic>
      <p:sp>
        <p:nvSpPr>
          <p:cNvPr id="3" name="TextBox 3"/>
          <p:cNvSpPr txBox="1"/>
          <p:nvPr/>
        </p:nvSpPr>
        <p:spPr>
          <a:xfrm>
            <a:off x="1028700" y="3065014"/>
            <a:ext cx="12350037" cy="5748219"/>
          </a:xfrm>
          <a:prstGeom prst="rect">
            <a:avLst/>
          </a:prstGeom>
        </p:spPr>
        <p:txBody>
          <a:bodyPr lIns="0" tIns="0" rIns="0" bIns="0" rtlCol="0" anchor="t">
            <a:spAutoFit/>
          </a:bodyPr>
          <a:lstStyle/>
          <a:p>
            <a:pPr marL="582928" lvl="1" indent="-291464">
              <a:lnSpc>
                <a:spcPts val="3779"/>
              </a:lnSpc>
              <a:buFont typeface="Arial"/>
              <a:buChar char="•"/>
            </a:pPr>
            <a:r>
              <a:rPr lang="en-US" sz="2699" spc="62" dirty="0">
                <a:solidFill>
                  <a:srgbClr val="FFFFFF"/>
                </a:solidFill>
                <a:latin typeface="Open Sans"/>
              </a:rPr>
              <a:t>Cavity causing bacteria can live in your baby’s mouth even before they have teeth</a:t>
            </a:r>
          </a:p>
          <a:p>
            <a:pPr marL="582928" lvl="1" indent="-291464">
              <a:lnSpc>
                <a:spcPts val="3779"/>
              </a:lnSpc>
              <a:buFont typeface="Arial"/>
              <a:buChar char="•"/>
            </a:pPr>
            <a:r>
              <a:rPr lang="en-US" sz="2699" spc="62" dirty="0">
                <a:solidFill>
                  <a:srgbClr val="FFFFFF"/>
                </a:solidFill>
                <a:latin typeface="Open Sans"/>
              </a:rPr>
              <a:t>The cavity causing bacteria are not healthy bacteria so they can change the environment in your baby’s mouth and not allow as many healthy bacteria to grow</a:t>
            </a:r>
          </a:p>
          <a:p>
            <a:pPr marL="582928" lvl="1" indent="-291464">
              <a:lnSpc>
                <a:spcPts val="3779"/>
              </a:lnSpc>
              <a:buFont typeface="Arial"/>
              <a:buChar char="•"/>
            </a:pPr>
            <a:r>
              <a:rPr lang="en-US" sz="2699" spc="62" dirty="0">
                <a:solidFill>
                  <a:srgbClr val="FFFFFF"/>
                </a:solidFill>
                <a:latin typeface="Open Sans"/>
              </a:rPr>
              <a:t>Bacteria exist in a baby’s mouth the same way they exist in your mouth.</a:t>
            </a:r>
          </a:p>
          <a:p>
            <a:pPr marL="582928" lvl="1" indent="-291464">
              <a:lnSpc>
                <a:spcPts val="3779"/>
              </a:lnSpc>
              <a:buFont typeface="Arial"/>
              <a:buChar char="•"/>
            </a:pPr>
            <a:r>
              <a:rPr lang="en-US" sz="2699" spc="62" dirty="0">
                <a:solidFill>
                  <a:srgbClr val="FFFFFF"/>
                </a:solidFill>
                <a:latin typeface="Open Sans"/>
              </a:rPr>
              <a:t>By wiping your baby’s cheeks, tongue, and gums you clean away excess milk, formula, as well as unwanted bacteria daily </a:t>
            </a:r>
          </a:p>
          <a:p>
            <a:pPr marL="582928" lvl="1" indent="-291464">
              <a:lnSpc>
                <a:spcPts val="3779"/>
              </a:lnSpc>
              <a:buFont typeface="Arial"/>
              <a:buChar char="•"/>
            </a:pPr>
            <a:r>
              <a:rPr lang="en-US" sz="2699" spc="62" dirty="0">
                <a:solidFill>
                  <a:srgbClr val="FFFFFF"/>
                </a:solidFill>
                <a:latin typeface="Open Sans"/>
              </a:rPr>
              <a:t>This also allows your baby to get used to having their mouth cleaned every day when they are just days old. When you transition to tooth brushing it won’t be as new to them!</a:t>
            </a:r>
          </a:p>
        </p:txBody>
      </p:sp>
      <p:sp>
        <p:nvSpPr>
          <p:cNvPr id="4" name="TextBox 4"/>
          <p:cNvSpPr txBox="1"/>
          <p:nvPr/>
        </p:nvSpPr>
        <p:spPr>
          <a:xfrm>
            <a:off x="0" y="555626"/>
            <a:ext cx="18288000" cy="918141"/>
          </a:xfrm>
          <a:prstGeom prst="rect">
            <a:avLst/>
          </a:prstGeom>
        </p:spPr>
        <p:txBody>
          <a:bodyPr wrap="square" lIns="0" tIns="0" rIns="0" bIns="0" rtlCol="0" anchor="t">
            <a:spAutoFit/>
          </a:bodyPr>
          <a:lstStyle/>
          <a:p>
            <a:pPr algn="ctr">
              <a:lnSpc>
                <a:spcPts val="7039"/>
              </a:lnSpc>
            </a:pPr>
            <a:r>
              <a:rPr lang="en-US" sz="6399" dirty="0">
                <a:solidFill>
                  <a:srgbClr val="FFFFFF"/>
                </a:solidFill>
                <a:latin typeface="Montserrat"/>
              </a:rPr>
              <a:t>PRE-TEETH INFANT ORAL HEALTH</a:t>
            </a:r>
          </a:p>
        </p:txBody>
      </p:sp>
      <p:sp>
        <p:nvSpPr>
          <p:cNvPr id="5" name="TextBox 5"/>
          <p:cNvSpPr txBox="1"/>
          <p:nvPr/>
        </p:nvSpPr>
        <p:spPr>
          <a:xfrm>
            <a:off x="1981200" y="1489352"/>
            <a:ext cx="15467409" cy="525766"/>
          </a:xfrm>
          <a:prstGeom prst="rect">
            <a:avLst/>
          </a:prstGeom>
        </p:spPr>
        <p:txBody>
          <a:bodyPr lIns="0" tIns="0" rIns="0" bIns="0" rtlCol="0" anchor="t">
            <a:spAutoFit/>
          </a:bodyPr>
          <a:lstStyle/>
          <a:p>
            <a:pPr>
              <a:lnSpc>
                <a:spcPts val="4288"/>
              </a:lnSpc>
              <a:spcBef>
                <a:spcPct val="0"/>
              </a:spcBef>
            </a:pPr>
            <a:r>
              <a:rPr lang="en-US" sz="2800" spc="73" dirty="0">
                <a:solidFill>
                  <a:srgbClr val="FFFFFF"/>
                </a:solidFill>
                <a:latin typeface="Open Sans Bold"/>
              </a:rPr>
              <a:t>Wipe baby’s mouth out with a wet, clean infant wash cloth after feedings</a:t>
            </a:r>
          </a:p>
        </p:txBody>
      </p:sp>
      <p:pic>
        <p:nvPicPr>
          <p:cNvPr id="6" name="Picture 5">
            <a:extLst>
              <a:ext uri="{FF2B5EF4-FFF2-40B4-BE49-F238E27FC236}">
                <a16:creationId xmlns:a16="http://schemas.microsoft.com/office/drawing/2014/main" id="{7FED634A-F856-4175-AB99-76D866E6116F}"/>
              </a:ext>
            </a:extLst>
          </p:cNvPr>
          <p:cNvPicPr>
            <a:picLocks noChangeAspect="1"/>
          </p:cNvPicPr>
          <p:nvPr/>
        </p:nvPicPr>
        <p:blipFill>
          <a:blip r:embed="rId3"/>
          <a:srcRect/>
          <a:stretch>
            <a:fillRect/>
          </a:stretch>
        </p:blipFill>
        <p:spPr>
          <a:xfrm>
            <a:off x="15849600" y="8313990"/>
            <a:ext cx="2019300" cy="151714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holding a baby&#10;&#10;Description automatically generated with medium confidence">
            <a:extLst>
              <a:ext uri="{FF2B5EF4-FFF2-40B4-BE49-F238E27FC236}">
                <a16:creationId xmlns:a16="http://schemas.microsoft.com/office/drawing/2014/main" id="{9E0B1998-BFB7-43E6-B4A9-22727F293807}"/>
              </a:ext>
            </a:extLst>
          </p:cNvPr>
          <p:cNvPicPr>
            <a:picLocks noChangeAspect="1"/>
          </p:cNvPicPr>
          <p:nvPr/>
        </p:nvPicPr>
        <p:blipFill rotWithShape="1">
          <a:blip r:embed="rId2"/>
          <a:srcRect t="7789" r="1" b="10228"/>
          <a:stretch/>
        </p:blipFill>
        <p:spPr>
          <a:xfrm>
            <a:off x="461662" y="392155"/>
            <a:ext cx="17364675" cy="9502689"/>
          </a:xfrm>
          <a:prstGeom prst="rect">
            <a:avLst/>
          </a:prstGeom>
        </p:spPr>
      </p:pic>
      <p:sp>
        <p:nvSpPr>
          <p:cNvPr id="3" name="TextBox 2">
            <a:extLst>
              <a:ext uri="{FF2B5EF4-FFF2-40B4-BE49-F238E27FC236}">
                <a16:creationId xmlns:a16="http://schemas.microsoft.com/office/drawing/2014/main" id="{406B7282-8C8B-4AB9-B5D3-BD4D60DE8D17}"/>
              </a:ext>
            </a:extLst>
          </p:cNvPr>
          <p:cNvSpPr txBox="1"/>
          <p:nvPr/>
        </p:nvSpPr>
        <p:spPr>
          <a:xfrm>
            <a:off x="838200" y="869308"/>
            <a:ext cx="16306800" cy="8556188"/>
          </a:xfrm>
          <a:prstGeom prst="rect">
            <a:avLst/>
          </a:prstGeom>
          <a:noFill/>
        </p:spPr>
        <p:txBody>
          <a:bodyPr wrap="square" rtlCol="0">
            <a:spAutoFit/>
          </a:bodyPr>
          <a:lstStyle/>
          <a:p>
            <a:pPr algn="ctr"/>
            <a:r>
              <a:rPr lang="en-US" sz="9600" b="1" dirty="0">
                <a:solidFill>
                  <a:schemeClr val="bg1"/>
                </a:solidFill>
                <a:latin typeface="Lora" pitchFamily="2" charset="0"/>
              </a:rPr>
              <a:t>First year of life…</a:t>
            </a:r>
          </a:p>
          <a:p>
            <a:endParaRPr lang="en-US" sz="4800" dirty="0">
              <a:solidFill>
                <a:schemeClr val="bg1"/>
              </a:solidFill>
              <a:latin typeface="Lora" pitchFamily="2" charset="0"/>
            </a:endParaRPr>
          </a:p>
          <a:p>
            <a:pPr marL="742950" lvl="1" indent="-285750">
              <a:buFont typeface="Arial" panose="020B0604020202020204" pitchFamily="34" charset="0"/>
              <a:buChar char="•"/>
            </a:pPr>
            <a:r>
              <a:rPr lang="en-US" sz="3200" dirty="0">
                <a:solidFill>
                  <a:schemeClr val="bg1"/>
                </a:solidFill>
                <a:latin typeface="Lora" pitchFamily="2" charset="0"/>
              </a:rPr>
              <a:t>Establishment of oral flora</a:t>
            </a:r>
          </a:p>
          <a:p>
            <a:pPr marL="742950" lvl="1" indent="-285750">
              <a:buFont typeface="Arial" panose="020B0604020202020204" pitchFamily="34" charset="0"/>
              <a:buChar char="•"/>
            </a:pPr>
            <a:r>
              <a:rPr lang="en-US" sz="3200" dirty="0">
                <a:solidFill>
                  <a:schemeClr val="bg1"/>
                </a:solidFill>
                <a:latin typeface="Lora" pitchFamily="2" charset="0"/>
              </a:rPr>
              <a:t>Establishment of oral hygiene practices</a:t>
            </a:r>
          </a:p>
          <a:p>
            <a:pPr marL="742950" lvl="1" indent="-285750">
              <a:buFont typeface="Arial" panose="020B0604020202020204" pitchFamily="34" charset="0"/>
              <a:buChar char="•"/>
            </a:pPr>
            <a:r>
              <a:rPr lang="en-US" sz="3200" dirty="0">
                <a:solidFill>
                  <a:schemeClr val="bg1"/>
                </a:solidFill>
                <a:latin typeface="Lora" pitchFamily="2" charset="0"/>
              </a:rPr>
              <a:t>Establishment of feeding practices:</a:t>
            </a:r>
          </a:p>
          <a:p>
            <a:pPr marL="1200150" lvl="2" indent="-285750">
              <a:buFont typeface="Arial" panose="020B0604020202020204" pitchFamily="34" charset="0"/>
              <a:buChar char="•"/>
            </a:pPr>
            <a:r>
              <a:rPr lang="en-US" sz="3200" dirty="0">
                <a:solidFill>
                  <a:schemeClr val="bg1"/>
                </a:solidFill>
                <a:latin typeface="Lora" pitchFamily="2" charset="0"/>
              </a:rPr>
              <a:t>Breastfeeding/formula feeding </a:t>
            </a:r>
          </a:p>
          <a:p>
            <a:pPr marL="1200150" lvl="2" indent="-285750">
              <a:buFont typeface="Arial" panose="020B0604020202020204" pitchFamily="34" charset="0"/>
              <a:buChar char="•"/>
            </a:pPr>
            <a:r>
              <a:rPr lang="en-US" sz="3200" dirty="0">
                <a:solidFill>
                  <a:schemeClr val="bg1"/>
                </a:solidFill>
                <a:latin typeface="Lora" pitchFamily="2" charset="0"/>
              </a:rPr>
              <a:t>Introduction of solid foods (at six months for healthy infants)</a:t>
            </a:r>
          </a:p>
          <a:p>
            <a:pPr marL="1200150" lvl="2" indent="-285750">
              <a:buFont typeface="Arial" panose="020B0604020202020204" pitchFamily="34" charset="0"/>
              <a:buChar char="•"/>
            </a:pPr>
            <a:r>
              <a:rPr lang="en-US" sz="3200" dirty="0">
                <a:solidFill>
                  <a:schemeClr val="bg1"/>
                </a:solidFill>
                <a:latin typeface="Lora" pitchFamily="2" charset="0"/>
              </a:rPr>
              <a:t>Introduction of open cup/sippy cup</a:t>
            </a:r>
          </a:p>
          <a:p>
            <a:pPr marL="1200150" lvl="2" indent="-285750">
              <a:buFont typeface="Arial" panose="020B0604020202020204" pitchFamily="34" charset="0"/>
              <a:buChar char="•"/>
            </a:pPr>
            <a:r>
              <a:rPr lang="en-US" sz="3200" dirty="0">
                <a:solidFill>
                  <a:schemeClr val="bg1"/>
                </a:solidFill>
                <a:latin typeface="Lora" pitchFamily="2" charset="0"/>
              </a:rPr>
              <a:t>Introduction of water (at six months for healthy infants)</a:t>
            </a:r>
          </a:p>
          <a:p>
            <a:pPr marL="1200150" lvl="2" indent="-285750">
              <a:buFont typeface="Arial" panose="020B0604020202020204" pitchFamily="34" charset="0"/>
              <a:buChar char="•"/>
            </a:pPr>
            <a:r>
              <a:rPr lang="en-US" sz="3200" dirty="0">
                <a:solidFill>
                  <a:schemeClr val="bg1"/>
                </a:solidFill>
                <a:latin typeface="Lora" pitchFamily="2" charset="0"/>
              </a:rPr>
              <a:t>Introduction of juice/milk</a:t>
            </a:r>
          </a:p>
          <a:p>
            <a:pPr marL="742950" lvl="1" indent="-285750">
              <a:buFont typeface="Arial" panose="020B0604020202020204" pitchFamily="34" charset="0"/>
              <a:buChar char="•"/>
            </a:pPr>
            <a:r>
              <a:rPr lang="en-US" sz="3200" dirty="0">
                <a:solidFill>
                  <a:schemeClr val="bg1"/>
                </a:solidFill>
                <a:latin typeface="Lora" pitchFamily="2" charset="0"/>
              </a:rPr>
              <a:t>Eruption of the first tooth/teeth</a:t>
            </a:r>
          </a:p>
          <a:p>
            <a:pPr lvl="8"/>
            <a:endParaRPr lang="en-US" dirty="0">
              <a:solidFill>
                <a:schemeClr val="bg1"/>
              </a:solidFill>
              <a:latin typeface="Lora" pitchFamily="2" charset="0"/>
            </a:endParaRPr>
          </a:p>
          <a:p>
            <a:pPr lvl="8"/>
            <a:endParaRPr lang="en-US" dirty="0">
              <a:solidFill>
                <a:schemeClr val="bg1"/>
              </a:solidFill>
              <a:latin typeface="Lora" pitchFamily="2" charset="0"/>
            </a:endParaRPr>
          </a:p>
          <a:p>
            <a:pPr lvl="8"/>
            <a:endParaRPr lang="en-US" dirty="0">
              <a:solidFill>
                <a:schemeClr val="bg1"/>
              </a:solidFill>
              <a:latin typeface="Lora" pitchFamily="2" charset="0"/>
            </a:endParaRPr>
          </a:p>
          <a:p>
            <a:pPr lvl="8"/>
            <a:r>
              <a:rPr lang="en-US" sz="1400" dirty="0">
                <a:solidFill>
                  <a:schemeClr val="bg1"/>
                </a:solidFill>
                <a:latin typeface="Lora" pitchFamily="2" charset="0"/>
              </a:rPr>
              <a:t>AAPD Best Practices Recommendations: Periodicity of Examination, Preventive Dental Services, Anticipatory Guidance,/Counseling and Oral Treatment for Infants, Children, and Adolescents.  </a:t>
            </a:r>
          </a:p>
          <a:p>
            <a:endParaRPr lang="en-US" dirty="0"/>
          </a:p>
          <a:p>
            <a:endParaRPr lang="en-US" dirty="0"/>
          </a:p>
        </p:txBody>
      </p:sp>
      <p:pic>
        <p:nvPicPr>
          <p:cNvPr id="10" name="Picture 2">
            <a:extLst>
              <a:ext uri="{FF2B5EF4-FFF2-40B4-BE49-F238E27FC236}">
                <a16:creationId xmlns:a16="http://schemas.microsoft.com/office/drawing/2014/main" id="{8928A6C1-F3CE-48AD-AF51-4FE04A0D5C49}"/>
              </a:ext>
            </a:extLst>
          </p:cNvPr>
          <p:cNvPicPr>
            <a:picLocks noChangeAspect="1"/>
          </p:cNvPicPr>
          <p:nvPr/>
        </p:nvPicPr>
        <p:blipFill>
          <a:blip r:embed="rId3"/>
          <a:srcRect l="125" r="125"/>
          <a:stretch>
            <a:fillRect/>
          </a:stretch>
        </p:blipFill>
        <p:spPr>
          <a:xfrm>
            <a:off x="685800" y="8733697"/>
            <a:ext cx="3771900" cy="935903"/>
          </a:xfrm>
          <a:prstGeom prst="rect">
            <a:avLst/>
          </a:prstGeom>
        </p:spPr>
      </p:pic>
    </p:spTree>
    <p:extLst>
      <p:ext uri="{BB962C8B-B14F-4D97-AF65-F5344CB8AC3E}">
        <p14:creationId xmlns:p14="http://schemas.microsoft.com/office/powerpoint/2010/main" val="572592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27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5000"/>
          </a:blip>
          <a:srcRect t="401" b="21713"/>
          <a:stretch>
            <a:fillRect/>
          </a:stretch>
        </p:blipFill>
        <p:spPr>
          <a:xfrm>
            <a:off x="8382000" y="0"/>
            <a:ext cx="9906000" cy="10287000"/>
          </a:xfrm>
          <a:prstGeom prst="rect">
            <a:avLst/>
          </a:prstGeom>
        </p:spPr>
      </p:pic>
      <p:sp>
        <p:nvSpPr>
          <p:cNvPr id="4" name="TextBox 4"/>
          <p:cNvSpPr txBox="1"/>
          <p:nvPr/>
        </p:nvSpPr>
        <p:spPr>
          <a:xfrm>
            <a:off x="210406" y="1610360"/>
            <a:ext cx="7810883" cy="2055495"/>
          </a:xfrm>
          <a:prstGeom prst="rect">
            <a:avLst/>
          </a:prstGeom>
        </p:spPr>
        <p:txBody>
          <a:bodyPr lIns="0" tIns="0" rIns="0" bIns="0" rtlCol="0" anchor="t">
            <a:spAutoFit/>
          </a:bodyPr>
          <a:lstStyle/>
          <a:p>
            <a:pPr algn="ctr">
              <a:lnSpc>
                <a:spcPts val="7920"/>
              </a:lnSpc>
            </a:pPr>
            <a:r>
              <a:rPr lang="en-US" sz="7200">
                <a:solidFill>
                  <a:srgbClr val="FFFFFF"/>
                </a:solidFill>
                <a:latin typeface="Raleway"/>
              </a:rPr>
              <a:t>FIRST FOODS</a:t>
            </a:r>
          </a:p>
          <a:p>
            <a:pPr algn="ctr">
              <a:lnSpc>
                <a:spcPts val="7920"/>
              </a:lnSpc>
            </a:pPr>
            <a:r>
              <a:rPr lang="en-US" sz="7200">
                <a:solidFill>
                  <a:srgbClr val="FFFFFF"/>
                </a:solidFill>
                <a:latin typeface="Raleway"/>
              </a:rPr>
              <a:t>FIRST CUP</a:t>
            </a:r>
          </a:p>
        </p:txBody>
      </p:sp>
      <p:pic>
        <p:nvPicPr>
          <p:cNvPr id="5" name="Picture 5">
            <a:extLst>
              <a:ext uri="{FF2B5EF4-FFF2-40B4-BE49-F238E27FC236}">
                <a16:creationId xmlns:a16="http://schemas.microsoft.com/office/drawing/2014/main" id="{02883D7C-D845-4A41-A027-BCB30DDD59EC}"/>
              </a:ext>
            </a:extLst>
          </p:cNvPr>
          <p:cNvPicPr>
            <a:picLocks noChangeAspect="1"/>
          </p:cNvPicPr>
          <p:nvPr/>
        </p:nvPicPr>
        <p:blipFill>
          <a:blip r:embed="rId3"/>
          <a:srcRect/>
          <a:stretch>
            <a:fillRect/>
          </a:stretch>
        </p:blipFill>
        <p:spPr>
          <a:xfrm>
            <a:off x="2209800" y="7124700"/>
            <a:ext cx="3294064" cy="24749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278F"/>
        </a:solidFill>
        <a:effectLst/>
      </p:bgPr>
    </p:bg>
    <p:spTree>
      <p:nvGrpSpPr>
        <p:cNvPr id="1" name=""/>
        <p:cNvGrpSpPr/>
        <p:nvPr/>
      </p:nvGrpSpPr>
      <p:grpSpPr>
        <a:xfrm>
          <a:off x="0" y="0"/>
          <a:ext cx="0" cy="0"/>
          <a:chOff x="0" y="0"/>
          <a:chExt cx="0" cy="0"/>
        </a:xfrm>
      </p:grpSpPr>
      <p:grpSp>
        <p:nvGrpSpPr>
          <p:cNvPr id="2" name="Group 2"/>
          <p:cNvGrpSpPr/>
          <p:nvPr/>
        </p:nvGrpSpPr>
        <p:grpSpPr>
          <a:xfrm>
            <a:off x="8382000" y="-375990"/>
            <a:ext cx="10256924" cy="11038980"/>
            <a:chOff x="0" y="0"/>
            <a:chExt cx="1908294" cy="2053795"/>
          </a:xfrm>
        </p:grpSpPr>
        <p:sp>
          <p:nvSpPr>
            <p:cNvPr id="3" name="Freeform 3"/>
            <p:cNvSpPr/>
            <p:nvPr/>
          </p:nvSpPr>
          <p:spPr>
            <a:xfrm>
              <a:off x="0" y="0"/>
              <a:ext cx="1908294" cy="2053795"/>
            </a:xfrm>
            <a:custGeom>
              <a:avLst/>
              <a:gdLst/>
              <a:ahLst/>
              <a:cxnLst/>
              <a:rect l="l" t="t" r="r" b="b"/>
              <a:pathLst>
                <a:path w="1908294" h="2053795">
                  <a:moveTo>
                    <a:pt x="0" y="0"/>
                  </a:moveTo>
                  <a:lnTo>
                    <a:pt x="1908294" y="0"/>
                  </a:lnTo>
                  <a:lnTo>
                    <a:pt x="1908294" y="2053795"/>
                  </a:lnTo>
                  <a:lnTo>
                    <a:pt x="0" y="2053795"/>
                  </a:lnTo>
                  <a:close/>
                </a:path>
              </a:pathLst>
            </a:custGeom>
            <a:solidFill>
              <a:srgbClr val="F4F5F7"/>
            </a:solidFill>
          </p:spPr>
          <p:txBody>
            <a:bodyPr/>
            <a:lstStyle/>
            <a:p>
              <a:endParaRPr lang="en-US"/>
            </a:p>
          </p:txBody>
        </p:sp>
      </p:grpSp>
      <p:pic>
        <p:nvPicPr>
          <p:cNvPr id="4" name="Picture 4"/>
          <p:cNvPicPr>
            <a:picLocks noChangeAspect="1"/>
          </p:cNvPicPr>
          <p:nvPr/>
        </p:nvPicPr>
        <p:blipFill>
          <a:blip r:embed="rId2"/>
          <a:srcRect l="12303"/>
          <a:stretch>
            <a:fillRect/>
          </a:stretch>
        </p:blipFill>
        <p:spPr>
          <a:xfrm>
            <a:off x="8382000" y="0"/>
            <a:ext cx="11930758" cy="9072563"/>
          </a:xfrm>
          <a:prstGeom prst="rect">
            <a:avLst/>
          </a:prstGeom>
        </p:spPr>
      </p:pic>
      <p:sp>
        <p:nvSpPr>
          <p:cNvPr id="5" name="TextBox 5"/>
          <p:cNvSpPr txBox="1"/>
          <p:nvPr/>
        </p:nvSpPr>
        <p:spPr>
          <a:xfrm>
            <a:off x="374065" y="1629410"/>
            <a:ext cx="7902995" cy="4472305"/>
          </a:xfrm>
          <a:prstGeom prst="rect">
            <a:avLst/>
          </a:prstGeom>
        </p:spPr>
        <p:txBody>
          <a:bodyPr lIns="0" tIns="0" rIns="0" bIns="0" rtlCol="0" anchor="t">
            <a:spAutoFit/>
          </a:bodyPr>
          <a:lstStyle/>
          <a:p>
            <a:pPr algn="ctr">
              <a:lnSpc>
                <a:spcPts val="7039"/>
              </a:lnSpc>
            </a:pPr>
            <a:r>
              <a:rPr lang="en-US" sz="6399">
                <a:solidFill>
                  <a:srgbClr val="FFFFFF"/>
                </a:solidFill>
                <a:latin typeface="Lora"/>
              </a:rPr>
              <a:t>“A PARENT FEEDING A BABY IS TRAINING HIM OR HER HOW FOOD SHOULD TASTE…”</a:t>
            </a:r>
          </a:p>
        </p:txBody>
      </p:sp>
      <p:pic>
        <p:nvPicPr>
          <p:cNvPr id="6" name="Picture 5">
            <a:extLst>
              <a:ext uri="{FF2B5EF4-FFF2-40B4-BE49-F238E27FC236}">
                <a16:creationId xmlns:a16="http://schemas.microsoft.com/office/drawing/2014/main" id="{1B8C63A3-3C1E-4BDA-8025-FA0A540BEC84}"/>
              </a:ext>
            </a:extLst>
          </p:cNvPr>
          <p:cNvPicPr>
            <a:picLocks noChangeAspect="1"/>
          </p:cNvPicPr>
          <p:nvPr/>
        </p:nvPicPr>
        <p:blipFill>
          <a:blip r:embed="rId3"/>
          <a:srcRect/>
          <a:stretch>
            <a:fillRect/>
          </a:stretch>
        </p:blipFill>
        <p:spPr>
          <a:xfrm>
            <a:off x="406722" y="8228114"/>
            <a:ext cx="2247900" cy="168889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28575"/>
            <a:ext cx="18288000" cy="10287000"/>
          </a:xfrm>
          <a:prstGeom prst="rect">
            <a:avLst/>
          </a:prstGeom>
        </p:spPr>
      </p:pic>
      <p:sp>
        <p:nvSpPr>
          <p:cNvPr id="3" name="AutoShape 3"/>
          <p:cNvSpPr/>
          <p:nvPr/>
        </p:nvSpPr>
        <p:spPr>
          <a:xfrm>
            <a:off x="1078570" y="3835130"/>
            <a:ext cx="16180730" cy="0"/>
          </a:xfrm>
          <a:prstGeom prst="line">
            <a:avLst/>
          </a:prstGeom>
          <a:ln w="790575" cap="rnd">
            <a:solidFill>
              <a:srgbClr val="92278F"/>
            </a:solidFill>
            <a:prstDash val="solid"/>
            <a:headEnd type="none" w="sm" len="sm"/>
            <a:tailEnd type="none" w="sm" len="sm"/>
          </a:ln>
        </p:spPr>
        <p:txBody>
          <a:bodyPr/>
          <a:lstStyle/>
          <a:p>
            <a:endParaRPr lang="en-US"/>
          </a:p>
        </p:txBody>
      </p:sp>
      <p:sp>
        <p:nvSpPr>
          <p:cNvPr id="4" name="TextBox 4"/>
          <p:cNvSpPr txBox="1"/>
          <p:nvPr/>
        </p:nvSpPr>
        <p:spPr>
          <a:xfrm>
            <a:off x="1428547" y="3582059"/>
            <a:ext cx="3615708" cy="426988"/>
          </a:xfrm>
          <a:prstGeom prst="rect">
            <a:avLst/>
          </a:prstGeom>
        </p:spPr>
        <p:txBody>
          <a:bodyPr lIns="0" tIns="0" rIns="0" bIns="0" rtlCol="0" anchor="t">
            <a:spAutoFit/>
          </a:bodyPr>
          <a:lstStyle/>
          <a:p>
            <a:pPr algn="ctr">
              <a:lnSpc>
                <a:spcPts val="3363"/>
              </a:lnSpc>
            </a:pPr>
            <a:r>
              <a:rPr lang="en-US" sz="2802" spc="112">
                <a:solidFill>
                  <a:srgbClr val="FFFFFF"/>
                </a:solidFill>
                <a:latin typeface="Open Sans"/>
              </a:rPr>
              <a:t>SIX MONTHS</a:t>
            </a:r>
          </a:p>
        </p:txBody>
      </p:sp>
      <p:sp>
        <p:nvSpPr>
          <p:cNvPr id="5" name="TextBox 5"/>
          <p:cNvSpPr txBox="1"/>
          <p:nvPr/>
        </p:nvSpPr>
        <p:spPr>
          <a:xfrm>
            <a:off x="5311680" y="3582059"/>
            <a:ext cx="3615708" cy="426988"/>
          </a:xfrm>
          <a:prstGeom prst="rect">
            <a:avLst/>
          </a:prstGeom>
        </p:spPr>
        <p:txBody>
          <a:bodyPr lIns="0" tIns="0" rIns="0" bIns="0" rtlCol="0" anchor="t">
            <a:spAutoFit/>
          </a:bodyPr>
          <a:lstStyle/>
          <a:p>
            <a:pPr algn="ctr">
              <a:lnSpc>
                <a:spcPts val="3363"/>
              </a:lnSpc>
            </a:pPr>
            <a:r>
              <a:rPr lang="en-US" sz="2802" spc="112">
                <a:solidFill>
                  <a:srgbClr val="FFFFFF"/>
                </a:solidFill>
                <a:latin typeface="Open Sans"/>
              </a:rPr>
              <a:t>SIX MONTHS</a:t>
            </a:r>
          </a:p>
        </p:txBody>
      </p:sp>
      <p:sp>
        <p:nvSpPr>
          <p:cNvPr id="6" name="TextBox 6"/>
          <p:cNvSpPr txBox="1"/>
          <p:nvPr/>
        </p:nvSpPr>
        <p:spPr>
          <a:xfrm>
            <a:off x="9183009" y="3582059"/>
            <a:ext cx="3615708" cy="426988"/>
          </a:xfrm>
          <a:prstGeom prst="rect">
            <a:avLst/>
          </a:prstGeom>
        </p:spPr>
        <p:txBody>
          <a:bodyPr lIns="0" tIns="0" rIns="0" bIns="0" rtlCol="0" anchor="t">
            <a:spAutoFit/>
          </a:bodyPr>
          <a:lstStyle/>
          <a:p>
            <a:pPr algn="ctr">
              <a:lnSpc>
                <a:spcPts val="3363"/>
              </a:lnSpc>
            </a:pPr>
            <a:r>
              <a:rPr lang="en-US" sz="2802" spc="112">
                <a:solidFill>
                  <a:srgbClr val="FFFFFF"/>
                </a:solidFill>
                <a:latin typeface="Open Sans"/>
              </a:rPr>
              <a:t>SIX MONTHS</a:t>
            </a:r>
          </a:p>
        </p:txBody>
      </p:sp>
      <p:sp>
        <p:nvSpPr>
          <p:cNvPr id="7" name="TextBox 7"/>
          <p:cNvSpPr txBox="1"/>
          <p:nvPr/>
        </p:nvSpPr>
        <p:spPr>
          <a:xfrm>
            <a:off x="12798717" y="3582059"/>
            <a:ext cx="3898946" cy="426988"/>
          </a:xfrm>
          <a:prstGeom prst="rect">
            <a:avLst/>
          </a:prstGeom>
        </p:spPr>
        <p:txBody>
          <a:bodyPr lIns="0" tIns="0" rIns="0" bIns="0" rtlCol="0" anchor="t">
            <a:spAutoFit/>
          </a:bodyPr>
          <a:lstStyle/>
          <a:p>
            <a:pPr algn="ctr">
              <a:lnSpc>
                <a:spcPts val="3363"/>
              </a:lnSpc>
            </a:pPr>
            <a:r>
              <a:rPr lang="en-US" sz="2802" spc="112">
                <a:solidFill>
                  <a:srgbClr val="FFFFFF"/>
                </a:solidFill>
                <a:latin typeface="Open Sans"/>
              </a:rPr>
              <a:t>NOT AT SIX MONTHS</a:t>
            </a:r>
          </a:p>
        </p:txBody>
      </p:sp>
      <p:sp>
        <p:nvSpPr>
          <p:cNvPr id="8" name="TextBox 8"/>
          <p:cNvSpPr txBox="1"/>
          <p:nvPr/>
        </p:nvSpPr>
        <p:spPr>
          <a:xfrm>
            <a:off x="1715626" y="4574707"/>
            <a:ext cx="3041550" cy="3527552"/>
          </a:xfrm>
          <a:prstGeom prst="rect">
            <a:avLst/>
          </a:prstGeom>
        </p:spPr>
        <p:txBody>
          <a:bodyPr lIns="0" tIns="0" rIns="0" bIns="0" rtlCol="0" anchor="t">
            <a:spAutoFit/>
          </a:bodyPr>
          <a:lstStyle/>
          <a:p>
            <a:pPr algn="ctr">
              <a:lnSpc>
                <a:spcPts val="3484"/>
              </a:lnSpc>
            </a:pPr>
            <a:r>
              <a:rPr lang="en-US" sz="2600" spc="59">
                <a:solidFill>
                  <a:srgbClr val="FFFFFF"/>
                </a:solidFill>
                <a:latin typeface="Open Sans"/>
              </a:rPr>
              <a:t>At the direction of the Pediatrician, begin introducing solid foods; continue breast feeding and/or formula feeding</a:t>
            </a:r>
          </a:p>
          <a:p>
            <a:pPr algn="ctr">
              <a:lnSpc>
                <a:spcPts val="3484"/>
              </a:lnSpc>
            </a:pPr>
            <a:endParaRPr lang="en-US" sz="2600" spc="59">
              <a:solidFill>
                <a:srgbClr val="FFFFFF"/>
              </a:solidFill>
              <a:latin typeface="Open Sans"/>
            </a:endParaRPr>
          </a:p>
        </p:txBody>
      </p:sp>
      <p:sp>
        <p:nvSpPr>
          <p:cNvPr id="9" name="TextBox 9"/>
          <p:cNvSpPr txBox="1"/>
          <p:nvPr/>
        </p:nvSpPr>
        <p:spPr>
          <a:xfrm>
            <a:off x="5607295" y="4574707"/>
            <a:ext cx="3024480" cy="1317752"/>
          </a:xfrm>
          <a:prstGeom prst="rect">
            <a:avLst/>
          </a:prstGeom>
        </p:spPr>
        <p:txBody>
          <a:bodyPr lIns="0" tIns="0" rIns="0" bIns="0" rtlCol="0" anchor="t">
            <a:spAutoFit/>
          </a:bodyPr>
          <a:lstStyle/>
          <a:p>
            <a:pPr algn="ctr">
              <a:lnSpc>
                <a:spcPts val="3484"/>
              </a:lnSpc>
            </a:pPr>
            <a:r>
              <a:rPr lang="en-US" sz="2600" spc="59">
                <a:solidFill>
                  <a:srgbClr val="FFFFFF"/>
                </a:solidFill>
                <a:latin typeface="Open Sans"/>
              </a:rPr>
              <a:t>Introduce open cup at mealtime with water only</a:t>
            </a:r>
          </a:p>
        </p:txBody>
      </p:sp>
      <p:sp>
        <p:nvSpPr>
          <p:cNvPr id="10" name="TextBox 10"/>
          <p:cNvSpPr txBox="1"/>
          <p:nvPr/>
        </p:nvSpPr>
        <p:spPr>
          <a:xfrm>
            <a:off x="9682739" y="4574707"/>
            <a:ext cx="2616248" cy="2643632"/>
          </a:xfrm>
          <a:prstGeom prst="rect">
            <a:avLst/>
          </a:prstGeom>
        </p:spPr>
        <p:txBody>
          <a:bodyPr lIns="0" tIns="0" rIns="0" bIns="0" rtlCol="0" anchor="t">
            <a:spAutoFit/>
          </a:bodyPr>
          <a:lstStyle/>
          <a:p>
            <a:pPr algn="ctr">
              <a:lnSpc>
                <a:spcPts val="3484"/>
              </a:lnSpc>
            </a:pPr>
            <a:r>
              <a:rPr lang="en-US" sz="2600" spc="59" dirty="0">
                <a:solidFill>
                  <a:srgbClr val="FFFFFF"/>
                </a:solidFill>
                <a:latin typeface="Open Sans"/>
              </a:rPr>
              <a:t>Water is introduced as the first liquid besides breastmilk and/or formula</a:t>
            </a:r>
          </a:p>
        </p:txBody>
      </p:sp>
      <p:sp>
        <p:nvSpPr>
          <p:cNvPr id="11" name="TextBox 11"/>
          <p:cNvSpPr txBox="1"/>
          <p:nvPr/>
        </p:nvSpPr>
        <p:spPr>
          <a:xfrm>
            <a:off x="12940336" y="4574707"/>
            <a:ext cx="3615708" cy="1775871"/>
          </a:xfrm>
          <a:prstGeom prst="rect">
            <a:avLst/>
          </a:prstGeom>
        </p:spPr>
        <p:txBody>
          <a:bodyPr lIns="0" tIns="0" rIns="0" bIns="0" rtlCol="0" anchor="t">
            <a:spAutoFit/>
          </a:bodyPr>
          <a:lstStyle/>
          <a:p>
            <a:pPr algn="ctr">
              <a:lnSpc>
                <a:spcPts val="3484"/>
              </a:lnSpc>
            </a:pPr>
            <a:r>
              <a:rPr lang="en-US" sz="2400" spc="59" dirty="0">
                <a:solidFill>
                  <a:srgbClr val="FFFFFF"/>
                </a:solidFill>
                <a:latin typeface="Open Sans"/>
              </a:rPr>
              <a:t>Juice</a:t>
            </a:r>
          </a:p>
          <a:p>
            <a:pPr algn="ctr">
              <a:lnSpc>
                <a:spcPts val="3484"/>
              </a:lnSpc>
            </a:pPr>
            <a:r>
              <a:rPr lang="en-US" sz="2400" spc="27" dirty="0">
                <a:solidFill>
                  <a:srgbClr val="FFFFFF"/>
                </a:solidFill>
                <a:latin typeface="Open Sans"/>
              </a:rPr>
              <a:t>Sippy Cup</a:t>
            </a:r>
          </a:p>
          <a:p>
            <a:pPr algn="ctr">
              <a:lnSpc>
                <a:spcPts val="3484"/>
              </a:lnSpc>
            </a:pPr>
            <a:r>
              <a:rPr lang="en-US" sz="2400" spc="27" dirty="0">
                <a:solidFill>
                  <a:srgbClr val="FFFFFF"/>
                </a:solidFill>
                <a:latin typeface="Open Sans"/>
              </a:rPr>
              <a:t>Foods with added sugars</a:t>
            </a:r>
          </a:p>
        </p:txBody>
      </p:sp>
      <p:sp>
        <p:nvSpPr>
          <p:cNvPr id="12" name="TextBox 12"/>
          <p:cNvSpPr txBox="1"/>
          <p:nvPr/>
        </p:nvSpPr>
        <p:spPr>
          <a:xfrm>
            <a:off x="1028700" y="736103"/>
            <a:ext cx="16230600" cy="2036445"/>
          </a:xfrm>
          <a:prstGeom prst="rect">
            <a:avLst/>
          </a:prstGeom>
        </p:spPr>
        <p:txBody>
          <a:bodyPr lIns="0" tIns="0" rIns="0" bIns="0" rtlCol="0" anchor="t">
            <a:spAutoFit/>
          </a:bodyPr>
          <a:lstStyle/>
          <a:p>
            <a:pPr algn="ctr">
              <a:lnSpc>
                <a:spcPts val="7920"/>
              </a:lnSpc>
            </a:pPr>
            <a:r>
              <a:rPr lang="en-US" sz="7200">
                <a:solidFill>
                  <a:srgbClr val="FFFFFF"/>
                </a:solidFill>
                <a:latin typeface="Montserrat"/>
              </a:rPr>
              <a:t>INTRODUCTION OF SOLID FOODS, OPEN CUP, AND WATER</a:t>
            </a:r>
          </a:p>
        </p:txBody>
      </p:sp>
      <p:pic>
        <p:nvPicPr>
          <p:cNvPr id="13" name="Picture 5">
            <a:extLst>
              <a:ext uri="{FF2B5EF4-FFF2-40B4-BE49-F238E27FC236}">
                <a16:creationId xmlns:a16="http://schemas.microsoft.com/office/drawing/2014/main" id="{3F0E8DB3-E41E-41CE-9B5F-F566CA925C91}"/>
              </a:ext>
            </a:extLst>
          </p:cNvPr>
          <p:cNvPicPr>
            <a:picLocks noChangeAspect="1"/>
          </p:cNvPicPr>
          <p:nvPr/>
        </p:nvPicPr>
        <p:blipFill>
          <a:blip r:embed="rId3"/>
          <a:srcRect/>
          <a:stretch>
            <a:fillRect/>
          </a:stretch>
        </p:blipFill>
        <p:spPr>
          <a:xfrm>
            <a:off x="14630400" y="7218339"/>
            <a:ext cx="3294064" cy="24749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941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20400" y="647700"/>
            <a:ext cx="6881361" cy="9168788"/>
            <a:chOff x="0" y="0"/>
            <a:chExt cx="6686423" cy="8909050"/>
          </a:xfrm>
        </p:grpSpPr>
        <p:sp>
          <p:nvSpPr>
            <p:cNvPr id="3" name="Freeform 3"/>
            <p:cNvSpPr/>
            <p:nvPr/>
          </p:nvSpPr>
          <p:spPr>
            <a:xfrm>
              <a:off x="9525" y="9525"/>
              <a:ext cx="6667373" cy="8890000"/>
            </a:xfrm>
            <a:custGeom>
              <a:avLst/>
              <a:gdLst/>
              <a:ahLst/>
              <a:cxnLst/>
              <a:rect l="l" t="t" r="r" b="b"/>
              <a:pathLst>
                <a:path w="6667373" h="8890000">
                  <a:moveTo>
                    <a:pt x="0" y="0"/>
                  </a:moveTo>
                  <a:lnTo>
                    <a:pt x="6667373" y="0"/>
                  </a:lnTo>
                  <a:lnTo>
                    <a:pt x="6667373" y="8890000"/>
                  </a:lnTo>
                  <a:lnTo>
                    <a:pt x="0" y="8890000"/>
                  </a:lnTo>
                  <a:close/>
                </a:path>
              </a:pathLst>
            </a:custGeom>
            <a:solidFill>
              <a:srgbClr val="FFFFFF"/>
            </a:solidFill>
          </p:spPr>
          <p:txBody>
            <a:bodyPr/>
            <a:lstStyle/>
            <a:p>
              <a:endParaRPr lang="en-US"/>
            </a:p>
          </p:txBody>
        </p:sp>
        <p:sp>
          <p:nvSpPr>
            <p:cNvPr id="4" name="Freeform 4"/>
            <p:cNvSpPr/>
            <p:nvPr/>
          </p:nvSpPr>
          <p:spPr>
            <a:xfrm>
              <a:off x="226314" y="367665"/>
              <a:ext cx="6233795" cy="8173593"/>
            </a:xfrm>
            <a:custGeom>
              <a:avLst/>
              <a:gdLst/>
              <a:ahLst/>
              <a:cxnLst/>
              <a:rect l="l" t="t" r="r" b="b"/>
              <a:pathLst>
                <a:path w="6233795" h="8173593">
                  <a:moveTo>
                    <a:pt x="0" y="0"/>
                  </a:moveTo>
                  <a:lnTo>
                    <a:pt x="6233795" y="0"/>
                  </a:lnTo>
                  <a:lnTo>
                    <a:pt x="6233795" y="8173593"/>
                  </a:lnTo>
                  <a:lnTo>
                    <a:pt x="0" y="8173593"/>
                  </a:lnTo>
                  <a:close/>
                </a:path>
              </a:pathLst>
            </a:custGeom>
            <a:blipFill>
              <a:blip r:embed="rId2"/>
              <a:stretch>
                <a:fillRect t="-17793" b="-17793"/>
              </a:stretch>
            </a:blipFill>
          </p:spPr>
          <p:txBody>
            <a:bodyPr/>
            <a:lstStyle/>
            <a:p>
              <a:endParaRPr lang="en-US"/>
            </a:p>
          </p:txBody>
        </p:sp>
        <p:sp>
          <p:nvSpPr>
            <p:cNvPr id="5" name="Freeform 5"/>
            <p:cNvSpPr/>
            <p:nvPr/>
          </p:nvSpPr>
          <p:spPr>
            <a:xfrm>
              <a:off x="0" y="0"/>
              <a:ext cx="6686423" cy="8909050"/>
            </a:xfrm>
            <a:custGeom>
              <a:avLst/>
              <a:gdLst/>
              <a:ahLst/>
              <a:cxnLst/>
              <a:rect l="l" t="t" r="r" b="b"/>
              <a:pathLst>
                <a:path w="6686423" h="8909050">
                  <a:moveTo>
                    <a:pt x="6686423" y="8909050"/>
                  </a:moveTo>
                  <a:lnTo>
                    <a:pt x="0" y="8909050"/>
                  </a:lnTo>
                  <a:lnTo>
                    <a:pt x="0" y="0"/>
                  </a:lnTo>
                  <a:lnTo>
                    <a:pt x="6686423" y="0"/>
                  </a:lnTo>
                  <a:lnTo>
                    <a:pt x="6686423" y="8909050"/>
                  </a:lnTo>
                  <a:close/>
                  <a:moveTo>
                    <a:pt x="19050" y="8890000"/>
                  </a:moveTo>
                  <a:lnTo>
                    <a:pt x="6667373" y="8890000"/>
                  </a:lnTo>
                  <a:lnTo>
                    <a:pt x="6667373" y="19050"/>
                  </a:lnTo>
                  <a:lnTo>
                    <a:pt x="19050" y="19050"/>
                  </a:lnTo>
                  <a:lnTo>
                    <a:pt x="19050" y="8890000"/>
                  </a:lnTo>
                  <a:close/>
                  <a:moveTo>
                    <a:pt x="6469634" y="8550783"/>
                  </a:moveTo>
                  <a:lnTo>
                    <a:pt x="216789" y="8550783"/>
                  </a:lnTo>
                  <a:lnTo>
                    <a:pt x="216789" y="358140"/>
                  </a:lnTo>
                  <a:lnTo>
                    <a:pt x="6469634" y="358140"/>
                  </a:lnTo>
                  <a:lnTo>
                    <a:pt x="6469634" y="8550783"/>
                  </a:lnTo>
                  <a:close/>
                  <a:moveTo>
                    <a:pt x="235839" y="8531733"/>
                  </a:moveTo>
                  <a:lnTo>
                    <a:pt x="6450584" y="8531733"/>
                  </a:lnTo>
                  <a:lnTo>
                    <a:pt x="6450584" y="377190"/>
                  </a:lnTo>
                  <a:lnTo>
                    <a:pt x="235839" y="377190"/>
                  </a:lnTo>
                  <a:lnTo>
                    <a:pt x="235839" y="8531733"/>
                  </a:lnTo>
                  <a:close/>
                </a:path>
              </a:pathLst>
            </a:custGeom>
            <a:solidFill>
              <a:srgbClr val="FFFFFF"/>
            </a:solidFill>
          </p:spPr>
          <p:txBody>
            <a:bodyPr/>
            <a:lstStyle/>
            <a:p>
              <a:endParaRPr lang="en-US"/>
            </a:p>
          </p:txBody>
        </p:sp>
      </p:grpSp>
      <p:pic>
        <p:nvPicPr>
          <p:cNvPr id="6" name="Picture 6"/>
          <p:cNvPicPr>
            <a:picLocks noChangeAspect="1"/>
          </p:cNvPicPr>
          <p:nvPr/>
        </p:nvPicPr>
        <p:blipFill>
          <a:blip r:embed="rId3"/>
          <a:srcRect/>
          <a:stretch>
            <a:fillRect/>
          </a:stretch>
        </p:blipFill>
        <p:spPr>
          <a:xfrm>
            <a:off x="1028700" y="7815199"/>
            <a:ext cx="5627957" cy="1395991"/>
          </a:xfrm>
          <a:prstGeom prst="rect">
            <a:avLst/>
          </a:prstGeom>
        </p:spPr>
      </p:pic>
      <p:sp>
        <p:nvSpPr>
          <p:cNvPr id="7" name="TextBox 7"/>
          <p:cNvSpPr txBox="1"/>
          <p:nvPr/>
        </p:nvSpPr>
        <p:spPr>
          <a:xfrm>
            <a:off x="1028700" y="3808247"/>
            <a:ext cx="8629650" cy="887872"/>
          </a:xfrm>
          <a:prstGeom prst="rect">
            <a:avLst/>
          </a:prstGeom>
        </p:spPr>
        <p:txBody>
          <a:bodyPr lIns="0" tIns="0" rIns="0" bIns="0" rtlCol="0" anchor="t">
            <a:spAutoFit/>
          </a:bodyPr>
          <a:lstStyle/>
          <a:p>
            <a:pPr marL="582928" lvl="1" indent="-291464">
              <a:lnSpc>
                <a:spcPts val="3779"/>
              </a:lnSpc>
              <a:buFont typeface="Arial"/>
              <a:buChar char="•"/>
            </a:pPr>
            <a:r>
              <a:rPr lang="en-US" sz="3200" spc="62" dirty="0">
                <a:solidFill>
                  <a:srgbClr val="FFFFFF"/>
                </a:solidFill>
                <a:latin typeface="Open Sans"/>
              </a:rPr>
              <a:t>The goal is to get to an open cup, right?</a:t>
            </a:r>
            <a:endParaRPr lang="en-US" sz="1600" spc="27" dirty="0">
              <a:solidFill>
                <a:srgbClr val="FFFFFF"/>
              </a:solidFill>
              <a:latin typeface="Arimo"/>
            </a:endParaRPr>
          </a:p>
          <a:p>
            <a:pPr>
              <a:lnSpc>
                <a:spcPts val="3779"/>
              </a:lnSpc>
            </a:pPr>
            <a:endParaRPr lang="en-US" sz="1200" spc="27" dirty="0">
              <a:solidFill>
                <a:srgbClr val="FFFFFF"/>
              </a:solidFill>
              <a:latin typeface="Arimo"/>
            </a:endParaRPr>
          </a:p>
        </p:txBody>
      </p:sp>
      <p:sp>
        <p:nvSpPr>
          <p:cNvPr id="8" name="TextBox 8"/>
          <p:cNvSpPr txBox="1"/>
          <p:nvPr/>
        </p:nvSpPr>
        <p:spPr>
          <a:xfrm>
            <a:off x="1028700" y="1076325"/>
            <a:ext cx="17259300" cy="925195"/>
          </a:xfrm>
          <a:prstGeom prst="rect">
            <a:avLst/>
          </a:prstGeom>
        </p:spPr>
        <p:txBody>
          <a:bodyPr lIns="0" tIns="0" rIns="0" bIns="0" rtlCol="0" anchor="t">
            <a:spAutoFit/>
          </a:bodyPr>
          <a:lstStyle/>
          <a:p>
            <a:pPr>
              <a:lnSpc>
                <a:spcPts val="7039"/>
              </a:lnSpc>
            </a:pPr>
            <a:r>
              <a:rPr lang="en-US" sz="6399" dirty="0">
                <a:solidFill>
                  <a:srgbClr val="FFFFFF"/>
                </a:solidFill>
                <a:latin typeface="Raleway"/>
              </a:rPr>
              <a:t>FIRST CUP</a:t>
            </a:r>
          </a:p>
        </p:txBody>
      </p:sp>
      <p:sp>
        <p:nvSpPr>
          <p:cNvPr id="9" name="TextBox 9"/>
          <p:cNvSpPr txBox="1"/>
          <p:nvPr/>
        </p:nvSpPr>
        <p:spPr>
          <a:xfrm>
            <a:off x="1028700" y="1976296"/>
            <a:ext cx="8115300" cy="1070328"/>
          </a:xfrm>
          <a:prstGeom prst="rect">
            <a:avLst/>
          </a:prstGeom>
        </p:spPr>
        <p:txBody>
          <a:bodyPr lIns="0" tIns="0" rIns="0" bIns="0" rtlCol="0" anchor="t">
            <a:spAutoFit/>
          </a:bodyPr>
          <a:lstStyle/>
          <a:p>
            <a:pPr>
              <a:lnSpc>
                <a:spcPts val="4288"/>
              </a:lnSpc>
              <a:spcBef>
                <a:spcPct val="0"/>
              </a:spcBef>
            </a:pPr>
            <a:r>
              <a:rPr lang="en-US" sz="3200" spc="73" dirty="0">
                <a:solidFill>
                  <a:srgbClr val="FFFFFF"/>
                </a:solidFill>
                <a:latin typeface="Open Sans Bold"/>
              </a:rPr>
              <a:t>Six months: Introduction of open cup              (at mealtime)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941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49241" y="1244638"/>
            <a:ext cx="5072007" cy="6757988"/>
            <a:chOff x="0" y="0"/>
            <a:chExt cx="6686423" cy="8909050"/>
          </a:xfrm>
        </p:grpSpPr>
        <p:sp>
          <p:nvSpPr>
            <p:cNvPr id="3" name="Freeform 3"/>
            <p:cNvSpPr/>
            <p:nvPr/>
          </p:nvSpPr>
          <p:spPr>
            <a:xfrm>
              <a:off x="9525" y="9525"/>
              <a:ext cx="6667373" cy="8890000"/>
            </a:xfrm>
            <a:custGeom>
              <a:avLst/>
              <a:gdLst/>
              <a:ahLst/>
              <a:cxnLst/>
              <a:rect l="l" t="t" r="r" b="b"/>
              <a:pathLst>
                <a:path w="6667373" h="8890000">
                  <a:moveTo>
                    <a:pt x="0" y="0"/>
                  </a:moveTo>
                  <a:lnTo>
                    <a:pt x="6667373" y="0"/>
                  </a:lnTo>
                  <a:lnTo>
                    <a:pt x="6667373" y="8890000"/>
                  </a:lnTo>
                  <a:lnTo>
                    <a:pt x="0" y="88900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26314" y="367665"/>
              <a:ext cx="6233795" cy="8173593"/>
            </a:xfrm>
            <a:custGeom>
              <a:avLst/>
              <a:gdLst/>
              <a:ahLst/>
              <a:cxnLst/>
              <a:rect l="l" t="t" r="r" b="b"/>
              <a:pathLst>
                <a:path w="6233795" h="8173593">
                  <a:moveTo>
                    <a:pt x="0" y="0"/>
                  </a:moveTo>
                  <a:lnTo>
                    <a:pt x="6233795" y="0"/>
                  </a:lnTo>
                  <a:lnTo>
                    <a:pt x="6233795" y="8173593"/>
                  </a:lnTo>
                  <a:lnTo>
                    <a:pt x="0" y="8173593"/>
                  </a:lnTo>
                  <a:close/>
                </a:path>
              </a:pathLst>
            </a:custGeom>
            <a:blipFill>
              <a:blip r:embed="rId2"/>
              <a:stretch>
                <a:fillRect t="-17793" b="-17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6686423" cy="8909050"/>
            </a:xfrm>
            <a:custGeom>
              <a:avLst/>
              <a:gdLst/>
              <a:ahLst/>
              <a:cxnLst/>
              <a:rect l="l" t="t" r="r" b="b"/>
              <a:pathLst>
                <a:path w="6686423" h="8909050">
                  <a:moveTo>
                    <a:pt x="6686423" y="8909050"/>
                  </a:moveTo>
                  <a:lnTo>
                    <a:pt x="0" y="8909050"/>
                  </a:lnTo>
                  <a:lnTo>
                    <a:pt x="0" y="0"/>
                  </a:lnTo>
                  <a:lnTo>
                    <a:pt x="6686423" y="0"/>
                  </a:lnTo>
                  <a:lnTo>
                    <a:pt x="6686423" y="8909050"/>
                  </a:lnTo>
                  <a:close/>
                  <a:moveTo>
                    <a:pt x="19050" y="8890000"/>
                  </a:moveTo>
                  <a:lnTo>
                    <a:pt x="6667373" y="8890000"/>
                  </a:lnTo>
                  <a:lnTo>
                    <a:pt x="6667373" y="19050"/>
                  </a:lnTo>
                  <a:lnTo>
                    <a:pt x="19050" y="19050"/>
                  </a:lnTo>
                  <a:lnTo>
                    <a:pt x="19050" y="8890000"/>
                  </a:lnTo>
                  <a:close/>
                  <a:moveTo>
                    <a:pt x="6469634" y="8550783"/>
                  </a:moveTo>
                  <a:lnTo>
                    <a:pt x="216789" y="8550783"/>
                  </a:lnTo>
                  <a:lnTo>
                    <a:pt x="216789" y="358140"/>
                  </a:lnTo>
                  <a:lnTo>
                    <a:pt x="6469634" y="358140"/>
                  </a:lnTo>
                  <a:lnTo>
                    <a:pt x="6469634" y="8550783"/>
                  </a:lnTo>
                  <a:close/>
                  <a:moveTo>
                    <a:pt x="235839" y="8531733"/>
                  </a:moveTo>
                  <a:lnTo>
                    <a:pt x="6450584" y="8531733"/>
                  </a:lnTo>
                  <a:lnTo>
                    <a:pt x="6450584" y="377190"/>
                  </a:lnTo>
                  <a:lnTo>
                    <a:pt x="235839" y="377190"/>
                  </a:lnTo>
                  <a:lnTo>
                    <a:pt x="235839" y="8531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a:grpSpLocks noChangeAspect="1"/>
          </p:cNvGrpSpPr>
          <p:nvPr/>
        </p:nvGrpSpPr>
        <p:grpSpPr>
          <a:xfrm>
            <a:off x="9867330" y="1244638"/>
            <a:ext cx="5072007" cy="6757988"/>
            <a:chOff x="0" y="0"/>
            <a:chExt cx="6686423" cy="8909050"/>
          </a:xfrm>
        </p:grpSpPr>
        <p:sp>
          <p:nvSpPr>
            <p:cNvPr id="7" name="Freeform 7"/>
            <p:cNvSpPr/>
            <p:nvPr/>
          </p:nvSpPr>
          <p:spPr>
            <a:xfrm>
              <a:off x="9525" y="9525"/>
              <a:ext cx="6667373" cy="8890000"/>
            </a:xfrm>
            <a:custGeom>
              <a:avLst/>
              <a:gdLst/>
              <a:ahLst/>
              <a:cxnLst/>
              <a:rect l="l" t="t" r="r" b="b"/>
              <a:pathLst>
                <a:path w="6667373" h="8890000">
                  <a:moveTo>
                    <a:pt x="0" y="0"/>
                  </a:moveTo>
                  <a:lnTo>
                    <a:pt x="6667373" y="0"/>
                  </a:lnTo>
                  <a:lnTo>
                    <a:pt x="6667373" y="8890000"/>
                  </a:lnTo>
                  <a:lnTo>
                    <a:pt x="0" y="88900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26314" y="367665"/>
              <a:ext cx="6233795" cy="8173593"/>
            </a:xfrm>
            <a:custGeom>
              <a:avLst/>
              <a:gdLst/>
              <a:ahLst/>
              <a:cxnLst/>
              <a:rect l="l" t="t" r="r" b="b"/>
              <a:pathLst>
                <a:path w="6233795" h="8173593">
                  <a:moveTo>
                    <a:pt x="0" y="0"/>
                  </a:moveTo>
                  <a:lnTo>
                    <a:pt x="6233795" y="0"/>
                  </a:lnTo>
                  <a:lnTo>
                    <a:pt x="6233795" y="8173593"/>
                  </a:lnTo>
                  <a:lnTo>
                    <a:pt x="0" y="8173593"/>
                  </a:lnTo>
                  <a:close/>
                </a:path>
              </a:pathLst>
            </a:custGeom>
            <a:blipFill>
              <a:blip r:embed="rId3"/>
              <a:stretch>
                <a:fillRect t="-844" b="-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0" y="0"/>
              <a:ext cx="6686423" cy="8909050"/>
            </a:xfrm>
            <a:custGeom>
              <a:avLst/>
              <a:gdLst/>
              <a:ahLst/>
              <a:cxnLst/>
              <a:rect l="l" t="t" r="r" b="b"/>
              <a:pathLst>
                <a:path w="6686423" h="8909050">
                  <a:moveTo>
                    <a:pt x="6686423" y="8909050"/>
                  </a:moveTo>
                  <a:lnTo>
                    <a:pt x="0" y="8909050"/>
                  </a:lnTo>
                  <a:lnTo>
                    <a:pt x="0" y="0"/>
                  </a:lnTo>
                  <a:lnTo>
                    <a:pt x="6686423" y="0"/>
                  </a:lnTo>
                  <a:lnTo>
                    <a:pt x="6686423" y="8909050"/>
                  </a:lnTo>
                  <a:close/>
                  <a:moveTo>
                    <a:pt x="19050" y="8890000"/>
                  </a:moveTo>
                  <a:lnTo>
                    <a:pt x="6667373" y="8890000"/>
                  </a:lnTo>
                  <a:lnTo>
                    <a:pt x="6667373" y="19050"/>
                  </a:lnTo>
                  <a:lnTo>
                    <a:pt x="19050" y="19050"/>
                  </a:lnTo>
                  <a:lnTo>
                    <a:pt x="19050" y="8890000"/>
                  </a:lnTo>
                  <a:close/>
                  <a:moveTo>
                    <a:pt x="6469634" y="8550783"/>
                  </a:moveTo>
                  <a:lnTo>
                    <a:pt x="216789" y="8550783"/>
                  </a:lnTo>
                  <a:lnTo>
                    <a:pt x="216789" y="358140"/>
                  </a:lnTo>
                  <a:lnTo>
                    <a:pt x="6469634" y="358140"/>
                  </a:lnTo>
                  <a:lnTo>
                    <a:pt x="6469634" y="8550783"/>
                  </a:lnTo>
                  <a:close/>
                  <a:moveTo>
                    <a:pt x="235839" y="8531733"/>
                  </a:moveTo>
                  <a:lnTo>
                    <a:pt x="6450584" y="8531733"/>
                  </a:lnTo>
                  <a:lnTo>
                    <a:pt x="6450584" y="377190"/>
                  </a:lnTo>
                  <a:lnTo>
                    <a:pt x="235839" y="377190"/>
                  </a:lnTo>
                  <a:lnTo>
                    <a:pt x="235839" y="853173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6">
            <a:extLst>
              <a:ext uri="{FF2B5EF4-FFF2-40B4-BE49-F238E27FC236}">
                <a16:creationId xmlns:a16="http://schemas.microsoft.com/office/drawing/2014/main" id="{7D3CF024-0F23-4126-A2C1-7448B8D5A532}"/>
              </a:ext>
            </a:extLst>
          </p:cNvPr>
          <p:cNvPicPr>
            <a:picLocks noChangeAspect="1"/>
          </p:cNvPicPr>
          <p:nvPr/>
        </p:nvPicPr>
        <p:blipFill>
          <a:blip r:embed="rId4"/>
          <a:srcRect/>
          <a:stretch>
            <a:fillRect/>
          </a:stretch>
        </p:blipFill>
        <p:spPr>
          <a:xfrm>
            <a:off x="609600" y="8337141"/>
            <a:ext cx="5627957" cy="139599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CF3B46-E3CE-121B-B84F-3C74D76C398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255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A child making a face with her fingers&#10;&#10;Description automatically generated">
            <a:extLst>
              <a:ext uri="{FF2B5EF4-FFF2-40B4-BE49-F238E27FC236}">
                <a16:creationId xmlns:a16="http://schemas.microsoft.com/office/drawing/2014/main" id="{3C72BEC4-7F34-F5C6-5151-A38348F2F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00590" y="2009774"/>
            <a:ext cx="8356599" cy="6267449"/>
          </a:xfrm>
          <a:prstGeom prst="rect">
            <a:avLst/>
          </a:prstGeom>
        </p:spPr>
      </p:pic>
      <p:sp>
        <p:nvSpPr>
          <p:cNvPr id="21" name="Rectangle 2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6" descr="A blue text on a black background&#10;&#10;Description automatically generated">
            <a:extLst>
              <a:ext uri="{FF2B5EF4-FFF2-40B4-BE49-F238E27FC236}">
                <a16:creationId xmlns:a16="http://schemas.microsoft.com/office/drawing/2014/main" id="{1D744D29-BB8E-F992-45C5-A5AF28A07B8A}"/>
              </a:ext>
            </a:extLst>
          </p:cNvPr>
          <p:cNvPicPr>
            <a:picLocks noChangeAspect="1"/>
          </p:cNvPicPr>
          <p:nvPr/>
        </p:nvPicPr>
        <p:blipFill>
          <a:blip r:embed="rId3"/>
          <a:stretch>
            <a:fillRect/>
          </a:stretch>
        </p:blipFill>
        <p:spPr>
          <a:xfrm>
            <a:off x="961770" y="4191283"/>
            <a:ext cx="7694676" cy="1904432"/>
          </a:xfrm>
          <a:prstGeom prst="rect">
            <a:avLst/>
          </a:prstGeom>
        </p:spPr>
      </p:pic>
    </p:spTree>
    <p:extLst>
      <p:ext uri="{BB962C8B-B14F-4D97-AF65-F5344CB8AC3E}">
        <p14:creationId xmlns:p14="http://schemas.microsoft.com/office/powerpoint/2010/main" val="69550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941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920185" y="620410"/>
            <a:ext cx="6339115" cy="8452153"/>
          </a:xfrm>
          <a:prstGeom prst="rect">
            <a:avLst/>
          </a:prstGeom>
        </p:spPr>
      </p:pic>
      <p:pic>
        <p:nvPicPr>
          <p:cNvPr id="3" name="Picture 3"/>
          <p:cNvPicPr>
            <a:picLocks noChangeAspect="1"/>
          </p:cNvPicPr>
          <p:nvPr/>
        </p:nvPicPr>
        <p:blipFill>
          <a:blip r:embed="rId3"/>
          <a:srcRect/>
          <a:stretch>
            <a:fillRect/>
          </a:stretch>
        </p:blipFill>
        <p:spPr>
          <a:xfrm>
            <a:off x="1028700" y="7862309"/>
            <a:ext cx="5627957" cy="1395991"/>
          </a:xfrm>
          <a:prstGeom prst="rect">
            <a:avLst/>
          </a:prstGeom>
        </p:spPr>
      </p:pic>
      <p:sp>
        <p:nvSpPr>
          <p:cNvPr id="4" name="TextBox 4"/>
          <p:cNvSpPr txBox="1"/>
          <p:nvPr/>
        </p:nvSpPr>
        <p:spPr>
          <a:xfrm>
            <a:off x="1028700" y="1009650"/>
            <a:ext cx="10464945" cy="5045710"/>
          </a:xfrm>
          <a:prstGeom prst="rect">
            <a:avLst/>
          </a:prstGeom>
        </p:spPr>
        <p:txBody>
          <a:bodyPr lIns="0" tIns="0" rIns="0" bIns="0" rtlCol="0" anchor="t">
            <a:spAutoFit/>
          </a:bodyPr>
          <a:lstStyle/>
          <a:p>
            <a:pPr marL="0" marR="0" lvl="0" indent="0" algn="l" defTabSz="914400" rtl="0" eaLnBrk="1" fontAlgn="auto" latinLnBrk="0" hangingPunct="1">
              <a:lnSpc>
                <a:spcPts val="799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Lora"/>
                <a:ea typeface="+mn-ea"/>
                <a:cs typeface="+mn-cs"/>
              </a:rPr>
              <a:t>Establishing the foundation for wholesome oral health begins during pregnancy and continues the day your </a:t>
            </a:r>
            <a:r>
              <a:rPr kumimoji="0" lang="en-US" sz="6400" b="0" i="0" u="none" strike="noStrike" kern="1200" cap="none" spc="0" normalizeH="0" baseline="0" noProof="0" dirty="0">
                <a:ln>
                  <a:noFill/>
                </a:ln>
                <a:solidFill>
                  <a:srgbClr val="FFFFFF"/>
                </a:solidFill>
                <a:effectLst/>
                <a:uLnTx/>
                <a:uFillTx/>
                <a:latin typeface="Lora"/>
                <a:ea typeface="+mn-ea"/>
                <a:cs typeface="+mn-cs"/>
              </a:rPr>
              <a:t>baby is born!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 r="4"/>
          <a:stretch>
            <a:fillRect/>
          </a:stretch>
        </p:blipFill>
        <p:spPr>
          <a:xfrm>
            <a:off x="10432727" y="7568554"/>
            <a:ext cx="6826573" cy="1689746"/>
          </a:xfrm>
          <a:prstGeom prst="rect">
            <a:avLst/>
          </a:prstGeom>
        </p:spPr>
      </p:pic>
      <p:sp>
        <p:nvSpPr>
          <p:cNvPr id="4" name="TextBox 4"/>
          <p:cNvSpPr txBox="1"/>
          <p:nvPr/>
        </p:nvSpPr>
        <p:spPr>
          <a:xfrm>
            <a:off x="350479" y="3367405"/>
            <a:ext cx="17587043" cy="3514725"/>
          </a:xfrm>
          <a:prstGeom prst="rect">
            <a:avLst/>
          </a:prstGeom>
        </p:spPr>
        <p:txBody>
          <a:bodyPr lIns="0" tIns="0" rIns="0" bIns="0" rtlCol="0" anchor="t">
            <a:spAutoFit/>
          </a:bodyPr>
          <a:lstStyle/>
          <a:p>
            <a:pPr algn="ctr">
              <a:lnSpc>
                <a:spcPts val="5720"/>
              </a:lnSpc>
            </a:pPr>
            <a:r>
              <a:rPr lang="en-US" sz="5200">
                <a:solidFill>
                  <a:srgbClr val="FFFFFF"/>
                </a:solidFill>
                <a:latin typeface="Lora"/>
              </a:rPr>
              <a:t>HOW MUCH ADDED SUGAR IS RECOMMENDED FOR A:</a:t>
            </a:r>
          </a:p>
          <a:p>
            <a:pPr algn="ctr">
              <a:lnSpc>
                <a:spcPts val="5500"/>
              </a:lnSpc>
            </a:pPr>
            <a:endParaRPr lang="en-US" sz="5200">
              <a:solidFill>
                <a:srgbClr val="FFFFFF"/>
              </a:solidFill>
              <a:latin typeface="Lora"/>
            </a:endParaRPr>
          </a:p>
          <a:p>
            <a:pPr algn="ctr">
              <a:lnSpc>
                <a:spcPts val="5500"/>
              </a:lnSpc>
            </a:pPr>
            <a:r>
              <a:rPr lang="en-US" sz="5000">
                <a:solidFill>
                  <a:srgbClr val="FFFFFF"/>
                </a:solidFill>
                <a:latin typeface="Lora"/>
              </a:rPr>
              <a:t> 12 MONTH OLD</a:t>
            </a:r>
          </a:p>
          <a:p>
            <a:pPr algn="ctr">
              <a:lnSpc>
                <a:spcPts val="5500"/>
              </a:lnSpc>
            </a:pPr>
            <a:r>
              <a:rPr lang="en-US" sz="5000">
                <a:solidFill>
                  <a:srgbClr val="FFFFFF"/>
                </a:solidFill>
                <a:latin typeface="Lora"/>
              </a:rPr>
              <a:t>18 MONTH OLD</a:t>
            </a:r>
          </a:p>
          <a:p>
            <a:pPr algn="ctr">
              <a:lnSpc>
                <a:spcPts val="5500"/>
              </a:lnSpc>
            </a:pPr>
            <a:r>
              <a:rPr lang="en-US" sz="5000">
                <a:solidFill>
                  <a:srgbClr val="FFFFFF"/>
                </a:solidFill>
                <a:latin typeface="Lora"/>
              </a:rPr>
              <a:t>24 MONTH OLD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88A5"/>
        </a:solidFill>
        <a:effectLst/>
      </p:bgPr>
    </p:bg>
    <p:spTree>
      <p:nvGrpSpPr>
        <p:cNvPr id="1" name=""/>
        <p:cNvGrpSpPr/>
        <p:nvPr/>
      </p:nvGrpSpPr>
      <p:grpSpPr>
        <a:xfrm>
          <a:off x="0" y="0"/>
          <a:ext cx="0" cy="0"/>
          <a:chOff x="0" y="0"/>
          <a:chExt cx="0" cy="0"/>
        </a:xfrm>
      </p:grpSpPr>
      <p:sp>
        <p:nvSpPr>
          <p:cNvPr id="2" name="TextBox 2"/>
          <p:cNvSpPr txBox="1"/>
          <p:nvPr/>
        </p:nvSpPr>
        <p:spPr>
          <a:xfrm>
            <a:off x="1028700" y="1085850"/>
            <a:ext cx="16230600" cy="1496695"/>
          </a:xfrm>
          <a:prstGeom prst="rect">
            <a:avLst/>
          </a:prstGeom>
        </p:spPr>
        <p:txBody>
          <a:bodyPr lIns="0" tIns="0" rIns="0" bIns="0" rtlCol="0" anchor="t">
            <a:spAutoFit/>
          </a:bodyPr>
          <a:lstStyle/>
          <a:p>
            <a:pPr algn="ctr">
              <a:lnSpc>
                <a:spcPts val="7039"/>
              </a:lnSpc>
            </a:pPr>
            <a:r>
              <a:rPr lang="en-US" sz="6399" dirty="0">
                <a:solidFill>
                  <a:srgbClr val="FFFFFF"/>
                </a:solidFill>
                <a:latin typeface="Montserrat"/>
              </a:rPr>
              <a:t>EVERY BITE COUNTS:</a:t>
            </a:r>
          </a:p>
          <a:p>
            <a:pPr>
              <a:lnSpc>
                <a:spcPts val="4730"/>
              </a:lnSpc>
            </a:pPr>
            <a:r>
              <a:rPr lang="en-US" sz="4300" dirty="0">
                <a:solidFill>
                  <a:srgbClr val="FFFFFF"/>
                </a:solidFill>
                <a:latin typeface="Montserrat Bold"/>
              </a:rPr>
              <a:t>NO ADDED SUGARS FOR KIDS 24 MONTHS OR YOUNGER!</a:t>
            </a:r>
          </a:p>
        </p:txBody>
      </p:sp>
      <p:sp>
        <p:nvSpPr>
          <p:cNvPr id="3" name="TextBox 3"/>
          <p:cNvSpPr txBox="1"/>
          <p:nvPr/>
        </p:nvSpPr>
        <p:spPr>
          <a:xfrm>
            <a:off x="1028700" y="2896323"/>
            <a:ext cx="16230600" cy="4924425"/>
          </a:xfrm>
          <a:prstGeom prst="rect">
            <a:avLst/>
          </a:prstGeom>
        </p:spPr>
        <p:txBody>
          <a:bodyPr lIns="0" tIns="0" rIns="0" bIns="0" rtlCol="0" anchor="t">
            <a:spAutoFit/>
          </a:bodyPr>
          <a:lstStyle/>
          <a:p>
            <a:pPr>
              <a:lnSpc>
                <a:spcPts val="3216"/>
              </a:lnSpc>
            </a:pPr>
            <a:r>
              <a:rPr lang="en-US" sz="2800" spc="55" dirty="0">
                <a:solidFill>
                  <a:srgbClr val="FFFFFF"/>
                </a:solidFill>
                <a:latin typeface="Lora" pitchFamily="2" charset="0"/>
              </a:rPr>
              <a:t>What is added sugar?</a:t>
            </a:r>
          </a:p>
          <a:p>
            <a:pPr marL="518162" lvl="1" indent="-259081">
              <a:lnSpc>
                <a:spcPts val="3216"/>
              </a:lnSpc>
              <a:buFont typeface="Arial"/>
              <a:buChar char="•"/>
            </a:pPr>
            <a:r>
              <a:rPr lang="en-US" sz="2800" spc="18" dirty="0">
                <a:solidFill>
                  <a:srgbClr val="FFFFFF"/>
                </a:solidFill>
                <a:latin typeface="Lora" pitchFamily="2" charset="0"/>
              </a:rPr>
              <a:t>Additional sugars added to processed, packaged food and drinks while they are being made or at your table.</a:t>
            </a:r>
          </a:p>
          <a:p>
            <a:pPr marL="518162" lvl="1" indent="-259081">
              <a:lnSpc>
                <a:spcPts val="3216"/>
              </a:lnSpc>
              <a:buFont typeface="Arial"/>
              <a:buChar char="•"/>
            </a:pPr>
            <a:r>
              <a:rPr lang="en-US" sz="2800" spc="18" dirty="0">
                <a:solidFill>
                  <a:srgbClr val="FFFFFF"/>
                </a:solidFill>
                <a:latin typeface="Lora" pitchFamily="2" charset="0"/>
              </a:rPr>
              <a:t>Added sugar is easier to spot on nutrition labels. You also can find added sugar by reading the ingredients. It comes in many forms, including brown sugar, corn sweetener, corn syrup, high-fructose corn syrup, honey dextrose, fruit juice concentrates, invert sugar, malt sugar, molasses, raw sugar, turbinado and ingredients ending in “-</a:t>
            </a:r>
            <a:r>
              <a:rPr lang="en-US" sz="2800" spc="18" dirty="0" err="1">
                <a:solidFill>
                  <a:srgbClr val="FFFFFF"/>
                </a:solidFill>
                <a:latin typeface="Lora" pitchFamily="2" charset="0"/>
              </a:rPr>
              <a:t>ose</a:t>
            </a:r>
            <a:r>
              <a:rPr lang="en-US" sz="2800" spc="18" dirty="0">
                <a:solidFill>
                  <a:srgbClr val="FFFFFF"/>
                </a:solidFill>
                <a:latin typeface="Lora" pitchFamily="2" charset="0"/>
              </a:rPr>
              <a:t>.”</a:t>
            </a:r>
          </a:p>
          <a:p>
            <a:pPr>
              <a:lnSpc>
                <a:spcPts val="3216"/>
              </a:lnSpc>
            </a:pPr>
            <a:endParaRPr lang="en-US" sz="2800" spc="18" dirty="0">
              <a:solidFill>
                <a:srgbClr val="FFFFFF"/>
              </a:solidFill>
              <a:latin typeface="Lora" pitchFamily="2" charset="0"/>
            </a:endParaRPr>
          </a:p>
          <a:p>
            <a:pPr>
              <a:lnSpc>
                <a:spcPts val="3216"/>
              </a:lnSpc>
            </a:pPr>
            <a:r>
              <a:rPr lang="en-US" sz="2800" spc="18" dirty="0">
                <a:solidFill>
                  <a:srgbClr val="FFFFFF"/>
                </a:solidFill>
                <a:latin typeface="Lora" pitchFamily="2" charset="0"/>
              </a:rPr>
              <a:t>Why avoid added sugars?</a:t>
            </a:r>
          </a:p>
          <a:p>
            <a:pPr marL="518162" lvl="1" indent="-259081">
              <a:lnSpc>
                <a:spcPts val="3216"/>
              </a:lnSpc>
              <a:buFont typeface="Arial"/>
              <a:buChar char="•"/>
            </a:pPr>
            <a:r>
              <a:rPr lang="en-US" sz="2800" spc="18" dirty="0">
                <a:solidFill>
                  <a:srgbClr val="FFFFFF"/>
                </a:solidFill>
                <a:latin typeface="Lora" pitchFamily="2" charset="0"/>
              </a:rPr>
              <a:t>Eating and drinking too much added sugar puts kids at risk for obesity, tooth decay, heart disease, high cholesterol, high blood pressure, type 2 diabetes and fatty liver disease, among other health problems, according to the American Academy of Pediatrics (AAP). </a:t>
            </a:r>
          </a:p>
        </p:txBody>
      </p:sp>
      <p:sp>
        <p:nvSpPr>
          <p:cNvPr id="4" name="TextBox 4"/>
          <p:cNvSpPr txBox="1"/>
          <p:nvPr/>
        </p:nvSpPr>
        <p:spPr>
          <a:xfrm>
            <a:off x="1028700" y="8150612"/>
            <a:ext cx="16876528" cy="497026"/>
          </a:xfrm>
          <a:prstGeom prst="rect">
            <a:avLst/>
          </a:prstGeom>
        </p:spPr>
        <p:txBody>
          <a:bodyPr lIns="0" tIns="0" rIns="0" bIns="0" rtlCol="0" anchor="t">
            <a:spAutoFit/>
          </a:bodyPr>
          <a:lstStyle/>
          <a:p>
            <a:pPr>
              <a:lnSpc>
                <a:spcPts val="1980"/>
              </a:lnSpc>
              <a:spcBef>
                <a:spcPct val="0"/>
              </a:spcBef>
            </a:pPr>
            <a:r>
              <a:rPr lang="en-US" sz="1800">
                <a:solidFill>
                  <a:srgbClr val="FFFFFF"/>
                </a:solidFill>
                <a:latin typeface="Open Sans"/>
              </a:rPr>
              <a:t> Dietary Guidelines Advisory Committee. 2020. Scientific Report of the 2020 Dietary Guidelines Advisory Committee: Advisory Report to the Secretary of Agriculture and the Secretary of Health and Human Services. U.S. Department of Agriculture, Agricultural Research Service, Washington, DC. </a:t>
            </a:r>
          </a:p>
        </p:txBody>
      </p:sp>
      <p:pic>
        <p:nvPicPr>
          <p:cNvPr id="5" name="Picture 5">
            <a:extLst>
              <a:ext uri="{FF2B5EF4-FFF2-40B4-BE49-F238E27FC236}">
                <a16:creationId xmlns:a16="http://schemas.microsoft.com/office/drawing/2014/main" id="{5E611200-6BE1-4265-AD82-83FB374CF987}"/>
              </a:ext>
            </a:extLst>
          </p:cNvPr>
          <p:cNvPicPr>
            <a:picLocks noChangeAspect="1"/>
          </p:cNvPicPr>
          <p:nvPr/>
        </p:nvPicPr>
        <p:blipFill>
          <a:blip r:embed="rId2"/>
          <a:srcRect/>
          <a:stretch>
            <a:fillRect/>
          </a:stretch>
        </p:blipFill>
        <p:spPr>
          <a:xfrm>
            <a:off x="16298528" y="492096"/>
            <a:ext cx="1606700" cy="12071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278F"/>
        </a:solidFill>
        <a:effectLst/>
      </p:bgPr>
    </p:bg>
    <p:spTree>
      <p:nvGrpSpPr>
        <p:cNvPr id="1" name=""/>
        <p:cNvGrpSpPr/>
        <p:nvPr/>
      </p:nvGrpSpPr>
      <p:grpSpPr>
        <a:xfrm>
          <a:off x="0" y="0"/>
          <a:ext cx="0" cy="0"/>
          <a:chOff x="0" y="0"/>
          <a:chExt cx="0" cy="0"/>
        </a:xfrm>
      </p:grpSpPr>
      <p:grpSp>
        <p:nvGrpSpPr>
          <p:cNvPr id="2" name="Group 2"/>
          <p:cNvGrpSpPr/>
          <p:nvPr/>
        </p:nvGrpSpPr>
        <p:grpSpPr>
          <a:xfrm>
            <a:off x="8382000" y="-375990"/>
            <a:ext cx="10256924" cy="11038980"/>
            <a:chOff x="0" y="0"/>
            <a:chExt cx="1908294" cy="2053795"/>
          </a:xfrm>
        </p:grpSpPr>
        <p:sp>
          <p:nvSpPr>
            <p:cNvPr id="3" name="Freeform 3"/>
            <p:cNvSpPr/>
            <p:nvPr/>
          </p:nvSpPr>
          <p:spPr>
            <a:xfrm>
              <a:off x="0" y="0"/>
              <a:ext cx="1908294" cy="2053795"/>
            </a:xfrm>
            <a:custGeom>
              <a:avLst/>
              <a:gdLst/>
              <a:ahLst/>
              <a:cxnLst/>
              <a:rect l="l" t="t" r="r" b="b"/>
              <a:pathLst>
                <a:path w="1908294" h="2053795">
                  <a:moveTo>
                    <a:pt x="0" y="0"/>
                  </a:moveTo>
                  <a:lnTo>
                    <a:pt x="1908294" y="0"/>
                  </a:lnTo>
                  <a:lnTo>
                    <a:pt x="1908294" y="2053795"/>
                  </a:lnTo>
                  <a:lnTo>
                    <a:pt x="0" y="2053795"/>
                  </a:lnTo>
                  <a:close/>
                </a:path>
              </a:pathLst>
            </a:custGeom>
            <a:solidFill>
              <a:srgbClr val="F4F5F7"/>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11352653" y="1028700"/>
            <a:ext cx="4315618" cy="7456791"/>
          </a:xfrm>
          <a:prstGeom prst="rect">
            <a:avLst/>
          </a:prstGeom>
        </p:spPr>
      </p:pic>
      <p:grpSp>
        <p:nvGrpSpPr>
          <p:cNvPr id="5" name="Group 5"/>
          <p:cNvGrpSpPr/>
          <p:nvPr/>
        </p:nvGrpSpPr>
        <p:grpSpPr>
          <a:xfrm>
            <a:off x="11546294" y="5486765"/>
            <a:ext cx="3871580" cy="681813"/>
            <a:chOff x="0" y="0"/>
            <a:chExt cx="1309646" cy="230638"/>
          </a:xfrm>
        </p:grpSpPr>
        <p:sp>
          <p:nvSpPr>
            <p:cNvPr id="6" name="Freeform 6"/>
            <p:cNvSpPr/>
            <p:nvPr/>
          </p:nvSpPr>
          <p:spPr>
            <a:xfrm>
              <a:off x="0" y="0"/>
              <a:ext cx="1309646" cy="230638"/>
            </a:xfrm>
            <a:custGeom>
              <a:avLst/>
              <a:gdLst/>
              <a:ahLst/>
              <a:cxnLst/>
              <a:rect l="l" t="t" r="r" b="b"/>
              <a:pathLst>
                <a:path w="1309646" h="230638">
                  <a:moveTo>
                    <a:pt x="0" y="0"/>
                  </a:moveTo>
                  <a:lnTo>
                    <a:pt x="1309646" y="0"/>
                  </a:lnTo>
                  <a:lnTo>
                    <a:pt x="1309646" y="230638"/>
                  </a:lnTo>
                  <a:lnTo>
                    <a:pt x="0" y="230638"/>
                  </a:lnTo>
                  <a:close/>
                </a:path>
              </a:pathLst>
            </a:custGeom>
            <a:solidFill>
              <a:srgbClr val="F7941D">
                <a:alpha val="29804"/>
              </a:srgbClr>
            </a:solidFill>
          </p:spPr>
          <p:txBody>
            <a:bodyPr/>
            <a:lstStyle/>
            <a:p>
              <a:endParaRPr lang="en-US"/>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512684" y="4331083"/>
            <a:ext cx="1646248" cy="2993177"/>
          </a:xfrm>
          <a:prstGeom prst="rect">
            <a:avLst/>
          </a:prstGeom>
        </p:spPr>
      </p:pic>
      <p:sp>
        <p:nvSpPr>
          <p:cNvPr id="8" name="TextBox 8"/>
          <p:cNvSpPr txBox="1"/>
          <p:nvPr/>
        </p:nvSpPr>
        <p:spPr>
          <a:xfrm>
            <a:off x="257165" y="1629410"/>
            <a:ext cx="7932485" cy="4411464"/>
          </a:xfrm>
          <a:prstGeom prst="rect">
            <a:avLst/>
          </a:prstGeom>
        </p:spPr>
        <p:txBody>
          <a:bodyPr lIns="0" tIns="0" rIns="0" bIns="0" rtlCol="0" anchor="t">
            <a:spAutoFit/>
          </a:bodyPr>
          <a:lstStyle/>
          <a:p>
            <a:pPr algn="ctr">
              <a:lnSpc>
                <a:spcPts val="7920"/>
              </a:lnSpc>
            </a:pPr>
            <a:r>
              <a:rPr lang="en-US" sz="7200" dirty="0">
                <a:solidFill>
                  <a:srgbClr val="FFFFFF"/>
                </a:solidFill>
                <a:latin typeface="Lora"/>
              </a:rPr>
              <a:t>EVERY BITE COUNTS:</a:t>
            </a:r>
          </a:p>
          <a:p>
            <a:pPr algn="ctr">
              <a:lnSpc>
                <a:spcPts val="6160"/>
              </a:lnSpc>
            </a:pPr>
            <a:endParaRPr lang="en-US" sz="7200" dirty="0">
              <a:solidFill>
                <a:srgbClr val="FFFFFF"/>
              </a:solidFill>
              <a:latin typeface="Lora"/>
            </a:endParaRPr>
          </a:p>
          <a:p>
            <a:pPr algn="ctr">
              <a:lnSpc>
                <a:spcPts val="6160"/>
              </a:lnSpc>
            </a:pPr>
            <a:r>
              <a:rPr lang="en-US" sz="5400" dirty="0">
                <a:solidFill>
                  <a:srgbClr val="FFFFFF"/>
                </a:solidFill>
                <a:latin typeface="Lora"/>
              </a:rPr>
              <a:t>No added sugars for kids 24 months or younger!</a:t>
            </a:r>
          </a:p>
        </p:txBody>
      </p:sp>
      <p:pic>
        <p:nvPicPr>
          <p:cNvPr id="9" name="Picture 5">
            <a:extLst>
              <a:ext uri="{FF2B5EF4-FFF2-40B4-BE49-F238E27FC236}">
                <a16:creationId xmlns:a16="http://schemas.microsoft.com/office/drawing/2014/main" id="{E1217CA5-6F33-4267-A95B-F4DFA8D57F2D}"/>
              </a:ext>
            </a:extLst>
          </p:cNvPr>
          <p:cNvPicPr>
            <a:picLocks noChangeAspect="1"/>
          </p:cNvPicPr>
          <p:nvPr/>
        </p:nvPicPr>
        <p:blipFill>
          <a:blip r:embed="rId5"/>
          <a:srcRect/>
          <a:stretch>
            <a:fillRect/>
          </a:stretch>
        </p:blipFill>
        <p:spPr>
          <a:xfrm>
            <a:off x="295629" y="8115300"/>
            <a:ext cx="2324100" cy="17461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1028700" y="3315081"/>
            <a:ext cx="16230600" cy="6001643"/>
          </a:xfrm>
          <a:prstGeom prst="rect">
            <a:avLst/>
          </a:prstGeom>
        </p:spPr>
        <p:txBody>
          <a:bodyPr lIns="0" tIns="0" rIns="0" bIns="0" rtlCol="0" anchor="t">
            <a:spAutoFit/>
          </a:bodyPr>
          <a:lstStyle/>
          <a:p>
            <a:pPr algn="ctr">
              <a:lnSpc>
                <a:spcPts val="3618"/>
              </a:lnSpc>
            </a:pPr>
            <a:r>
              <a:rPr lang="en-US" sz="4400" spc="62" dirty="0">
                <a:solidFill>
                  <a:srgbClr val="FFFFFF"/>
                </a:solidFill>
                <a:latin typeface="Lora" pitchFamily="2" charset="0"/>
              </a:rPr>
              <a:t>BIRTH TO 1 YEAR OLD</a:t>
            </a:r>
          </a:p>
          <a:p>
            <a:pPr algn="ctr">
              <a:lnSpc>
                <a:spcPts val="3618"/>
              </a:lnSpc>
            </a:pPr>
            <a:r>
              <a:rPr lang="en-US" sz="5400" spc="62" dirty="0">
                <a:solidFill>
                  <a:srgbClr val="FFFFFF"/>
                </a:solidFill>
                <a:latin typeface="Lora" pitchFamily="2" charset="0"/>
              </a:rPr>
              <a:t>• </a:t>
            </a:r>
            <a:r>
              <a:rPr lang="en-US" sz="2800" spc="25" dirty="0">
                <a:solidFill>
                  <a:srgbClr val="FFFFFF"/>
                </a:solidFill>
                <a:latin typeface="Lora" pitchFamily="2" charset="0"/>
              </a:rPr>
              <a:t>NO JUICE UNLESS PRESCRIBED BY PEDIATRICIAN</a:t>
            </a:r>
          </a:p>
          <a:p>
            <a:pPr algn="ctr">
              <a:lnSpc>
                <a:spcPts val="3618"/>
              </a:lnSpc>
            </a:pPr>
            <a:endParaRPr lang="en-US" sz="1100" spc="25" dirty="0">
              <a:solidFill>
                <a:srgbClr val="FFFFFF"/>
              </a:solidFill>
              <a:latin typeface="Lora" pitchFamily="2" charset="0"/>
            </a:endParaRPr>
          </a:p>
          <a:p>
            <a:pPr algn="ctr">
              <a:lnSpc>
                <a:spcPts val="3618"/>
              </a:lnSpc>
            </a:pPr>
            <a:r>
              <a:rPr lang="en-US" sz="4400" spc="25" dirty="0">
                <a:solidFill>
                  <a:srgbClr val="FFFFFF"/>
                </a:solidFill>
                <a:latin typeface="Lora" pitchFamily="2" charset="0"/>
              </a:rPr>
              <a:t>1 - 3 YEARS OLD</a:t>
            </a:r>
          </a:p>
          <a:p>
            <a:pPr algn="ctr">
              <a:lnSpc>
                <a:spcPts val="3618"/>
              </a:lnSpc>
            </a:pPr>
            <a:r>
              <a:rPr lang="en-US" sz="5400" spc="62" dirty="0">
                <a:solidFill>
                  <a:srgbClr val="FFFFFF"/>
                </a:solidFill>
                <a:latin typeface="Lora" pitchFamily="2" charset="0"/>
              </a:rPr>
              <a:t>• </a:t>
            </a:r>
            <a:r>
              <a:rPr lang="en-US" sz="2800" spc="25" dirty="0">
                <a:solidFill>
                  <a:srgbClr val="FFFFFF"/>
                </a:solidFill>
                <a:latin typeface="Lora" pitchFamily="2" charset="0"/>
              </a:rPr>
              <a:t>4 ounces daily maximum to be taken with a snack or meal </a:t>
            </a:r>
          </a:p>
          <a:p>
            <a:pPr algn="ctr">
              <a:lnSpc>
                <a:spcPts val="3618"/>
              </a:lnSpc>
            </a:pPr>
            <a:r>
              <a:rPr lang="en-US" sz="5400" spc="62" dirty="0">
                <a:solidFill>
                  <a:srgbClr val="FFFFFF"/>
                </a:solidFill>
                <a:latin typeface="Lora" pitchFamily="2" charset="0"/>
              </a:rPr>
              <a:t>• </a:t>
            </a:r>
            <a:r>
              <a:rPr lang="en-US" sz="2800" spc="25" dirty="0">
                <a:solidFill>
                  <a:srgbClr val="FFFFFF"/>
                </a:solidFill>
                <a:latin typeface="Lora" pitchFamily="2" charset="0"/>
              </a:rPr>
              <a:t>Never put juice in a sippy cup or bottle</a:t>
            </a:r>
          </a:p>
          <a:p>
            <a:pPr algn="ctr">
              <a:lnSpc>
                <a:spcPts val="3618"/>
              </a:lnSpc>
            </a:pPr>
            <a:endParaRPr lang="en-US" sz="2800" spc="25" dirty="0">
              <a:solidFill>
                <a:srgbClr val="FFFFFF"/>
              </a:solidFill>
              <a:latin typeface="Lora" pitchFamily="2" charset="0"/>
            </a:endParaRPr>
          </a:p>
          <a:p>
            <a:pPr algn="ctr">
              <a:lnSpc>
                <a:spcPts val="3618"/>
              </a:lnSpc>
            </a:pPr>
            <a:r>
              <a:rPr lang="en-US" sz="4400" spc="25" dirty="0">
                <a:solidFill>
                  <a:srgbClr val="FFFFFF"/>
                </a:solidFill>
                <a:latin typeface="Lora" pitchFamily="2" charset="0"/>
              </a:rPr>
              <a:t>4 – 6 YEARS OLD</a:t>
            </a:r>
          </a:p>
          <a:p>
            <a:pPr algn="ctr">
              <a:lnSpc>
                <a:spcPts val="3618"/>
              </a:lnSpc>
            </a:pPr>
            <a:r>
              <a:rPr lang="en-US" sz="5400" spc="62" dirty="0">
                <a:solidFill>
                  <a:srgbClr val="FFFFFF"/>
                </a:solidFill>
                <a:latin typeface="Lora" pitchFamily="2" charset="0"/>
              </a:rPr>
              <a:t>• </a:t>
            </a:r>
            <a:r>
              <a:rPr lang="en-US" sz="2800" spc="25" dirty="0">
                <a:solidFill>
                  <a:srgbClr val="FFFFFF"/>
                </a:solidFill>
                <a:latin typeface="Lora" pitchFamily="2" charset="0"/>
              </a:rPr>
              <a:t>4 – 6 ounces daily maximum to be taken with a snack or meal </a:t>
            </a:r>
          </a:p>
          <a:p>
            <a:pPr algn="ctr">
              <a:lnSpc>
                <a:spcPts val="3618"/>
              </a:lnSpc>
            </a:pPr>
            <a:r>
              <a:rPr lang="en-US" sz="5400" spc="62" dirty="0">
                <a:solidFill>
                  <a:srgbClr val="FFFFFF"/>
                </a:solidFill>
                <a:latin typeface="Lora" pitchFamily="2" charset="0"/>
              </a:rPr>
              <a:t>• </a:t>
            </a:r>
            <a:r>
              <a:rPr lang="en-US" sz="2800" spc="25" dirty="0">
                <a:solidFill>
                  <a:srgbClr val="FFFFFF"/>
                </a:solidFill>
                <a:latin typeface="Lora" pitchFamily="2" charset="0"/>
              </a:rPr>
              <a:t>Never put juice in a sippy cup or bottle </a:t>
            </a:r>
          </a:p>
          <a:p>
            <a:pPr algn="ctr">
              <a:lnSpc>
                <a:spcPts val="3618"/>
              </a:lnSpc>
            </a:pPr>
            <a:endParaRPr lang="en-US" sz="2800" spc="25" dirty="0">
              <a:solidFill>
                <a:srgbClr val="FFFFFF"/>
              </a:solidFill>
              <a:latin typeface="Lora" pitchFamily="2" charset="0"/>
            </a:endParaRPr>
          </a:p>
          <a:p>
            <a:pPr algn="ctr">
              <a:lnSpc>
                <a:spcPts val="3618"/>
              </a:lnSpc>
            </a:pPr>
            <a:r>
              <a:rPr lang="en-US" sz="4400" spc="25" dirty="0">
                <a:solidFill>
                  <a:srgbClr val="FFFFFF"/>
                </a:solidFill>
                <a:latin typeface="Lora" pitchFamily="2" charset="0"/>
              </a:rPr>
              <a:t>7 – 18 YEARS OLD</a:t>
            </a:r>
            <a:endParaRPr lang="en-US" spc="25" dirty="0">
              <a:solidFill>
                <a:srgbClr val="FFFFFF"/>
              </a:solidFill>
              <a:latin typeface="Lora" pitchFamily="2" charset="0"/>
            </a:endParaRPr>
          </a:p>
          <a:p>
            <a:pPr algn="ctr">
              <a:lnSpc>
                <a:spcPts val="3618"/>
              </a:lnSpc>
            </a:pPr>
            <a:r>
              <a:rPr lang="en-US" sz="4800" spc="62" dirty="0">
                <a:solidFill>
                  <a:srgbClr val="FFFFFF"/>
                </a:solidFill>
                <a:latin typeface="Lora" pitchFamily="2" charset="0"/>
              </a:rPr>
              <a:t>• </a:t>
            </a:r>
            <a:r>
              <a:rPr lang="en-US" sz="2400" spc="25" dirty="0">
                <a:solidFill>
                  <a:srgbClr val="FFFFFF"/>
                </a:solidFill>
                <a:latin typeface="Lora" pitchFamily="2" charset="0"/>
              </a:rPr>
              <a:t>Limited to 8 ounces or 1 cup of the recommended 2 - 2.5 cups of fruit servings per day</a:t>
            </a:r>
          </a:p>
        </p:txBody>
      </p:sp>
      <p:sp>
        <p:nvSpPr>
          <p:cNvPr id="4" name="TextBox 4"/>
          <p:cNvSpPr txBox="1"/>
          <p:nvPr/>
        </p:nvSpPr>
        <p:spPr>
          <a:xfrm>
            <a:off x="1028700" y="686943"/>
            <a:ext cx="16230600" cy="1941195"/>
          </a:xfrm>
          <a:prstGeom prst="rect">
            <a:avLst/>
          </a:prstGeom>
        </p:spPr>
        <p:txBody>
          <a:bodyPr lIns="0" tIns="0" rIns="0" bIns="0" rtlCol="0" anchor="t">
            <a:spAutoFit/>
          </a:bodyPr>
          <a:lstStyle/>
          <a:p>
            <a:pPr algn="ctr">
              <a:lnSpc>
                <a:spcPts val="7589"/>
              </a:lnSpc>
            </a:pPr>
            <a:r>
              <a:rPr lang="en-US" sz="6899" dirty="0">
                <a:solidFill>
                  <a:srgbClr val="FFFFFF"/>
                </a:solidFill>
                <a:latin typeface="Montserrat"/>
              </a:rPr>
              <a:t>NO JUICE FOR ANYONE UNDER </a:t>
            </a:r>
          </a:p>
          <a:p>
            <a:pPr algn="ctr">
              <a:lnSpc>
                <a:spcPts val="7589"/>
              </a:lnSpc>
            </a:pPr>
            <a:r>
              <a:rPr lang="en-US" sz="6899" dirty="0">
                <a:solidFill>
                  <a:srgbClr val="FFFFFF"/>
                </a:solidFill>
                <a:latin typeface="Montserrat"/>
              </a:rPr>
              <a:t>12 MONTHS SAYS AAP!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27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60681" y="1031300"/>
            <a:ext cx="18037247" cy="6996382"/>
          </a:xfrm>
          <a:prstGeom prst="rect">
            <a:avLst/>
          </a:prstGeom>
        </p:spPr>
      </p:pic>
      <p:sp>
        <p:nvSpPr>
          <p:cNvPr id="3" name="TextBox 3"/>
          <p:cNvSpPr txBox="1"/>
          <p:nvPr/>
        </p:nvSpPr>
        <p:spPr>
          <a:xfrm>
            <a:off x="711341" y="8287334"/>
            <a:ext cx="16654314" cy="316220"/>
          </a:xfrm>
          <a:prstGeom prst="rect">
            <a:avLst/>
          </a:prstGeom>
        </p:spPr>
        <p:txBody>
          <a:bodyPr lIns="0" tIns="0" rIns="0" bIns="0" rtlCol="0" anchor="t">
            <a:spAutoFit/>
          </a:bodyPr>
          <a:lstStyle/>
          <a:p>
            <a:pPr algn="ctr">
              <a:lnSpc>
                <a:spcPts val="2420"/>
              </a:lnSpc>
              <a:spcBef>
                <a:spcPct val="0"/>
              </a:spcBef>
            </a:pPr>
            <a:r>
              <a:rPr lang="en-US" sz="2200">
                <a:solidFill>
                  <a:srgbClr val="FFFFFF"/>
                </a:solidFill>
                <a:latin typeface="Open Sans"/>
              </a:rPr>
              <a:t>https://www.healthychildren.org/English/healthy-living/nutrition/Pages/Recommended-Drinks-for-Young-Children-Ages-0-5.aspx</a:t>
            </a:r>
          </a:p>
        </p:txBody>
      </p:sp>
      <p:pic>
        <p:nvPicPr>
          <p:cNvPr id="4" name="Picture 5">
            <a:extLst>
              <a:ext uri="{FF2B5EF4-FFF2-40B4-BE49-F238E27FC236}">
                <a16:creationId xmlns:a16="http://schemas.microsoft.com/office/drawing/2014/main" id="{837AF410-6F76-412C-A5B4-C8F2E9B66229}"/>
              </a:ext>
            </a:extLst>
          </p:cNvPr>
          <p:cNvPicPr>
            <a:picLocks noChangeAspect="1"/>
          </p:cNvPicPr>
          <p:nvPr/>
        </p:nvPicPr>
        <p:blipFill>
          <a:blip r:embed="rId3"/>
          <a:srcRect/>
          <a:stretch>
            <a:fillRect/>
          </a:stretch>
        </p:blipFill>
        <p:spPr>
          <a:xfrm>
            <a:off x="16078200" y="8603554"/>
            <a:ext cx="1943100" cy="145989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9549578" y="8340268"/>
            <a:ext cx="3709222" cy="918032"/>
          </a:xfrm>
          <a:prstGeom prst="rect">
            <a:avLst/>
          </a:prstGeom>
        </p:spPr>
      </p:pic>
      <p:grpSp>
        <p:nvGrpSpPr>
          <p:cNvPr id="4" name="Group 4"/>
          <p:cNvGrpSpPr/>
          <p:nvPr/>
        </p:nvGrpSpPr>
        <p:grpSpPr>
          <a:xfrm>
            <a:off x="5029200" y="1210387"/>
            <a:ext cx="8229600" cy="6024868"/>
            <a:chOff x="0" y="161925"/>
            <a:chExt cx="10972800" cy="8033158"/>
          </a:xfrm>
        </p:grpSpPr>
        <p:sp>
          <p:nvSpPr>
            <p:cNvPr id="5" name="TextBox 5"/>
            <p:cNvSpPr txBox="1"/>
            <p:nvPr/>
          </p:nvSpPr>
          <p:spPr>
            <a:xfrm>
              <a:off x="0" y="161925"/>
              <a:ext cx="10972800" cy="4445662"/>
            </a:xfrm>
            <a:prstGeom prst="rect">
              <a:avLst/>
            </a:prstGeom>
          </p:spPr>
          <p:txBody>
            <a:bodyPr lIns="0" tIns="0" rIns="0" bIns="0" rtlCol="0" anchor="t">
              <a:spAutoFit/>
            </a:bodyPr>
            <a:lstStyle/>
            <a:p>
              <a:pPr marL="0" marR="0" lvl="0" indent="0" algn="l" defTabSz="914400" rtl="0" eaLnBrk="1" fontAlgn="auto" latinLnBrk="0" hangingPunct="1">
                <a:lnSpc>
                  <a:spcPts val="6496"/>
                </a:lnSpc>
                <a:spcBef>
                  <a:spcPts val="0"/>
                </a:spcBef>
                <a:spcAft>
                  <a:spcPts val="0"/>
                </a:spcAft>
                <a:buClrTx/>
                <a:buSzTx/>
                <a:buFontTx/>
                <a:buNone/>
                <a:tabLst/>
                <a:defRPr/>
              </a:pPr>
              <a:r>
                <a:rPr kumimoji="0" lang="en-US" sz="6838" b="0" i="0" u="none" strike="noStrike" kern="1200" cap="none" spc="-341" normalizeH="0" baseline="0" noProof="0" dirty="0">
                  <a:ln>
                    <a:noFill/>
                  </a:ln>
                  <a:solidFill>
                    <a:srgbClr val="000000"/>
                  </a:solidFill>
                  <a:effectLst/>
                  <a:uLnTx/>
                  <a:uFillTx/>
                  <a:latin typeface="League Spartan"/>
                  <a:ea typeface="+mn-ea"/>
                  <a:cs typeface="+mn-cs"/>
                </a:rPr>
                <a:t>The Pediatric Dentist's Guide to Food and Drink Choices for School and Daycare</a:t>
              </a:r>
            </a:p>
          </p:txBody>
        </p:sp>
        <p:sp>
          <p:nvSpPr>
            <p:cNvPr id="6" name="TextBox 6"/>
            <p:cNvSpPr txBox="1"/>
            <p:nvPr/>
          </p:nvSpPr>
          <p:spPr>
            <a:xfrm>
              <a:off x="0" y="6054301"/>
              <a:ext cx="10972800" cy="2140782"/>
            </a:xfrm>
            <a:prstGeom prst="rect">
              <a:avLst/>
            </a:prstGeom>
          </p:spPr>
          <p:txBody>
            <a:bodyPr lIns="0" tIns="0" rIns="0" bIns="0" rtlCol="0" anchor="t">
              <a:spAutoFit/>
            </a:bodyPr>
            <a:lstStyle/>
            <a:p>
              <a:pPr marL="0" marR="0" lvl="0" indent="0" algn="l" defTabSz="914400" rtl="0" eaLnBrk="1" fontAlgn="auto" latinLnBrk="0" hangingPunct="1">
                <a:lnSpc>
                  <a:spcPts val="4300"/>
                </a:lnSpc>
                <a:spcBef>
                  <a:spcPts val="0"/>
                </a:spcBef>
                <a:spcAft>
                  <a:spcPts val="0"/>
                </a:spcAft>
                <a:buClrTx/>
                <a:buSzTx/>
                <a:buFontTx/>
                <a:buNone/>
                <a:tabLst/>
                <a:defRPr/>
              </a:pPr>
              <a:r>
                <a:rPr kumimoji="0" lang="en-US" sz="3307" b="0" i="0" u="none" strike="noStrike" kern="1200" cap="none" spc="165" normalizeH="0" baseline="0" noProof="0">
                  <a:ln>
                    <a:noFill/>
                  </a:ln>
                  <a:solidFill>
                    <a:srgbClr val="000000"/>
                  </a:solidFill>
                  <a:effectLst/>
                  <a:uLnTx/>
                  <a:uFillTx/>
                  <a:latin typeface="Sanchez"/>
                  <a:ea typeface="+mn-ea"/>
                  <a:cs typeface="+mn-cs"/>
                </a:rPr>
                <a:t>DR. TAMMY BUTTON, PEDIATRIC DENTIST/HOUSEHOLD LUNCH AND SNACK PREPARER</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5F993-1E90-83A0-D343-07BEF5F913E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B5823C7-94BF-7617-0F0D-0993EA90E6C3}"/>
              </a:ext>
            </a:extLst>
          </p:cNvPr>
          <p:cNvPicPr>
            <a:picLocks noChangeAspect="1"/>
          </p:cNvPicPr>
          <p:nvPr/>
        </p:nvPicPr>
        <p:blipFill>
          <a:blip r:embed="rId2"/>
          <a:srcRect t="7812" b="7812"/>
          <a:stretch>
            <a:fillRect/>
          </a:stretch>
        </p:blipFill>
        <p:spPr>
          <a:xfrm>
            <a:off x="0" y="0"/>
            <a:ext cx="18288000" cy="10287000"/>
          </a:xfrm>
          <a:prstGeom prst="rect">
            <a:avLst/>
          </a:prstGeom>
        </p:spPr>
      </p:pic>
      <p:sp>
        <p:nvSpPr>
          <p:cNvPr id="4" name="TextBox 4">
            <a:extLst>
              <a:ext uri="{FF2B5EF4-FFF2-40B4-BE49-F238E27FC236}">
                <a16:creationId xmlns:a16="http://schemas.microsoft.com/office/drawing/2014/main" id="{FAF4734B-7F74-5AE3-D210-DC688179BC1B}"/>
              </a:ext>
            </a:extLst>
          </p:cNvPr>
          <p:cNvSpPr txBox="1"/>
          <p:nvPr/>
        </p:nvSpPr>
        <p:spPr>
          <a:xfrm>
            <a:off x="152400" y="1181100"/>
            <a:ext cx="17907000" cy="9549345"/>
          </a:xfrm>
          <a:prstGeom prst="rect">
            <a:avLst/>
          </a:prstGeom>
        </p:spPr>
        <p:txBody>
          <a:bodyPr wrap="square" lIns="0" tIns="0" rIns="0" bIns="0" rtlCol="0" anchor="t">
            <a:spAutoFit/>
          </a:bodyPr>
          <a:lstStyle/>
          <a:p>
            <a:pPr marL="0" marR="0" lvl="0" indent="0" algn="ctr" defTabSz="914400" rtl="0" eaLnBrk="1" fontAlgn="auto" latinLnBrk="0" hangingPunct="1">
              <a:lnSpc>
                <a:spcPts val="7504"/>
              </a:lnSpc>
              <a:spcBef>
                <a:spcPct val="0"/>
              </a:spcBef>
              <a:spcAft>
                <a:spcPts val="0"/>
              </a:spcAft>
              <a:buClrTx/>
              <a:buSzTx/>
              <a:buFontTx/>
              <a:buNone/>
              <a:tabLst/>
              <a:defRPr/>
            </a:pPr>
            <a:r>
              <a:rPr kumimoji="0" lang="en-US" sz="8000" b="0" i="0" u="none" strike="noStrike" kern="1200" cap="none" spc="128" normalizeH="0" baseline="0" noProof="0" dirty="0">
                <a:ln>
                  <a:noFill/>
                </a:ln>
                <a:solidFill>
                  <a:srgbClr val="F4F5F7"/>
                </a:solidFill>
                <a:effectLst/>
                <a:uLnTx/>
                <a:uFillTx/>
                <a:latin typeface="Raleway Bold"/>
                <a:ea typeface="+mn-ea"/>
                <a:cs typeface="+mn-cs"/>
              </a:rPr>
              <a:t>First 1000 days of Life</a:t>
            </a:r>
          </a:p>
          <a:p>
            <a:pPr marL="685800" marR="0" lvl="0" indent="-685800" algn="l" defTabSz="914400" rtl="0" eaLnBrk="1" fontAlgn="auto" latinLnBrk="0" hangingPunct="1">
              <a:lnSpc>
                <a:spcPts val="7504"/>
              </a:lnSpc>
              <a:spcBef>
                <a:spcPct val="0"/>
              </a:spcBef>
              <a:spcAft>
                <a:spcPts val="0"/>
              </a:spcAft>
              <a:buClrTx/>
              <a:buSzTx/>
              <a:buFont typeface="Arial" panose="020B0604020202020204" pitchFamily="34" charset="0"/>
              <a:buChar char="•"/>
              <a:tabLst/>
              <a:defRPr/>
            </a:pPr>
            <a:r>
              <a:rPr kumimoji="0" lang="en-US" sz="4800" b="0" i="0" u="none" strike="noStrike" kern="1200" cap="none" spc="128" normalizeH="0" baseline="0" noProof="0" dirty="0">
                <a:ln>
                  <a:noFill/>
                </a:ln>
                <a:solidFill>
                  <a:srgbClr val="F4F5F7"/>
                </a:solidFill>
                <a:effectLst/>
                <a:uLnTx/>
                <a:uFillTx/>
                <a:latin typeface="Raleway Bold"/>
                <a:ea typeface="+mn-ea"/>
                <a:cs typeface="+mn-cs"/>
              </a:rPr>
              <a:t>The most critical time to effectively prevent dental caries is during pregnancy and the first six months of life </a:t>
            </a:r>
          </a:p>
          <a:p>
            <a:pPr marL="2057400" marR="0" lvl="3" indent="-685800" algn="l" defTabSz="914400" rtl="0" eaLnBrk="1" fontAlgn="auto" latinLnBrk="0" hangingPunct="1">
              <a:lnSpc>
                <a:spcPts val="7504"/>
              </a:lnSpc>
              <a:spcBef>
                <a:spcPct val="0"/>
              </a:spcBef>
              <a:spcAft>
                <a:spcPts val="0"/>
              </a:spcAft>
              <a:buClrTx/>
              <a:buSzTx/>
              <a:buFont typeface="Arial" panose="020B0604020202020204" pitchFamily="34" charset="0"/>
              <a:buChar char="•"/>
              <a:tabLst/>
              <a:defRPr/>
            </a:pPr>
            <a:r>
              <a:rPr kumimoji="0" lang="en-US" sz="4800" b="0" i="0" u="none" strike="noStrike" kern="1200" cap="none" spc="128" normalizeH="0" baseline="0" noProof="0" dirty="0">
                <a:ln>
                  <a:noFill/>
                </a:ln>
                <a:solidFill>
                  <a:srgbClr val="F4F5F7"/>
                </a:solidFill>
                <a:effectLst/>
                <a:uLnTx/>
                <a:uFillTx/>
                <a:latin typeface="Raleway Bold"/>
                <a:ea typeface="+mn-ea"/>
                <a:cs typeface="+mn-cs"/>
              </a:rPr>
              <a:t>Pregnancy:  280 days</a:t>
            </a:r>
          </a:p>
          <a:p>
            <a:pPr marL="2057400" marR="0" lvl="3" indent="-685800" algn="l" defTabSz="914400" rtl="0" eaLnBrk="1" fontAlgn="auto" latinLnBrk="0" hangingPunct="1">
              <a:lnSpc>
                <a:spcPts val="7504"/>
              </a:lnSpc>
              <a:spcBef>
                <a:spcPct val="0"/>
              </a:spcBef>
              <a:spcAft>
                <a:spcPts val="0"/>
              </a:spcAft>
              <a:buClrTx/>
              <a:buSzTx/>
              <a:buFont typeface="Arial" panose="020B0604020202020204" pitchFamily="34" charset="0"/>
              <a:buChar char="•"/>
              <a:tabLst/>
              <a:defRPr/>
            </a:pPr>
            <a:r>
              <a:rPr kumimoji="0" lang="en-US" sz="4800" b="0" i="0" u="none" strike="noStrike" kern="1200" cap="none" spc="128" normalizeH="0" baseline="0" noProof="0" dirty="0">
                <a:ln>
                  <a:noFill/>
                </a:ln>
                <a:solidFill>
                  <a:srgbClr val="F4F5F7"/>
                </a:solidFill>
                <a:effectLst/>
                <a:uLnTx/>
                <a:uFillTx/>
                <a:latin typeface="Raleway Bold"/>
                <a:ea typeface="+mn-ea"/>
                <a:cs typeface="+mn-cs"/>
              </a:rPr>
              <a:t>First six months:  180 days</a:t>
            </a:r>
          </a:p>
          <a:p>
            <a:pPr marL="2057400" marR="0" lvl="3" indent="-685800" algn="l" defTabSz="914400" rtl="0" eaLnBrk="1" fontAlgn="auto" latinLnBrk="0" hangingPunct="1">
              <a:lnSpc>
                <a:spcPts val="7504"/>
              </a:lnSpc>
              <a:spcBef>
                <a:spcPct val="0"/>
              </a:spcBef>
              <a:spcAft>
                <a:spcPts val="0"/>
              </a:spcAft>
              <a:buClrTx/>
              <a:buSzTx/>
              <a:buFont typeface="Arial" panose="020B0604020202020204" pitchFamily="34" charset="0"/>
              <a:buChar char="•"/>
              <a:tabLst/>
              <a:defRPr/>
            </a:pPr>
            <a:r>
              <a:rPr kumimoji="0" lang="en-US" sz="4800" b="0" i="0" u="none" strike="noStrike" kern="1200" cap="none" spc="128" normalizeH="0" baseline="0" noProof="0" dirty="0">
                <a:ln>
                  <a:noFill/>
                </a:ln>
                <a:solidFill>
                  <a:srgbClr val="F4F5F7"/>
                </a:solidFill>
                <a:effectLst/>
                <a:uLnTx/>
                <a:uFillTx/>
                <a:latin typeface="Raleway Bold"/>
                <a:ea typeface="+mn-ea"/>
                <a:cs typeface="+mn-cs"/>
              </a:rPr>
              <a:t>Total:  460 days</a:t>
            </a:r>
          </a:p>
          <a:p>
            <a:pPr marL="2057400" marR="0" lvl="3" indent="-685800" algn="l" defTabSz="914400" rtl="0" eaLnBrk="1" fontAlgn="auto" latinLnBrk="0" hangingPunct="1">
              <a:lnSpc>
                <a:spcPts val="7504"/>
              </a:lnSpc>
              <a:spcBef>
                <a:spcPct val="0"/>
              </a:spcBef>
              <a:spcAft>
                <a:spcPts val="0"/>
              </a:spcAft>
              <a:buClrTx/>
              <a:buSzTx/>
              <a:buFont typeface="Arial" panose="020B0604020202020204" pitchFamily="34" charset="0"/>
              <a:buChar char="•"/>
              <a:tabLst/>
              <a:defRPr/>
            </a:pPr>
            <a:r>
              <a:rPr kumimoji="0" lang="en-US" sz="4800" b="0" i="0" u="none" strike="noStrike" kern="1200" cap="none" spc="128" normalizeH="0" baseline="0" noProof="0" dirty="0">
                <a:ln>
                  <a:noFill/>
                </a:ln>
                <a:solidFill>
                  <a:srgbClr val="F4F5F7"/>
                </a:solidFill>
                <a:effectLst/>
                <a:uLnTx/>
                <a:uFillTx/>
                <a:latin typeface="Raleway Bold"/>
                <a:ea typeface="+mn-ea"/>
                <a:cs typeface="+mn-cs"/>
              </a:rPr>
              <a:t>Age 1 Dental Visit:  640 days – 820 days</a:t>
            </a:r>
          </a:p>
          <a:p>
            <a:pPr marL="0" marR="0" lvl="0" indent="0" algn="ctr" defTabSz="914400" rtl="0" eaLnBrk="1" fontAlgn="auto" latinLnBrk="0" hangingPunct="1">
              <a:lnSpc>
                <a:spcPts val="7504"/>
              </a:lnSpc>
              <a:spcBef>
                <a:spcPct val="0"/>
              </a:spcBef>
              <a:spcAft>
                <a:spcPts val="0"/>
              </a:spcAft>
              <a:buClrTx/>
              <a:buSzTx/>
              <a:buFontTx/>
              <a:buNone/>
              <a:tabLst/>
              <a:defRPr/>
            </a:pPr>
            <a:endParaRPr kumimoji="0" lang="en-US" sz="5600" b="0" i="0" u="none" strike="noStrike" kern="1200" cap="none" spc="128" normalizeH="0" baseline="0" noProof="0" dirty="0">
              <a:ln>
                <a:noFill/>
              </a:ln>
              <a:solidFill>
                <a:srgbClr val="F4F5F7"/>
              </a:solidFill>
              <a:effectLst/>
              <a:uLnTx/>
              <a:uFillTx/>
              <a:latin typeface="Raleway Bold"/>
              <a:ea typeface="+mn-ea"/>
              <a:cs typeface="+mn-cs"/>
            </a:endParaRPr>
          </a:p>
          <a:p>
            <a:pPr marL="914400" marR="0" lvl="0" indent="-914400" algn="l" defTabSz="914400" rtl="0" eaLnBrk="1" fontAlgn="auto" latinLnBrk="0" hangingPunct="1">
              <a:lnSpc>
                <a:spcPts val="7504"/>
              </a:lnSpc>
              <a:spcBef>
                <a:spcPct val="0"/>
              </a:spcBef>
              <a:spcAft>
                <a:spcPts val="0"/>
              </a:spcAft>
              <a:buClrTx/>
              <a:buSzTx/>
              <a:buFont typeface="Arial" panose="020B0604020202020204" pitchFamily="34" charset="0"/>
              <a:buChar char="•"/>
              <a:tabLst/>
              <a:defRPr/>
            </a:pPr>
            <a:endParaRPr kumimoji="0" lang="en-US" sz="5600" b="0" i="0" u="none" strike="noStrike" kern="1200" cap="none" spc="128" normalizeH="0" baseline="0" noProof="0" dirty="0">
              <a:ln>
                <a:noFill/>
              </a:ln>
              <a:solidFill>
                <a:srgbClr val="F4F5F7"/>
              </a:solidFill>
              <a:effectLst/>
              <a:uLnTx/>
              <a:uFillTx/>
              <a:latin typeface="Raleway"/>
              <a:ea typeface="+mn-ea"/>
              <a:cs typeface="+mn-cs"/>
            </a:endParaRPr>
          </a:p>
        </p:txBody>
      </p:sp>
      <p:sp>
        <p:nvSpPr>
          <p:cNvPr id="5" name="TextBox 4">
            <a:extLst>
              <a:ext uri="{FF2B5EF4-FFF2-40B4-BE49-F238E27FC236}">
                <a16:creationId xmlns:a16="http://schemas.microsoft.com/office/drawing/2014/main" id="{3953C0BB-825E-D2FA-6874-EE9FDD871234}"/>
              </a:ext>
            </a:extLst>
          </p:cNvPr>
          <p:cNvSpPr txBox="1"/>
          <p:nvPr/>
        </p:nvSpPr>
        <p:spPr>
          <a:xfrm>
            <a:off x="1371600" y="8953500"/>
            <a:ext cx="160321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Abanto</a:t>
            </a:r>
            <a:r>
              <a:rPr kumimoji="0" lang="en-US" sz="2400" b="0" i="0" u="none" strike="noStrike" kern="1200" cap="none" spc="0" normalizeH="0" baseline="0" noProof="0" dirty="0">
                <a:ln>
                  <a:noFill/>
                </a:ln>
                <a:solidFill>
                  <a:prstClr val="black"/>
                </a:solidFill>
                <a:effectLst/>
                <a:uLnTx/>
                <a:uFillTx/>
                <a:latin typeface="Calibri"/>
                <a:ea typeface="+mn-ea"/>
                <a:cs typeface="+mn-cs"/>
              </a:rPr>
              <a:t>, Jenny et. Al.:  Impact of the first thousand days of life on dental caries through the life course:  a transdisciplinary approach.  Braz. Oral Res. 2022; 36:e113.   </a:t>
            </a:r>
          </a:p>
        </p:txBody>
      </p:sp>
    </p:spTree>
    <p:extLst>
      <p:ext uri="{BB962C8B-B14F-4D97-AF65-F5344CB8AC3E}">
        <p14:creationId xmlns:p14="http://schemas.microsoft.com/office/powerpoint/2010/main" val="3991569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799C5-F0FE-0067-CAE7-1E88B1AFD20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69A9D7A-A189-8C29-E4DB-60D4F0938455}"/>
              </a:ext>
            </a:extLst>
          </p:cNvPr>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3">
            <a:extLst>
              <a:ext uri="{FF2B5EF4-FFF2-40B4-BE49-F238E27FC236}">
                <a16:creationId xmlns:a16="http://schemas.microsoft.com/office/drawing/2014/main" id="{6E794762-C6A9-6B32-8C9C-ED234B252CD2}"/>
              </a:ext>
            </a:extLst>
          </p:cNvPr>
          <p:cNvSpPr txBox="1"/>
          <p:nvPr/>
        </p:nvSpPr>
        <p:spPr>
          <a:xfrm>
            <a:off x="1028700" y="354779"/>
            <a:ext cx="16230600" cy="10294998"/>
          </a:xfrm>
          <a:prstGeom prst="rect">
            <a:avLst/>
          </a:prstGeom>
        </p:spPr>
        <p:txBody>
          <a:bodyPr lIns="0" tIns="0" rIns="0" bIns="0" rtlCol="0" anchor="t">
            <a:spAutoFit/>
          </a:bodyPr>
          <a:lstStyle/>
          <a:p>
            <a:pPr marL="0" marR="0" lvl="0" indent="0" algn="ctr" defTabSz="914400" rtl="0" eaLnBrk="1" fontAlgn="auto" latinLnBrk="0" hangingPunct="1">
              <a:lnSpc>
                <a:spcPts val="531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861A8"/>
                </a:solidFill>
                <a:effectLst/>
                <a:uLnTx/>
                <a:uFillTx/>
                <a:latin typeface="Open Sans Bold"/>
                <a:ea typeface="+mn-ea"/>
                <a:cs typeface="+mn-cs"/>
              </a:rPr>
              <a:t>Objectives:</a:t>
            </a:r>
          </a:p>
          <a:p>
            <a:pPr marL="0" marR="0" lvl="0" indent="0" algn="ctr" defTabSz="914400" rtl="0" eaLnBrk="1" fontAlgn="auto" latinLnBrk="0" hangingPunct="1">
              <a:lnSpc>
                <a:spcPts val="5319"/>
              </a:lnSpc>
              <a:spcBef>
                <a:spcPts val="0"/>
              </a:spcBef>
              <a:spcAft>
                <a:spcPts val="0"/>
              </a:spcAft>
              <a:buClrTx/>
              <a:buSzTx/>
              <a:buFontTx/>
              <a:buNone/>
              <a:tabLst/>
              <a:defRPr/>
            </a:pPr>
            <a:endParaRPr kumimoji="0" lang="en-US" sz="37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Illustrate the critical importance of oral health during the first 1,000 days of life and its impact on long-term oral health outcomes</a:t>
            </a:r>
          </a:p>
          <a:p>
            <a:pPr marL="388615" marR="0" lvl="1"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FF0000"/>
                </a:solidFill>
                <a:effectLst/>
                <a:uLnTx/>
                <a:uFillTx/>
                <a:latin typeface="Open Sans Bold"/>
                <a:ea typeface="+mn-ea"/>
                <a:cs typeface="+mn-cs"/>
              </a:rPr>
              <a:t>Explore effective community-based strategies to promote oral health among pregnant individuals and infants, emphasizing culturally responsive approaches</a:t>
            </a:r>
          </a:p>
          <a:p>
            <a:pPr marL="388615" marR="0" lvl="1"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Discuss the role of interdisciplinary collaboration in integrating oral health education and services into community health programs to enhance access and equity.</a:t>
            </a: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endParaRPr kumimoji="0" lang="en-US" sz="35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a:p>
            <a:pPr marL="0" marR="0" lvl="0"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a:p>
            <a:pPr marL="0" marR="0" lvl="0"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p:txBody>
      </p:sp>
    </p:spTree>
    <p:extLst>
      <p:ext uri="{BB962C8B-B14F-4D97-AF65-F5344CB8AC3E}">
        <p14:creationId xmlns:p14="http://schemas.microsoft.com/office/powerpoint/2010/main" val="3694246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C7D94-2AC3-A0B7-383D-12AFDB097EC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B37BB92-89A7-E810-8B73-BBBB1F90AB15}"/>
              </a:ext>
            </a:extLst>
          </p:cNvPr>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E41812F5-8D30-73A6-FAC3-3A2AD5AC9235}"/>
              </a:ext>
            </a:extLst>
          </p:cNvPr>
          <p:cNvPicPr>
            <a:picLocks noChangeAspect="1"/>
          </p:cNvPicPr>
          <p:nvPr/>
        </p:nvPicPr>
        <p:blipFill>
          <a:blip r:embed="rId3"/>
          <a:srcRect/>
          <a:stretch>
            <a:fillRect/>
          </a:stretch>
        </p:blipFill>
        <p:spPr>
          <a:xfrm>
            <a:off x="13315328" y="777028"/>
            <a:ext cx="4821485" cy="4239325"/>
          </a:xfrm>
          <a:prstGeom prst="rect">
            <a:avLst/>
          </a:prstGeom>
        </p:spPr>
      </p:pic>
      <p:pic>
        <p:nvPicPr>
          <p:cNvPr id="4" name="Picture 4">
            <a:extLst>
              <a:ext uri="{FF2B5EF4-FFF2-40B4-BE49-F238E27FC236}">
                <a16:creationId xmlns:a16="http://schemas.microsoft.com/office/drawing/2014/main" id="{F51F07F9-F755-CD31-49ED-335D0E90FD71}"/>
              </a:ext>
            </a:extLst>
          </p:cNvPr>
          <p:cNvPicPr>
            <a:picLocks noChangeAspect="1"/>
          </p:cNvPicPr>
          <p:nvPr/>
        </p:nvPicPr>
        <p:blipFill>
          <a:blip r:embed="rId4"/>
          <a:srcRect/>
          <a:stretch>
            <a:fillRect/>
          </a:stretch>
        </p:blipFill>
        <p:spPr>
          <a:xfrm>
            <a:off x="6092167" y="7554249"/>
            <a:ext cx="6726590" cy="2277231"/>
          </a:xfrm>
          <a:prstGeom prst="rect">
            <a:avLst/>
          </a:prstGeom>
        </p:spPr>
      </p:pic>
      <p:pic>
        <p:nvPicPr>
          <p:cNvPr id="5" name="Picture 5">
            <a:extLst>
              <a:ext uri="{FF2B5EF4-FFF2-40B4-BE49-F238E27FC236}">
                <a16:creationId xmlns:a16="http://schemas.microsoft.com/office/drawing/2014/main" id="{34A878EF-5EA5-8BEE-4D0E-9705314BB17E}"/>
              </a:ext>
            </a:extLst>
          </p:cNvPr>
          <p:cNvPicPr>
            <a:picLocks noChangeAspect="1"/>
          </p:cNvPicPr>
          <p:nvPr/>
        </p:nvPicPr>
        <p:blipFill>
          <a:blip r:embed="rId5"/>
          <a:srcRect t="828" b="828"/>
          <a:stretch>
            <a:fillRect/>
          </a:stretch>
        </p:blipFill>
        <p:spPr>
          <a:xfrm>
            <a:off x="502567" y="6527053"/>
            <a:ext cx="5311953" cy="3304427"/>
          </a:xfrm>
          <a:prstGeom prst="rect">
            <a:avLst/>
          </a:prstGeom>
        </p:spPr>
      </p:pic>
      <p:pic>
        <p:nvPicPr>
          <p:cNvPr id="6" name="Picture 6">
            <a:extLst>
              <a:ext uri="{FF2B5EF4-FFF2-40B4-BE49-F238E27FC236}">
                <a16:creationId xmlns:a16="http://schemas.microsoft.com/office/drawing/2014/main" id="{FEF470D8-2696-2C17-DCC1-F6E560575F4E}"/>
              </a:ext>
            </a:extLst>
          </p:cNvPr>
          <p:cNvPicPr>
            <a:picLocks noChangeAspect="1"/>
          </p:cNvPicPr>
          <p:nvPr/>
        </p:nvPicPr>
        <p:blipFill>
          <a:blip r:embed="rId6"/>
          <a:srcRect/>
          <a:stretch>
            <a:fillRect/>
          </a:stretch>
        </p:blipFill>
        <p:spPr>
          <a:xfrm>
            <a:off x="13315328" y="5887617"/>
            <a:ext cx="4972672" cy="3739379"/>
          </a:xfrm>
          <a:prstGeom prst="rect">
            <a:avLst/>
          </a:prstGeom>
        </p:spPr>
      </p:pic>
      <p:sp>
        <p:nvSpPr>
          <p:cNvPr id="8" name="Rectangle 1">
            <a:extLst>
              <a:ext uri="{FF2B5EF4-FFF2-40B4-BE49-F238E27FC236}">
                <a16:creationId xmlns:a16="http://schemas.microsoft.com/office/drawing/2014/main" id="{00615DD3-C2B8-93C2-9CA2-FEB9DA445408}"/>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48781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35DAC"/>
        </a:solidFill>
        <a:effectLst/>
      </p:bgPr>
    </p:bg>
    <p:spTree>
      <p:nvGrpSpPr>
        <p:cNvPr id="1" name="">
          <a:extLst>
            <a:ext uri="{FF2B5EF4-FFF2-40B4-BE49-F238E27FC236}">
              <a16:creationId xmlns:a16="http://schemas.microsoft.com/office/drawing/2014/main" id="{371822B9-0E95-4808-567C-7A48F5F313F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A7D73A5-04B6-4983-5015-5AE0415C8F89}"/>
              </a:ext>
            </a:extLst>
          </p:cNvPr>
          <p:cNvPicPr>
            <a:picLocks noChangeAspect="1"/>
          </p:cNvPicPr>
          <p:nvPr/>
        </p:nvPicPr>
        <p:blipFill>
          <a:blip r:embed="rId2">
            <a:alphaModFix amt="64000"/>
          </a:blip>
          <a:srcRect l="14957" r="14957"/>
          <a:stretch>
            <a:fillRect/>
          </a:stretch>
        </p:blipFill>
        <p:spPr>
          <a:xfrm>
            <a:off x="7499181" y="24321"/>
            <a:ext cx="10788819" cy="10262679"/>
          </a:xfrm>
          <a:prstGeom prst="rect">
            <a:avLst/>
          </a:prstGeom>
        </p:spPr>
      </p:pic>
      <p:pic>
        <p:nvPicPr>
          <p:cNvPr id="3" name="Picture 3">
            <a:extLst>
              <a:ext uri="{FF2B5EF4-FFF2-40B4-BE49-F238E27FC236}">
                <a16:creationId xmlns:a16="http://schemas.microsoft.com/office/drawing/2014/main" id="{876D4B63-7FE0-51A1-E762-EF7849535523}"/>
              </a:ext>
            </a:extLst>
          </p:cNvPr>
          <p:cNvPicPr>
            <a:picLocks noChangeAspect="1"/>
          </p:cNvPicPr>
          <p:nvPr/>
        </p:nvPicPr>
        <p:blipFill>
          <a:blip r:embed="rId3"/>
          <a:srcRect/>
          <a:stretch>
            <a:fillRect/>
          </a:stretch>
        </p:blipFill>
        <p:spPr>
          <a:xfrm>
            <a:off x="15946995" y="8104447"/>
            <a:ext cx="1312305" cy="1153853"/>
          </a:xfrm>
          <a:prstGeom prst="rect">
            <a:avLst/>
          </a:prstGeom>
        </p:spPr>
      </p:pic>
      <p:pic>
        <p:nvPicPr>
          <p:cNvPr id="4" name="Picture 4">
            <a:extLst>
              <a:ext uri="{FF2B5EF4-FFF2-40B4-BE49-F238E27FC236}">
                <a16:creationId xmlns:a16="http://schemas.microsoft.com/office/drawing/2014/main" id="{8CFC2F92-9A22-A795-3E78-BF0682D46884}"/>
              </a:ext>
            </a:extLst>
          </p:cNvPr>
          <p:cNvPicPr>
            <a:picLocks noChangeAspect="1"/>
          </p:cNvPicPr>
          <p:nvPr/>
        </p:nvPicPr>
        <p:blipFill>
          <a:blip r:embed="rId4"/>
          <a:srcRect/>
          <a:stretch>
            <a:fillRect/>
          </a:stretch>
        </p:blipFill>
        <p:spPr>
          <a:xfrm>
            <a:off x="1028700" y="8311866"/>
            <a:ext cx="2795620" cy="946434"/>
          </a:xfrm>
          <a:prstGeom prst="rect">
            <a:avLst/>
          </a:prstGeom>
        </p:spPr>
      </p:pic>
      <p:sp>
        <p:nvSpPr>
          <p:cNvPr id="5" name="TextBox 5">
            <a:extLst>
              <a:ext uri="{FF2B5EF4-FFF2-40B4-BE49-F238E27FC236}">
                <a16:creationId xmlns:a16="http://schemas.microsoft.com/office/drawing/2014/main" id="{FBA1A031-2484-4ECD-83B4-DA201AF665EB}"/>
              </a:ext>
            </a:extLst>
          </p:cNvPr>
          <p:cNvSpPr txBox="1"/>
          <p:nvPr/>
        </p:nvSpPr>
        <p:spPr>
          <a:xfrm>
            <a:off x="0" y="4356195"/>
            <a:ext cx="7499181" cy="1656080"/>
          </a:xfrm>
          <a:prstGeom prst="rect">
            <a:avLst/>
          </a:prstGeom>
        </p:spPr>
        <p:txBody>
          <a:bodyPr lIns="0" tIns="0" rIns="0" bIns="0" rtlCol="0" anchor="t">
            <a:spAutoFit/>
          </a:bodyPr>
          <a:lstStyle/>
          <a:p>
            <a:pPr marL="0" marR="0" lvl="0" indent="0" algn="ctr" defTabSz="914400" rtl="0" eaLnBrk="1" fontAlgn="auto" latinLnBrk="0" hangingPunct="1">
              <a:lnSpc>
                <a:spcPts val="6490"/>
              </a:lnSpc>
              <a:spcBef>
                <a:spcPts val="0"/>
              </a:spcBef>
              <a:spcAft>
                <a:spcPts val="0"/>
              </a:spcAft>
              <a:buClrTx/>
              <a:buSzTx/>
              <a:buFontTx/>
              <a:buNone/>
              <a:tabLst/>
              <a:defRPr/>
            </a:pPr>
            <a:r>
              <a:rPr kumimoji="0" lang="en-US" sz="5900" b="0" i="0" u="none" strike="noStrike" kern="1200" cap="none" spc="0" normalizeH="0" baseline="0" noProof="0">
                <a:ln>
                  <a:noFill/>
                </a:ln>
                <a:solidFill>
                  <a:srgbClr val="FFFFFF"/>
                </a:solidFill>
                <a:effectLst/>
                <a:uLnTx/>
                <a:uFillTx/>
                <a:latin typeface="Lora Bold"/>
                <a:ea typeface="+mn-ea"/>
                <a:cs typeface="+mn-cs"/>
              </a:rPr>
              <a:t>WHAT IS HEALTHY FAMILIES?</a:t>
            </a:r>
          </a:p>
        </p:txBody>
      </p:sp>
    </p:spTree>
    <p:extLst>
      <p:ext uri="{BB962C8B-B14F-4D97-AF65-F5344CB8AC3E}">
        <p14:creationId xmlns:p14="http://schemas.microsoft.com/office/powerpoint/2010/main" val="219696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2" name="TextBox 22"/>
          <p:cNvSpPr txBox="1"/>
          <p:nvPr/>
        </p:nvSpPr>
        <p:spPr>
          <a:xfrm>
            <a:off x="838200" y="1257300"/>
            <a:ext cx="16230600" cy="1231106"/>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Raleway Bold"/>
                <a:ea typeface="+mn-ea"/>
                <a:cs typeface="+mn-cs"/>
              </a:rPr>
              <a:t>Welcome to your healthy home!!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2AE94-7E57-29F6-1283-2CACD887468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9CBC5AA-FE76-93E6-77C0-B963C68DAAA8}"/>
              </a:ext>
            </a:extLst>
          </p:cNvPr>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3EA0F275-10B4-A43E-2C38-5D4B0FB54A58}"/>
              </a:ext>
            </a:extLst>
          </p:cNvPr>
          <p:cNvPicPr>
            <a:picLocks noChangeAspect="1"/>
          </p:cNvPicPr>
          <p:nvPr/>
        </p:nvPicPr>
        <p:blipFill>
          <a:blip r:embed="rId3"/>
          <a:srcRect/>
          <a:stretch>
            <a:fillRect/>
          </a:stretch>
        </p:blipFill>
        <p:spPr>
          <a:xfrm>
            <a:off x="15343705" y="7573999"/>
            <a:ext cx="1915595" cy="1684301"/>
          </a:xfrm>
          <a:prstGeom prst="rect">
            <a:avLst/>
          </a:prstGeom>
        </p:spPr>
      </p:pic>
      <p:pic>
        <p:nvPicPr>
          <p:cNvPr id="4" name="Picture 4">
            <a:extLst>
              <a:ext uri="{FF2B5EF4-FFF2-40B4-BE49-F238E27FC236}">
                <a16:creationId xmlns:a16="http://schemas.microsoft.com/office/drawing/2014/main" id="{001345FC-5038-DCB8-4A27-BE0156C2FCCE}"/>
              </a:ext>
            </a:extLst>
          </p:cNvPr>
          <p:cNvPicPr>
            <a:picLocks noChangeAspect="1"/>
          </p:cNvPicPr>
          <p:nvPr/>
        </p:nvPicPr>
        <p:blipFill>
          <a:blip r:embed="rId4"/>
          <a:srcRect/>
          <a:stretch>
            <a:fillRect/>
          </a:stretch>
        </p:blipFill>
        <p:spPr>
          <a:xfrm>
            <a:off x="1028700" y="1028700"/>
            <a:ext cx="6619747" cy="2241060"/>
          </a:xfrm>
          <a:prstGeom prst="rect">
            <a:avLst/>
          </a:prstGeom>
        </p:spPr>
      </p:pic>
      <p:sp>
        <p:nvSpPr>
          <p:cNvPr id="5" name="TextBox 5">
            <a:extLst>
              <a:ext uri="{FF2B5EF4-FFF2-40B4-BE49-F238E27FC236}">
                <a16:creationId xmlns:a16="http://schemas.microsoft.com/office/drawing/2014/main" id="{B27CA751-ABBF-9BE7-0E64-B75D1CFE733A}"/>
              </a:ext>
            </a:extLst>
          </p:cNvPr>
          <p:cNvSpPr txBox="1"/>
          <p:nvPr/>
        </p:nvSpPr>
        <p:spPr>
          <a:xfrm>
            <a:off x="1028700" y="3273424"/>
            <a:ext cx="16230600" cy="4985724"/>
          </a:xfrm>
          <a:prstGeom prst="rect">
            <a:avLst/>
          </a:prstGeom>
        </p:spPr>
        <p:txBody>
          <a:bodyPr lIns="0" tIns="0" rIns="0" bIns="0" rtlCol="0" anchor="t">
            <a:spAutoFit/>
          </a:bodyPr>
          <a:lstStyle/>
          <a:p>
            <a:pPr marL="755641" marR="0" lvl="1" indent="-377820" algn="l" defTabSz="914400" rtl="0" eaLnBrk="1" fontAlgn="auto" latinLnBrk="0" hangingPunct="1">
              <a:lnSpc>
                <a:spcPts val="4899"/>
              </a:lnSpc>
              <a:spcBef>
                <a:spcPts val="0"/>
              </a:spcBef>
              <a:spcAft>
                <a:spcPts val="0"/>
              </a:spcAft>
              <a:buClrTx/>
              <a:buSzTx/>
              <a:buFont typeface="Arial"/>
              <a:buChar char="•"/>
              <a:tabLst/>
              <a:defRPr/>
            </a:pPr>
            <a:r>
              <a:rPr kumimoji="0" lang="en-US" sz="3499" b="0" i="0" u="none" strike="noStrike" kern="1200" cap="none" spc="0" normalizeH="0" baseline="0" noProof="0" dirty="0">
                <a:ln>
                  <a:noFill/>
                </a:ln>
                <a:solidFill>
                  <a:srgbClr val="1861A8"/>
                </a:solidFill>
                <a:effectLst/>
                <a:uLnTx/>
                <a:uFillTx/>
                <a:latin typeface="Open Sans Bold"/>
                <a:ea typeface="+mn-ea"/>
                <a:cs typeface="+mn-cs"/>
              </a:rPr>
              <a:t>Nationally accredited home visitation program that nurtures the parent-child relationship to promote child well-being and prevent adverse childhood experiences (ACEs)</a:t>
            </a:r>
          </a:p>
          <a:p>
            <a:pPr marL="0" marR="0" lvl="0" indent="0" algn="l" defTabSz="914400" rtl="0" eaLnBrk="1" fontAlgn="auto" latinLnBrk="0" hangingPunct="1">
              <a:lnSpc>
                <a:spcPts val="4899"/>
              </a:lnSpc>
              <a:spcBef>
                <a:spcPts val="0"/>
              </a:spcBef>
              <a:spcAft>
                <a:spcPts val="0"/>
              </a:spcAft>
              <a:buClrTx/>
              <a:buSzTx/>
              <a:buFontTx/>
              <a:buNone/>
              <a:tabLst/>
              <a:defRPr/>
            </a:pPr>
            <a:endParaRPr kumimoji="0" lang="en-US" sz="3499" b="0" i="0" u="none" strike="noStrike" kern="1200" cap="none" spc="0" normalizeH="0" baseline="0" noProof="0" dirty="0">
              <a:ln>
                <a:noFill/>
              </a:ln>
              <a:solidFill>
                <a:srgbClr val="1861A8"/>
              </a:solidFill>
              <a:effectLst/>
              <a:uLnTx/>
              <a:uFillTx/>
              <a:latin typeface="Open Sans Bold"/>
              <a:ea typeface="+mn-ea"/>
              <a:cs typeface="+mn-cs"/>
            </a:endParaRPr>
          </a:p>
          <a:p>
            <a:pPr marL="755641" marR="0" lvl="1" indent="-377820" algn="l" defTabSz="914400" rtl="0" eaLnBrk="1" fontAlgn="auto" latinLnBrk="0" hangingPunct="1">
              <a:lnSpc>
                <a:spcPts val="4899"/>
              </a:lnSpc>
              <a:spcBef>
                <a:spcPts val="0"/>
              </a:spcBef>
              <a:spcAft>
                <a:spcPts val="0"/>
              </a:spcAft>
              <a:buClrTx/>
              <a:buSzTx/>
              <a:buFont typeface="Arial"/>
              <a:buChar char="•"/>
              <a:tabLst/>
              <a:defRPr/>
            </a:pPr>
            <a:r>
              <a:rPr kumimoji="0" lang="en-US" sz="3499" b="0" i="0" u="none" strike="noStrike" kern="1200" cap="none" spc="0" normalizeH="0" baseline="0" noProof="0" dirty="0">
                <a:ln>
                  <a:noFill/>
                </a:ln>
                <a:solidFill>
                  <a:srgbClr val="1861A8"/>
                </a:solidFill>
                <a:effectLst/>
                <a:uLnTx/>
                <a:uFillTx/>
                <a:latin typeface="Open Sans Bold"/>
                <a:ea typeface="+mn-ea"/>
                <a:cs typeface="+mn-cs"/>
              </a:rPr>
              <a:t>Healthy Families serves families prenatally or with a child less than 90 days old</a:t>
            </a:r>
          </a:p>
          <a:p>
            <a:pPr marL="0" marR="0" lvl="0" indent="0" algn="l" defTabSz="914400" rtl="0" eaLnBrk="1" fontAlgn="auto" latinLnBrk="0" hangingPunct="1">
              <a:lnSpc>
                <a:spcPts val="4899"/>
              </a:lnSpc>
              <a:spcBef>
                <a:spcPts val="0"/>
              </a:spcBef>
              <a:spcAft>
                <a:spcPts val="0"/>
              </a:spcAft>
              <a:buClrTx/>
              <a:buSzTx/>
              <a:buFontTx/>
              <a:buNone/>
              <a:tabLst/>
              <a:defRPr/>
            </a:pPr>
            <a:endParaRPr kumimoji="0" lang="en-US" sz="3499" b="0" i="0" u="none" strike="noStrike" kern="1200" cap="none" spc="0" normalizeH="0" baseline="0" noProof="0" dirty="0">
              <a:ln>
                <a:noFill/>
              </a:ln>
              <a:solidFill>
                <a:srgbClr val="1861A8"/>
              </a:solidFill>
              <a:effectLst/>
              <a:uLnTx/>
              <a:uFillTx/>
              <a:latin typeface="Open Sans Bold"/>
              <a:ea typeface="+mn-ea"/>
              <a:cs typeface="+mn-cs"/>
            </a:endParaRPr>
          </a:p>
          <a:p>
            <a:pPr marL="755641" marR="0" lvl="1" indent="-377820" algn="l" defTabSz="914400" rtl="0" eaLnBrk="1" fontAlgn="auto" latinLnBrk="0" hangingPunct="1">
              <a:lnSpc>
                <a:spcPts val="4899"/>
              </a:lnSpc>
              <a:spcBef>
                <a:spcPts val="0"/>
              </a:spcBef>
              <a:spcAft>
                <a:spcPts val="0"/>
              </a:spcAft>
              <a:buClrTx/>
              <a:buSzTx/>
              <a:buFont typeface="Arial"/>
              <a:buChar char="•"/>
              <a:tabLst/>
              <a:defRPr/>
            </a:pPr>
            <a:r>
              <a:rPr kumimoji="0" lang="en-US" sz="3499" b="0" i="0" u="none" strike="noStrike" kern="1200" cap="none" spc="0" normalizeH="0" baseline="0" noProof="0" dirty="0">
                <a:ln>
                  <a:noFill/>
                </a:ln>
                <a:solidFill>
                  <a:srgbClr val="1861A8"/>
                </a:solidFill>
                <a:effectLst/>
                <a:uLnTx/>
                <a:uFillTx/>
                <a:latin typeface="Open Sans Bold"/>
                <a:ea typeface="+mn-ea"/>
                <a:cs typeface="+mn-cs"/>
              </a:rPr>
              <a:t>Children may remain in the program until age 5</a:t>
            </a:r>
          </a:p>
        </p:txBody>
      </p:sp>
    </p:spTree>
    <p:extLst>
      <p:ext uri="{BB962C8B-B14F-4D97-AF65-F5344CB8AC3E}">
        <p14:creationId xmlns:p14="http://schemas.microsoft.com/office/powerpoint/2010/main" val="2943677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F51E-E680-6CEB-1652-A978FAEA447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620A606-1CCB-D7F5-7704-742B34409B1B}"/>
              </a:ext>
            </a:extLst>
          </p:cNvPr>
          <p:cNvPicPr>
            <a:picLocks noChangeAspect="1"/>
          </p:cNvPicPr>
          <p:nvPr/>
        </p:nvPicPr>
        <p:blipFill>
          <a:blip r:embed="rId3"/>
          <a:srcRect t="7786" b="7786"/>
          <a:stretch>
            <a:fillRect/>
          </a:stretch>
        </p:blipFill>
        <p:spPr>
          <a:xfrm>
            <a:off x="0" y="0"/>
            <a:ext cx="18288000" cy="10287000"/>
          </a:xfrm>
          <a:prstGeom prst="rect">
            <a:avLst/>
          </a:prstGeom>
        </p:spPr>
      </p:pic>
      <p:sp>
        <p:nvSpPr>
          <p:cNvPr id="3" name="TextBox 3">
            <a:extLst>
              <a:ext uri="{FF2B5EF4-FFF2-40B4-BE49-F238E27FC236}">
                <a16:creationId xmlns:a16="http://schemas.microsoft.com/office/drawing/2014/main" id="{08548BF0-5F69-965C-3442-E0678D5FD5F3}"/>
              </a:ext>
            </a:extLst>
          </p:cNvPr>
          <p:cNvSpPr txBox="1"/>
          <p:nvPr/>
        </p:nvSpPr>
        <p:spPr>
          <a:xfrm>
            <a:off x="1028700" y="354779"/>
            <a:ext cx="16230600" cy="9692269"/>
          </a:xfrm>
          <a:prstGeom prst="rect">
            <a:avLst/>
          </a:prstGeom>
        </p:spPr>
        <p:txBody>
          <a:bodyPr lIns="0" tIns="0" rIns="0" bIns="0" rtlCol="0" anchor="t">
            <a:spAutoFit/>
          </a:bodyPr>
          <a:lstStyle/>
          <a:p>
            <a:pPr marL="0" marR="0" lvl="0" indent="0" algn="ctr" defTabSz="914400" rtl="0" eaLnBrk="1" fontAlgn="auto" latinLnBrk="0" hangingPunct="1">
              <a:lnSpc>
                <a:spcPts val="5319"/>
              </a:lnSpc>
              <a:spcBef>
                <a:spcPts val="0"/>
              </a:spcBef>
              <a:spcAft>
                <a:spcPts val="0"/>
              </a:spcAft>
              <a:buClrTx/>
              <a:buSzTx/>
              <a:buFontTx/>
              <a:buNone/>
              <a:tabLst/>
              <a:defRPr/>
            </a:pPr>
            <a:r>
              <a:rPr kumimoji="0" lang="en-US" sz="3799" b="0" i="0" u="none" strike="noStrike" kern="1200" cap="none" spc="0" normalizeH="0" baseline="0" noProof="0" dirty="0">
                <a:ln>
                  <a:noFill/>
                </a:ln>
                <a:solidFill>
                  <a:srgbClr val="1861A8"/>
                </a:solidFill>
                <a:effectLst/>
                <a:uLnTx/>
                <a:uFillTx/>
                <a:latin typeface="Open Sans Bold"/>
                <a:ea typeface="+mn-ea"/>
                <a:cs typeface="+mn-cs"/>
              </a:rPr>
              <a:t>Indiana Department of Health Division of Maternal &amp; Child Health</a:t>
            </a:r>
          </a:p>
          <a:p>
            <a:pPr marL="0" marR="0" lvl="0" indent="0" algn="ctr" defTabSz="914400" rtl="0" eaLnBrk="1" fontAlgn="auto" latinLnBrk="0" hangingPunct="1">
              <a:lnSpc>
                <a:spcPts val="5319"/>
              </a:lnSpc>
              <a:spcBef>
                <a:spcPts val="0"/>
              </a:spcBef>
              <a:spcAft>
                <a:spcPts val="0"/>
              </a:spcAft>
              <a:buClrTx/>
              <a:buSzTx/>
              <a:buFontTx/>
              <a:buNone/>
              <a:tabLst/>
              <a:defRPr/>
            </a:pPr>
            <a:r>
              <a:rPr kumimoji="0" lang="en-US" sz="3799" b="0" i="0" u="none" strike="noStrike" kern="1200" cap="none" spc="0" normalizeH="0" baseline="0" noProof="0" dirty="0">
                <a:ln>
                  <a:noFill/>
                </a:ln>
                <a:solidFill>
                  <a:srgbClr val="1861A8"/>
                </a:solidFill>
                <a:effectLst/>
                <a:uLnTx/>
                <a:uFillTx/>
                <a:latin typeface="Open Sans Bold"/>
                <a:ea typeface="+mn-ea"/>
                <a:cs typeface="+mn-cs"/>
              </a:rPr>
              <a:t>Title V Block Grant</a:t>
            </a:r>
          </a:p>
          <a:p>
            <a:pPr marL="0" marR="0" lvl="0" indent="0" algn="ctr" defTabSz="914400" rtl="0" eaLnBrk="1" fontAlgn="auto" latinLnBrk="0" hangingPunct="1">
              <a:lnSpc>
                <a:spcPts val="5319"/>
              </a:lnSpc>
              <a:spcBef>
                <a:spcPts val="0"/>
              </a:spcBef>
              <a:spcAft>
                <a:spcPts val="0"/>
              </a:spcAft>
              <a:buClrTx/>
              <a:buSzTx/>
              <a:buFontTx/>
              <a:buNone/>
              <a:tabLst/>
              <a:defRPr/>
            </a:pPr>
            <a:endParaRPr kumimoji="0" lang="en-US" sz="37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Goal 1: </a:t>
            </a:r>
            <a:r>
              <a:rPr kumimoji="0" lang="en-US" sz="3599" b="0" i="0" u="none" strike="noStrike" kern="1200" cap="none" spc="0" normalizeH="0" baseline="0" noProof="0" dirty="0">
                <a:ln>
                  <a:noFill/>
                </a:ln>
                <a:solidFill>
                  <a:srgbClr val="1861A8"/>
                </a:solidFill>
                <a:effectLst/>
                <a:uLnTx/>
                <a:uFillTx/>
                <a:latin typeface="Open Sans"/>
                <a:ea typeface="+mn-ea"/>
                <a:cs typeface="+mn-cs"/>
              </a:rPr>
              <a:t>Promote optimal dental health for expectant mothers and children from birth to 5 years. </a:t>
            </a:r>
          </a:p>
          <a:p>
            <a:pPr marL="0" marR="0" lvl="0"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a:p>
            <a:pPr marL="1554461" marR="0" lvl="2" indent="-518154"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Objective 1:</a:t>
            </a:r>
            <a:r>
              <a:rPr kumimoji="0" lang="en-US" sz="3599" b="1" i="0" u="none" strike="noStrike" kern="1200" cap="none" spc="0" normalizeH="0" baseline="0" noProof="0" dirty="0">
                <a:ln>
                  <a:noFill/>
                </a:ln>
                <a:solidFill>
                  <a:srgbClr val="1861A8"/>
                </a:solidFill>
                <a:effectLst/>
                <a:uLnTx/>
                <a:uFillTx/>
                <a:latin typeface="Open Sans Bold"/>
                <a:ea typeface="+mn-ea"/>
                <a:cs typeface="+mn-cs"/>
              </a:rPr>
              <a:t> </a:t>
            </a:r>
            <a:r>
              <a:rPr kumimoji="0" lang="en-US" sz="3599" b="0" i="0" u="none" strike="noStrike" kern="1200" cap="none" spc="0" normalizeH="0" baseline="0" noProof="0" dirty="0">
                <a:ln>
                  <a:noFill/>
                </a:ln>
                <a:solidFill>
                  <a:srgbClr val="1861A8"/>
                </a:solidFill>
                <a:effectLst/>
                <a:uLnTx/>
                <a:uFillTx/>
                <a:latin typeface="Open Sans"/>
                <a:ea typeface="+mn-ea"/>
                <a:cs typeface="+mn-cs"/>
              </a:rPr>
              <a:t>Deliver </a:t>
            </a:r>
            <a:r>
              <a:rPr lang="en-US" sz="3599" dirty="0">
                <a:solidFill>
                  <a:srgbClr val="1861A8"/>
                </a:solidFill>
                <a:latin typeface="Open Sans"/>
              </a:rPr>
              <a:t>oral health</a:t>
            </a:r>
            <a:r>
              <a:rPr kumimoji="0" lang="en-US" sz="3599" b="0" i="0" u="none" strike="noStrike" kern="1200" cap="none" spc="0" normalizeH="0" baseline="0" noProof="0" dirty="0">
                <a:ln>
                  <a:noFill/>
                </a:ln>
                <a:solidFill>
                  <a:srgbClr val="1861A8"/>
                </a:solidFill>
                <a:effectLst/>
                <a:uLnTx/>
                <a:uFillTx/>
                <a:latin typeface="Open Sans"/>
                <a:ea typeface="+mn-ea"/>
                <a:cs typeface="+mn-cs"/>
              </a:rPr>
              <a:t> education and </a:t>
            </a:r>
            <a:r>
              <a:rPr lang="en-US" sz="3599" dirty="0">
                <a:solidFill>
                  <a:srgbClr val="1861A8"/>
                </a:solidFill>
                <a:latin typeface="Open Sans"/>
              </a:rPr>
              <a:t>oral health</a:t>
            </a:r>
            <a:r>
              <a:rPr kumimoji="0" lang="en-US" sz="3599" b="0" i="0" u="none" strike="noStrike" kern="1200" cap="none" spc="0" normalizeH="0" baseline="0" noProof="0" dirty="0">
                <a:ln>
                  <a:noFill/>
                </a:ln>
                <a:solidFill>
                  <a:srgbClr val="1861A8"/>
                </a:solidFill>
                <a:effectLst/>
                <a:uLnTx/>
                <a:uFillTx/>
                <a:latin typeface="Open Sans"/>
                <a:ea typeface="+mn-ea"/>
                <a:cs typeface="+mn-cs"/>
              </a:rPr>
              <a:t> kits at prescribed intervals to 100% of expectant mothers and children participating in Healthy Families LaPorte County. </a:t>
            </a:r>
          </a:p>
          <a:p>
            <a:pPr marL="1036307" marR="0" lvl="2"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a:p>
            <a:pPr marL="1554461" marR="0" lvl="2" indent="-518154"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Objective 2: </a:t>
            </a:r>
            <a:r>
              <a:rPr kumimoji="0" lang="en-US" sz="3599" b="0" i="0" u="none" strike="noStrike" kern="1200" cap="none" spc="0" normalizeH="0" baseline="0" noProof="0" dirty="0">
                <a:ln>
                  <a:noFill/>
                </a:ln>
                <a:solidFill>
                  <a:srgbClr val="1861A8"/>
                </a:solidFill>
                <a:effectLst/>
                <a:uLnTx/>
                <a:uFillTx/>
                <a:latin typeface="Open Sans"/>
                <a:ea typeface="+mn-ea"/>
                <a:cs typeface="+mn-cs"/>
              </a:rPr>
              <a:t>95% of participating families self-report increased understanding of proper </a:t>
            </a:r>
            <a:r>
              <a:rPr lang="en-US" sz="3599" dirty="0">
                <a:solidFill>
                  <a:srgbClr val="1861A8"/>
                </a:solidFill>
                <a:latin typeface="Open Sans"/>
              </a:rPr>
              <a:t>oral</a:t>
            </a:r>
            <a:r>
              <a:rPr kumimoji="0" lang="en-US" sz="3599" b="0" i="0" u="none" strike="noStrike" kern="1200" cap="none" spc="0" normalizeH="0" baseline="0" noProof="0" dirty="0">
                <a:ln>
                  <a:noFill/>
                </a:ln>
                <a:solidFill>
                  <a:srgbClr val="1861A8"/>
                </a:solidFill>
                <a:effectLst/>
                <a:uLnTx/>
                <a:uFillTx/>
                <a:latin typeface="Open Sans"/>
                <a:ea typeface="+mn-ea"/>
                <a:cs typeface="+mn-cs"/>
              </a:rPr>
              <a:t> health during pregnancy and childhood, promote and practice healthy </a:t>
            </a:r>
            <a:r>
              <a:rPr lang="en-US" sz="3599" dirty="0">
                <a:solidFill>
                  <a:srgbClr val="1861A8"/>
                </a:solidFill>
                <a:latin typeface="Open Sans"/>
              </a:rPr>
              <a:t>oral</a:t>
            </a:r>
            <a:r>
              <a:rPr kumimoji="0" lang="en-US" sz="3599" b="0" i="0" u="none" strike="noStrike" kern="1200" cap="none" spc="0" normalizeH="0" baseline="0" noProof="0" dirty="0">
                <a:ln>
                  <a:noFill/>
                </a:ln>
                <a:solidFill>
                  <a:srgbClr val="1861A8"/>
                </a:solidFill>
                <a:effectLst/>
                <a:uLnTx/>
                <a:uFillTx/>
                <a:latin typeface="Open Sans"/>
                <a:ea typeface="+mn-ea"/>
                <a:cs typeface="+mn-cs"/>
              </a:rPr>
              <a:t> hygiene within the family and gain increased comfort with and access to a dentist.</a:t>
            </a:r>
          </a:p>
          <a:p>
            <a:pPr marL="0" marR="0" lvl="0"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p:txBody>
      </p:sp>
    </p:spTree>
    <p:extLst>
      <p:ext uri="{BB962C8B-B14F-4D97-AF65-F5344CB8AC3E}">
        <p14:creationId xmlns:p14="http://schemas.microsoft.com/office/powerpoint/2010/main" val="1201466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984" b="-769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874035" y="0"/>
            <a:ext cx="14539929" cy="10287000"/>
          </a:xfrm>
          <a:custGeom>
            <a:avLst/>
            <a:gdLst/>
            <a:ahLst/>
            <a:cxnLst/>
            <a:rect l="l" t="t" r="r" b="b"/>
            <a:pathLst>
              <a:path w="14539929" h="10287000">
                <a:moveTo>
                  <a:pt x="0" y="0"/>
                </a:moveTo>
                <a:lnTo>
                  <a:pt x="14539930" y="0"/>
                </a:lnTo>
                <a:lnTo>
                  <a:pt x="1453993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4B1AA4-1DA1-2D3D-9683-C4CD29FAD60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29E238-A6D8-D062-6382-FEC626916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8EB7A83-EC7E-B393-A504-8C7BFBDAB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7780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0ED758C-674C-EFA7-BA85-94761771E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696" y="827941"/>
            <a:ext cx="16498608" cy="80999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DBCF461-65F3-F647-B568-E6DE9573ACD5}"/>
              </a:ext>
            </a:extLst>
          </p:cNvPr>
          <p:cNvPicPr>
            <a:picLocks noChangeAspect="1"/>
          </p:cNvPicPr>
          <p:nvPr/>
        </p:nvPicPr>
        <p:blipFill rotWithShape="1">
          <a:blip r:embed="rId2"/>
          <a:srcRect r="1" b="7306"/>
          <a:stretch/>
        </p:blipFill>
        <p:spPr>
          <a:xfrm>
            <a:off x="1257300" y="1131222"/>
            <a:ext cx="15773400" cy="7493362"/>
          </a:xfrm>
          <a:prstGeom prst="rect">
            <a:avLst/>
          </a:prstGeom>
        </p:spPr>
      </p:pic>
      <p:cxnSp>
        <p:nvCxnSpPr>
          <p:cNvPr id="14" name="Straight Connector 13">
            <a:extLst>
              <a:ext uri="{FF2B5EF4-FFF2-40B4-BE49-F238E27FC236}">
                <a16:creationId xmlns:a16="http://schemas.microsoft.com/office/drawing/2014/main" id="{898A51F1-3790-4087-BDB5-6D05F85753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4696" y="9494653"/>
            <a:ext cx="1650034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853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DEA934-C2AC-21F4-EAD0-32D2BA3BDD37}"/>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7780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696" y="827941"/>
            <a:ext cx="16498608" cy="80999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3662A80-D2E3-4FE4-4356-055DF7DE57EA}"/>
              </a:ext>
            </a:extLst>
          </p:cNvPr>
          <p:cNvPicPr>
            <a:picLocks noChangeAspect="1"/>
          </p:cNvPicPr>
          <p:nvPr/>
        </p:nvPicPr>
        <p:blipFill rotWithShape="1">
          <a:blip r:embed="rId2"/>
          <a:srcRect t="1794" r="1" b="1747"/>
          <a:stretch/>
        </p:blipFill>
        <p:spPr>
          <a:xfrm>
            <a:off x="1257300" y="1131222"/>
            <a:ext cx="15773400" cy="7493362"/>
          </a:xfrm>
          <a:prstGeom prst="rect">
            <a:avLst/>
          </a:prstGeom>
        </p:spPr>
      </p:pic>
      <p:cxnSp>
        <p:nvCxnSpPr>
          <p:cNvPr id="35" name="Straight Connector 3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4696" y="9494653"/>
            <a:ext cx="1650034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806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F8A764-4628-FA1A-492D-BDED23D7E86D}"/>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30D2F83F-3BC8-2ABF-DAC4-60EF67F01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636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818071AE-D396-5D2B-A270-6A5CFDC81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5904369-3822-67BE-3CFC-B8938BC6FBA1}"/>
              </a:ext>
            </a:extLst>
          </p:cNvPr>
          <p:cNvPicPr>
            <a:picLocks noChangeAspect="1"/>
          </p:cNvPicPr>
          <p:nvPr/>
        </p:nvPicPr>
        <p:blipFill>
          <a:blip r:embed="rId2"/>
          <a:stretch>
            <a:fillRect/>
          </a:stretch>
        </p:blipFill>
        <p:spPr>
          <a:xfrm>
            <a:off x="2062136" y="965200"/>
            <a:ext cx="14163726" cy="8356599"/>
          </a:xfrm>
          <a:prstGeom prst="rect">
            <a:avLst/>
          </a:prstGeom>
        </p:spPr>
      </p:pic>
    </p:spTree>
    <p:extLst>
      <p:ext uri="{BB962C8B-B14F-4D97-AF65-F5344CB8AC3E}">
        <p14:creationId xmlns:p14="http://schemas.microsoft.com/office/powerpoint/2010/main" val="2218776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028700"/>
            <a:ext cx="6448647" cy="7961293"/>
          </a:xfrm>
          <a:custGeom>
            <a:avLst/>
            <a:gdLst/>
            <a:ahLst/>
            <a:cxnLst/>
            <a:rect l="l" t="t" r="r" b="b"/>
            <a:pathLst>
              <a:path w="6448647" h="7961293">
                <a:moveTo>
                  <a:pt x="0" y="0"/>
                </a:moveTo>
                <a:lnTo>
                  <a:pt x="6448647" y="0"/>
                </a:lnTo>
                <a:lnTo>
                  <a:pt x="6448647" y="7961293"/>
                </a:lnTo>
                <a:lnTo>
                  <a:pt x="0" y="7961293"/>
                </a:lnTo>
                <a:lnTo>
                  <a:pt x="0" y="0"/>
                </a:lnTo>
                <a:close/>
              </a:path>
            </a:pathLst>
          </a:custGeom>
          <a:blipFill>
            <a:blip r:embed="rId3"/>
            <a:stretch>
              <a:fillRect/>
            </a:stretch>
          </a:blipFill>
          <a:ln w="1047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514789" y="1028700"/>
            <a:ext cx="8744511" cy="7415656"/>
          </a:xfrm>
          <a:custGeom>
            <a:avLst/>
            <a:gdLst/>
            <a:ahLst/>
            <a:cxnLst/>
            <a:rect l="l" t="t" r="r" b="b"/>
            <a:pathLst>
              <a:path w="8744511" h="7415656">
                <a:moveTo>
                  <a:pt x="0" y="0"/>
                </a:moveTo>
                <a:lnTo>
                  <a:pt x="8744511" y="0"/>
                </a:lnTo>
                <a:lnTo>
                  <a:pt x="8744511" y="7415656"/>
                </a:lnTo>
                <a:lnTo>
                  <a:pt x="0" y="7415656"/>
                </a:lnTo>
                <a:lnTo>
                  <a:pt x="0" y="0"/>
                </a:lnTo>
                <a:close/>
              </a:path>
            </a:pathLst>
          </a:custGeom>
          <a:blipFill>
            <a:blip r:embed="rId4"/>
            <a:stretch>
              <a:fillRect l="-3335" r="-3335"/>
            </a:stretch>
          </a:blipFill>
          <a:ln w="2952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881" y="188933"/>
            <a:ext cx="17564128" cy="9879822"/>
          </a:xfrm>
          <a:custGeom>
            <a:avLst/>
            <a:gdLst/>
            <a:ahLst/>
            <a:cxnLst/>
            <a:rect l="l" t="t" r="r" b="b"/>
            <a:pathLst>
              <a:path w="17564128" h="9879822">
                <a:moveTo>
                  <a:pt x="0" y="0"/>
                </a:moveTo>
                <a:lnTo>
                  <a:pt x="17564127" y="0"/>
                </a:lnTo>
                <a:lnTo>
                  <a:pt x="17564127" y="9879822"/>
                </a:lnTo>
                <a:lnTo>
                  <a:pt x="0" y="9879822"/>
                </a:lnTo>
                <a:lnTo>
                  <a:pt x="0" y="0"/>
                </a:lnTo>
                <a:close/>
              </a:path>
            </a:pathLst>
          </a:custGeom>
          <a:blipFill>
            <a:blip r:embed="rId2"/>
            <a:stretch>
              <a:fillRect/>
            </a:stretch>
          </a:blipFill>
          <a:ln w="1619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88A5"/>
        </a:solidFill>
        <a:effectLst/>
      </p:bgPr>
    </p:bg>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27CC9ECD-1177-4317-BF26-E28B92AC12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7312" y="641425"/>
            <a:ext cx="6753375" cy="9004150"/>
          </a:xfrm>
          <a:prstGeom prst="rect">
            <a:avLst/>
          </a:prstGeom>
        </p:spPr>
      </p:pic>
    </p:spTree>
    <p:extLst>
      <p:ext uri="{BB962C8B-B14F-4D97-AF65-F5344CB8AC3E}">
        <p14:creationId xmlns:p14="http://schemas.microsoft.com/office/powerpoint/2010/main" val="1135208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7473" y="805"/>
            <a:ext cx="5271483" cy="2693249"/>
          </a:xfrm>
          <a:custGeom>
            <a:avLst/>
            <a:gdLst/>
            <a:ahLst/>
            <a:cxnLst/>
            <a:rect l="l" t="t" r="r" b="b"/>
            <a:pathLst>
              <a:path w="5271483" h="2693249">
                <a:moveTo>
                  <a:pt x="0" y="0"/>
                </a:moveTo>
                <a:lnTo>
                  <a:pt x="5271483" y="0"/>
                </a:lnTo>
                <a:lnTo>
                  <a:pt x="5271483" y="2693249"/>
                </a:lnTo>
                <a:lnTo>
                  <a:pt x="0" y="2693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879721" y="1896095"/>
            <a:ext cx="8126730" cy="822960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10499" y="34062"/>
            <a:ext cx="5271483" cy="2693249"/>
          </a:xfrm>
          <a:custGeom>
            <a:avLst/>
            <a:gdLst/>
            <a:ahLst/>
            <a:cxnLst/>
            <a:rect l="l" t="t" r="r" b="b"/>
            <a:pathLst>
              <a:path w="5271483" h="2693249">
                <a:moveTo>
                  <a:pt x="0" y="0"/>
                </a:moveTo>
                <a:lnTo>
                  <a:pt x="5271483" y="0"/>
                </a:lnTo>
                <a:lnTo>
                  <a:pt x="5271483" y="2693249"/>
                </a:lnTo>
                <a:lnTo>
                  <a:pt x="0" y="2693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2734" y="262803"/>
            <a:ext cx="7413799" cy="9761394"/>
          </a:xfrm>
          <a:custGeom>
            <a:avLst/>
            <a:gdLst/>
            <a:ahLst/>
            <a:cxnLst/>
            <a:rect l="l" t="t" r="r" b="b"/>
            <a:pathLst>
              <a:path w="7413799" h="9761394">
                <a:moveTo>
                  <a:pt x="0" y="0"/>
                </a:moveTo>
                <a:lnTo>
                  <a:pt x="7413800" y="0"/>
                </a:lnTo>
                <a:lnTo>
                  <a:pt x="7413800" y="9761394"/>
                </a:lnTo>
                <a:lnTo>
                  <a:pt x="0" y="9761394"/>
                </a:lnTo>
                <a:lnTo>
                  <a:pt x="0" y="0"/>
                </a:lnTo>
                <a:close/>
              </a:path>
            </a:pathLst>
          </a:custGeom>
          <a:blipFill>
            <a:blip r:embed="rId6"/>
            <a:stretch>
              <a:fillRect t="-633" b="-6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547477" y="8135809"/>
            <a:ext cx="3423646" cy="2151191"/>
          </a:xfrm>
          <a:custGeom>
            <a:avLst/>
            <a:gdLst/>
            <a:ahLst/>
            <a:cxnLst/>
            <a:rect l="l" t="t" r="r" b="b"/>
            <a:pathLst>
              <a:path w="3423646" h="2151191">
                <a:moveTo>
                  <a:pt x="0" y="0"/>
                </a:moveTo>
                <a:lnTo>
                  <a:pt x="3423646" y="0"/>
                </a:lnTo>
                <a:lnTo>
                  <a:pt x="3423646"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43086" y="8182705"/>
            <a:ext cx="3423646" cy="2151191"/>
          </a:xfrm>
          <a:custGeom>
            <a:avLst/>
            <a:gdLst/>
            <a:ahLst/>
            <a:cxnLst/>
            <a:rect l="l" t="t" r="r" b="b"/>
            <a:pathLst>
              <a:path w="3423646" h="2151191">
                <a:moveTo>
                  <a:pt x="0" y="0"/>
                </a:moveTo>
                <a:lnTo>
                  <a:pt x="3423646" y="0"/>
                </a:lnTo>
                <a:lnTo>
                  <a:pt x="3423646" y="2151190"/>
                </a:lnTo>
                <a:lnTo>
                  <a:pt x="0" y="215119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827834" y="8407536"/>
            <a:ext cx="3423646" cy="2151191"/>
          </a:xfrm>
          <a:custGeom>
            <a:avLst/>
            <a:gdLst/>
            <a:ahLst/>
            <a:cxnLst/>
            <a:rect l="l" t="t" r="r" b="b"/>
            <a:pathLst>
              <a:path w="3423646" h="2151191">
                <a:moveTo>
                  <a:pt x="0" y="0"/>
                </a:moveTo>
                <a:lnTo>
                  <a:pt x="3423645" y="0"/>
                </a:lnTo>
                <a:lnTo>
                  <a:pt x="3423645"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654909" y="8135809"/>
            <a:ext cx="3423646" cy="2151191"/>
          </a:xfrm>
          <a:custGeom>
            <a:avLst/>
            <a:gdLst/>
            <a:ahLst/>
            <a:cxnLst/>
            <a:rect l="l" t="t" r="r" b="b"/>
            <a:pathLst>
              <a:path w="3423646" h="2151191">
                <a:moveTo>
                  <a:pt x="0" y="0"/>
                </a:moveTo>
                <a:lnTo>
                  <a:pt x="3423645" y="0"/>
                </a:lnTo>
                <a:lnTo>
                  <a:pt x="3423645"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081689" y="8135809"/>
            <a:ext cx="3423646" cy="2151191"/>
          </a:xfrm>
          <a:custGeom>
            <a:avLst/>
            <a:gdLst/>
            <a:ahLst/>
            <a:cxnLst/>
            <a:rect l="l" t="t" r="r" b="b"/>
            <a:pathLst>
              <a:path w="3423646" h="2151191">
                <a:moveTo>
                  <a:pt x="0" y="0"/>
                </a:moveTo>
                <a:lnTo>
                  <a:pt x="3423646" y="0"/>
                </a:lnTo>
                <a:lnTo>
                  <a:pt x="3423646"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505643" y="8135809"/>
            <a:ext cx="3423646" cy="2151191"/>
          </a:xfrm>
          <a:custGeom>
            <a:avLst/>
            <a:gdLst/>
            <a:ahLst/>
            <a:cxnLst/>
            <a:rect l="l" t="t" r="r" b="b"/>
            <a:pathLst>
              <a:path w="3423646" h="2151191">
                <a:moveTo>
                  <a:pt x="0" y="0"/>
                </a:moveTo>
                <a:lnTo>
                  <a:pt x="3423646" y="0"/>
                </a:lnTo>
                <a:lnTo>
                  <a:pt x="3423646"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8338465" y="8182705"/>
            <a:ext cx="3423646" cy="2151191"/>
          </a:xfrm>
          <a:custGeom>
            <a:avLst/>
            <a:gdLst/>
            <a:ahLst/>
            <a:cxnLst/>
            <a:rect l="l" t="t" r="r" b="b"/>
            <a:pathLst>
              <a:path w="3423646" h="2151191">
                <a:moveTo>
                  <a:pt x="0" y="0"/>
                </a:moveTo>
                <a:lnTo>
                  <a:pt x="3423646" y="0"/>
                </a:lnTo>
                <a:lnTo>
                  <a:pt x="3423646" y="2151190"/>
                </a:lnTo>
                <a:lnTo>
                  <a:pt x="0" y="215119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584854" y="8182705"/>
            <a:ext cx="3423646" cy="2151191"/>
          </a:xfrm>
          <a:custGeom>
            <a:avLst/>
            <a:gdLst/>
            <a:ahLst/>
            <a:cxnLst/>
            <a:rect l="l" t="t" r="r" b="b"/>
            <a:pathLst>
              <a:path w="3423646" h="2151191">
                <a:moveTo>
                  <a:pt x="0" y="0"/>
                </a:moveTo>
                <a:lnTo>
                  <a:pt x="3423646" y="0"/>
                </a:lnTo>
                <a:lnTo>
                  <a:pt x="3423646" y="2151190"/>
                </a:lnTo>
                <a:lnTo>
                  <a:pt x="0" y="215119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2698856" y="8288209"/>
            <a:ext cx="3423646" cy="2151191"/>
          </a:xfrm>
          <a:custGeom>
            <a:avLst/>
            <a:gdLst/>
            <a:ahLst/>
            <a:cxnLst/>
            <a:rect l="l" t="t" r="r" b="b"/>
            <a:pathLst>
              <a:path w="3423646" h="2151191">
                <a:moveTo>
                  <a:pt x="0" y="0"/>
                </a:moveTo>
                <a:lnTo>
                  <a:pt x="3423646" y="0"/>
                </a:lnTo>
                <a:lnTo>
                  <a:pt x="3423646"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83123" y="8504635"/>
            <a:ext cx="3423646" cy="2151191"/>
          </a:xfrm>
          <a:custGeom>
            <a:avLst/>
            <a:gdLst/>
            <a:ahLst/>
            <a:cxnLst/>
            <a:rect l="l" t="t" r="r" b="b"/>
            <a:pathLst>
              <a:path w="3423646" h="2151191">
                <a:moveTo>
                  <a:pt x="0" y="0"/>
                </a:moveTo>
                <a:lnTo>
                  <a:pt x="3423646" y="0"/>
                </a:lnTo>
                <a:lnTo>
                  <a:pt x="3423646" y="2151191"/>
                </a:lnTo>
                <a:lnTo>
                  <a:pt x="0" y="215119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321211" y="549471"/>
            <a:ext cx="5271483" cy="2693249"/>
          </a:xfrm>
          <a:custGeom>
            <a:avLst/>
            <a:gdLst/>
            <a:ahLst/>
            <a:cxnLst/>
            <a:rect l="l" t="t" r="r" b="b"/>
            <a:pathLst>
              <a:path w="5271483" h="2693249">
                <a:moveTo>
                  <a:pt x="0" y="0"/>
                </a:moveTo>
                <a:lnTo>
                  <a:pt x="5271483" y="0"/>
                </a:lnTo>
                <a:lnTo>
                  <a:pt x="5271483" y="2693249"/>
                </a:lnTo>
                <a:lnTo>
                  <a:pt x="0" y="2693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9880129" y="5739375"/>
            <a:ext cx="4125913" cy="16630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399" b="1" i="0" u="none" strike="noStrike" kern="1200" cap="none" spc="0" normalizeH="0" baseline="0" noProof="0">
                <a:ln>
                  <a:noFill/>
                </a:ln>
                <a:solidFill>
                  <a:srgbClr val="000000"/>
                </a:solidFill>
                <a:effectLst/>
                <a:uLnTx/>
                <a:uFillTx/>
                <a:latin typeface="Lora Bold"/>
                <a:ea typeface="Lora Bold"/>
                <a:cs typeface="Lora Bold"/>
                <a:sym typeface="Lora Bold"/>
              </a:rPr>
              <a:t>Community Health Workers</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399" b="1" i="0" u="none" strike="noStrike" kern="1200" cap="none" spc="0" normalizeH="0" baseline="0" noProof="0">
                <a:ln>
                  <a:noFill/>
                </a:ln>
                <a:solidFill>
                  <a:srgbClr val="000000"/>
                </a:solidFill>
                <a:effectLst/>
                <a:uLnTx/>
                <a:uFillTx/>
                <a:latin typeface="Lora Bold"/>
                <a:ea typeface="Lora Bold"/>
                <a:cs typeface="Lora Bold"/>
                <a:sym typeface="Lora Bold"/>
              </a:rPr>
              <a:t>Promatoras</a:t>
            </a:r>
          </a:p>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399" b="1" i="0" u="none" strike="noStrike" kern="1200" cap="none" spc="0" normalizeH="0" baseline="0" noProof="0">
                <a:ln>
                  <a:noFill/>
                </a:ln>
                <a:solidFill>
                  <a:srgbClr val="000000"/>
                </a:solidFill>
                <a:effectLst/>
                <a:uLnTx/>
                <a:uFillTx/>
                <a:latin typeface="Lora Bold"/>
                <a:ea typeface="Lora Bold"/>
                <a:cs typeface="Lora Bold"/>
                <a:sym typeface="Lora Bold"/>
              </a:rPr>
              <a:t>Home Visitors</a:t>
            </a: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399" b="1" i="0" u="none" strike="noStrike" kern="1200" cap="none" spc="0" normalizeH="0" baseline="0" noProof="0">
              <a:ln>
                <a:noFill/>
              </a:ln>
              <a:solidFill>
                <a:srgbClr val="000000"/>
              </a:solidFill>
              <a:effectLst/>
              <a:uLnTx/>
              <a:uFillTx/>
              <a:latin typeface="Lora Bold"/>
              <a:ea typeface="Lora Bold"/>
              <a:cs typeface="Lora Bold"/>
              <a:sym typeface="Lora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3"/>
          <p:cNvSpPr txBox="1"/>
          <p:nvPr/>
        </p:nvSpPr>
        <p:spPr>
          <a:xfrm>
            <a:off x="1028700" y="354779"/>
            <a:ext cx="16230600" cy="10294998"/>
          </a:xfrm>
          <a:prstGeom prst="rect">
            <a:avLst/>
          </a:prstGeom>
        </p:spPr>
        <p:txBody>
          <a:bodyPr lIns="0" tIns="0" rIns="0" bIns="0" rtlCol="0" anchor="t">
            <a:spAutoFit/>
          </a:bodyPr>
          <a:lstStyle/>
          <a:p>
            <a:pPr marL="0" marR="0" lvl="0" indent="0" algn="ctr" defTabSz="914400" rtl="0" eaLnBrk="1" fontAlgn="auto" latinLnBrk="0" hangingPunct="1">
              <a:lnSpc>
                <a:spcPts val="531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1861A8"/>
                </a:solidFill>
                <a:effectLst/>
                <a:uLnTx/>
                <a:uFillTx/>
                <a:latin typeface="Open Sans Bold"/>
                <a:ea typeface="+mn-ea"/>
                <a:cs typeface="+mn-cs"/>
              </a:rPr>
              <a:t>Objectives:</a:t>
            </a:r>
          </a:p>
          <a:p>
            <a:pPr marL="0" marR="0" lvl="0" indent="0" algn="ctr" defTabSz="914400" rtl="0" eaLnBrk="1" fontAlgn="auto" latinLnBrk="0" hangingPunct="1">
              <a:lnSpc>
                <a:spcPts val="5319"/>
              </a:lnSpc>
              <a:spcBef>
                <a:spcPts val="0"/>
              </a:spcBef>
              <a:spcAft>
                <a:spcPts val="0"/>
              </a:spcAft>
              <a:buClrTx/>
              <a:buSzTx/>
              <a:buFontTx/>
              <a:buNone/>
              <a:tabLst/>
              <a:defRPr/>
            </a:pPr>
            <a:endParaRPr kumimoji="0" lang="en-US" sz="37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Illustrate the critical importance of oral health during the first 1,000 days of life and its impact on long-term oral health outcomes</a:t>
            </a:r>
          </a:p>
          <a:p>
            <a:pPr marL="388615" marR="0" lvl="1" algn="l" defTabSz="914400" rtl="0" eaLnBrk="1" fontAlgn="auto" latinLnBrk="0" hangingPunct="1">
              <a:lnSpc>
                <a:spcPts val="5039"/>
              </a:lnSpc>
              <a:spcBef>
                <a:spcPts val="0"/>
              </a:spcBef>
              <a:spcAft>
                <a:spcPts val="0"/>
              </a:spcAft>
              <a:buClrTx/>
              <a:buSzTx/>
              <a:tabLst/>
              <a:defRPr/>
            </a:pPr>
            <a:endParaRPr kumimoji="0" lang="en-US" sz="35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lang="en-US" sz="3599" dirty="0">
                <a:solidFill>
                  <a:srgbClr val="1861A8"/>
                </a:solidFill>
                <a:latin typeface="Open Sans Bold"/>
              </a:rPr>
              <a:t>Explore effective community-based strategies to promote oral health among pregnant individuals and infants, emphasizing culturally responsive approaches</a:t>
            </a:r>
          </a:p>
          <a:p>
            <a:pPr marL="388615" marR="0" lvl="1" algn="l" defTabSz="914400" rtl="0" eaLnBrk="1" fontAlgn="auto" latinLnBrk="0" hangingPunct="1">
              <a:lnSpc>
                <a:spcPts val="5039"/>
              </a:lnSpc>
              <a:spcBef>
                <a:spcPts val="0"/>
              </a:spcBef>
              <a:spcAft>
                <a:spcPts val="0"/>
              </a:spcAft>
              <a:buClrTx/>
              <a:buSzTx/>
              <a:tabLst/>
              <a:defRPr/>
            </a:pPr>
            <a:endParaRPr lang="en-US" sz="3599" dirty="0">
              <a:solidFill>
                <a:srgbClr val="1861A8"/>
              </a:solidFill>
              <a:latin typeface="Open Sans Bold"/>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r>
              <a:rPr kumimoji="0" lang="en-US" sz="3599" b="0" i="0" u="none" strike="noStrike" kern="1200" cap="none" spc="0" normalizeH="0" baseline="0" noProof="0" dirty="0">
                <a:ln>
                  <a:noFill/>
                </a:ln>
                <a:solidFill>
                  <a:srgbClr val="1861A8"/>
                </a:solidFill>
                <a:effectLst/>
                <a:uLnTx/>
                <a:uFillTx/>
                <a:latin typeface="Open Sans Bold"/>
                <a:ea typeface="+mn-ea"/>
                <a:cs typeface="+mn-cs"/>
              </a:rPr>
              <a:t>Discuss the role </a:t>
            </a:r>
            <a:r>
              <a:rPr lang="en-US" sz="3599" dirty="0">
                <a:solidFill>
                  <a:srgbClr val="1861A8"/>
                </a:solidFill>
                <a:latin typeface="Open Sans Bold"/>
              </a:rPr>
              <a:t>of interdisciplinary collaboration in integrating oral health education and services into community health programs to enhance access and equity</a:t>
            </a:r>
            <a:endParaRPr kumimoji="0" lang="en-US" sz="3599" b="0" i="0" u="none" strike="noStrike" kern="1200" cap="none" spc="0" normalizeH="0" baseline="0" noProof="0" dirty="0">
              <a:ln>
                <a:noFill/>
              </a:ln>
              <a:solidFill>
                <a:srgbClr val="1861A8"/>
              </a:solidFill>
              <a:effectLst/>
              <a:uLnTx/>
              <a:uFillTx/>
              <a:latin typeface="Open Sans Bold"/>
              <a:ea typeface="+mn-ea"/>
              <a:cs typeface="+mn-cs"/>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endParaRPr lang="en-US" sz="3599" dirty="0">
              <a:solidFill>
                <a:srgbClr val="1861A8"/>
              </a:solidFill>
              <a:latin typeface="Open Sans Bold"/>
            </a:endParaRPr>
          </a:p>
          <a:p>
            <a:pPr marL="777230" marR="0" lvl="1" indent="-388615" algn="l" defTabSz="914400" rtl="0" eaLnBrk="1" fontAlgn="auto" latinLnBrk="0" hangingPunct="1">
              <a:lnSpc>
                <a:spcPts val="5039"/>
              </a:lnSpc>
              <a:spcBef>
                <a:spcPts val="0"/>
              </a:spcBef>
              <a:spcAft>
                <a:spcPts val="0"/>
              </a:spcAft>
              <a:buClrTx/>
              <a:buSzTx/>
              <a:buFont typeface="Arial"/>
              <a:buChar char="•"/>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a:p>
            <a:pPr marL="0" marR="0" lvl="0"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a:p>
            <a:pPr marL="0" marR="0" lvl="0" indent="0" algn="l" defTabSz="914400" rtl="0" eaLnBrk="1" fontAlgn="auto" latinLnBrk="0" hangingPunct="1">
              <a:lnSpc>
                <a:spcPts val="5039"/>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1861A8"/>
              </a:solidFill>
              <a:effectLst/>
              <a:uLnTx/>
              <a:uFillTx/>
              <a:latin typeface="Open Sans"/>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D432-0C9D-7E89-56BE-556DF47BA9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EB4EB4-114D-9AA4-0C82-2ACCC0B80C8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5000"/>
            </a:blip>
            <a:stretch>
              <a:fillRect t="-16777" b="-16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Dr. Ta</a:t>
            </a:r>
          </a:p>
        </p:txBody>
      </p:sp>
      <p:sp>
        <p:nvSpPr>
          <p:cNvPr id="3" name="TextBox 2">
            <a:extLst>
              <a:ext uri="{FF2B5EF4-FFF2-40B4-BE49-F238E27FC236}">
                <a16:creationId xmlns:a16="http://schemas.microsoft.com/office/drawing/2014/main" id="{EF9A3FE7-6345-B285-31BC-1E7348595FDE}"/>
              </a:ext>
            </a:extLst>
          </p:cNvPr>
          <p:cNvSpPr txBox="1"/>
          <p:nvPr/>
        </p:nvSpPr>
        <p:spPr>
          <a:xfrm>
            <a:off x="11201400" y="7581900"/>
            <a:ext cx="6573338" cy="2308324"/>
          </a:xfrm>
          <a:prstGeom prst="rect">
            <a:avLst/>
          </a:prstGeom>
          <a:solidFill>
            <a:schemeClr val="accent6"/>
          </a:solidFill>
        </p:spPr>
        <p:txBody>
          <a:bodyPr wrap="none" rtlCol="0">
            <a:spAutoFit/>
          </a:bodyPr>
          <a:lstStyle/>
          <a:p>
            <a:r>
              <a:rPr lang="en-US" sz="4800" b="1" dirty="0">
                <a:solidFill>
                  <a:srgbClr val="002060"/>
                </a:solidFill>
              </a:rPr>
              <a:t>Dr. Tammy Gierke Button</a:t>
            </a:r>
          </a:p>
          <a:p>
            <a:r>
              <a:rPr lang="en-US" sz="4800" b="1" dirty="0">
                <a:solidFill>
                  <a:srgbClr val="002060"/>
                </a:solidFill>
                <a:hlinkClick r:id="rId3">
                  <a:extLst>
                    <a:ext uri="{A12FA001-AC4F-418D-AE19-62706E023703}">
                      <ahyp:hlinkClr xmlns:ahyp="http://schemas.microsoft.com/office/drawing/2018/hyperlinkcolor" val="tx"/>
                    </a:ext>
                  </a:extLst>
                </a:hlinkClick>
              </a:rPr>
              <a:t>tammy@dunebrook.org</a:t>
            </a:r>
            <a:endParaRPr lang="en-US" sz="4800" b="1" dirty="0">
              <a:solidFill>
                <a:srgbClr val="002060"/>
              </a:solidFill>
            </a:endParaRPr>
          </a:p>
          <a:p>
            <a:r>
              <a:rPr lang="en-US" sz="4800" b="1" dirty="0">
                <a:solidFill>
                  <a:srgbClr val="002060"/>
                </a:solidFill>
              </a:rPr>
              <a:t>(317) 417 5376</a:t>
            </a:r>
          </a:p>
        </p:txBody>
      </p:sp>
    </p:spTree>
    <p:extLst>
      <p:ext uri="{BB962C8B-B14F-4D97-AF65-F5344CB8AC3E}">
        <p14:creationId xmlns:p14="http://schemas.microsoft.com/office/powerpoint/2010/main" val="98590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4" name="TextBox 4"/>
          <p:cNvSpPr txBox="1"/>
          <p:nvPr/>
        </p:nvSpPr>
        <p:spPr>
          <a:xfrm>
            <a:off x="152400" y="1181100"/>
            <a:ext cx="17907000" cy="9549345"/>
          </a:xfrm>
          <a:prstGeom prst="rect">
            <a:avLst/>
          </a:prstGeom>
        </p:spPr>
        <p:txBody>
          <a:bodyPr wrap="square" lIns="0" tIns="0" rIns="0" bIns="0" rtlCol="0" anchor="t">
            <a:spAutoFit/>
          </a:bodyPr>
          <a:lstStyle/>
          <a:p>
            <a:pPr algn="ctr">
              <a:lnSpc>
                <a:spcPts val="7504"/>
              </a:lnSpc>
              <a:spcBef>
                <a:spcPct val="0"/>
              </a:spcBef>
            </a:pPr>
            <a:r>
              <a:rPr lang="en-US" sz="8000" spc="128" dirty="0">
                <a:solidFill>
                  <a:srgbClr val="F4F5F7"/>
                </a:solidFill>
                <a:latin typeface="Raleway Bold"/>
              </a:rPr>
              <a:t>First 1000 days of Life</a:t>
            </a:r>
          </a:p>
          <a:p>
            <a:pPr marL="685800" indent="-685800">
              <a:lnSpc>
                <a:spcPts val="7504"/>
              </a:lnSpc>
              <a:spcBef>
                <a:spcPct val="0"/>
              </a:spcBef>
              <a:buFont typeface="Arial" panose="020B0604020202020204" pitchFamily="34" charset="0"/>
              <a:buChar char="•"/>
            </a:pPr>
            <a:r>
              <a:rPr lang="en-US" sz="4800" spc="128" dirty="0">
                <a:solidFill>
                  <a:srgbClr val="F4F5F7"/>
                </a:solidFill>
                <a:latin typeface="Raleway Bold"/>
              </a:rPr>
              <a:t>Defined as Pregnancy through 2</a:t>
            </a:r>
            <a:r>
              <a:rPr lang="en-US" sz="4800" spc="128" baseline="30000" dirty="0">
                <a:solidFill>
                  <a:srgbClr val="F4F5F7"/>
                </a:solidFill>
                <a:latin typeface="Raleway Bold"/>
              </a:rPr>
              <a:t>nd</a:t>
            </a:r>
            <a:r>
              <a:rPr lang="en-US" sz="4800" spc="128" dirty="0">
                <a:solidFill>
                  <a:srgbClr val="F4F5F7"/>
                </a:solidFill>
                <a:latin typeface="Raleway Bold"/>
              </a:rPr>
              <a:t> birthday</a:t>
            </a:r>
          </a:p>
          <a:p>
            <a:pPr marL="685800" indent="-685800">
              <a:lnSpc>
                <a:spcPts val="7504"/>
              </a:lnSpc>
              <a:spcBef>
                <a:spcPct val="0"/>
              </a:spcBef>
              <a:buFont typeface="Arial" panose="020B0604020202020204" pitchFamily="34" charset="0"/>
              <a:buChar char="•"/>
            </a:pPr>
            <a:r>
              <a:rPr lang="en-US" sz="4800" spc="128" dirty="0">
                <a:solidFill>
                  <a:srgbClr val="F4F5F7"/>
                </a:solidFill>
                <a:latin typeface="Raleway Bold"/>
              </a:rPr>
              <a:t>“Golden Period” for interventions and actions to prevent:</a:t>
            </a:r>
          </a:p>
          <a:p>
            <a:pPr marL="1600200" lvl="2" indent="-685800">
              <a:lnSpc>
                <a:spcPts val="7504"/>
              </a:lnSpc>
              <a:spcBef>
                <a:spcPct val="0"/>
              </a:spcBef>
              <a:buFont typeface="Arial" panose="020B0604020202020204" pitchFamily="34" charset="0"/>
              <a:buChar char="•"/>
            </a:pPr>
            <a:r>
              <a:rPr lang="en-US" sz="4800" spc="128" dirty="0">
                <a:solidFill>
                  <a:srgbClr val="F4F5F7"/>
                </a:solidFill>
                <a:latin typeface="Raleway Bold"/>
              </a:rPr>
              <a:t>Obesity</a:t>
            </a:r>
          </a:p>
          <a:p>
            <a:pPr marL="1600200" lvl="2" indent="-685800">
              <a:lnSpc>
                <a:spcPts val="7504"/>
              </a:lnSpc>
              <a:spcBef>
                <a:spcPct val="0"/>
              </a:spcBef>
              <a:buFont typeface="Arial" panose="020B0604020202020204" pitchFamily="34" charset="0"/>
              <a:buChar char="•"/>
            </a:pPr>
            <a:r>
              <a:rPr lang="en-US" sz="4800" spc="128" dirty="0">
                <a:solidFill>
                  <a:srgbClr val="F4F5F7"/>
                </a:solidFill>
                <a:latin typeface="Raleway Bold"/>
              </a:rPr>
              <a:t>Diabetes</a:t>
            </a:r>
          </a:p>
          <a:p>
            <a:pPr marL="1600200" lvl="2" indent="-685800">
              <a:lnSpc>
                <a:spcPts val="7504"/>
              </a:lnSpc>
              <a:spcBef>
                <a:spcPct val="0"/>
              </a:spcBef>
              <a:buFont typeface="Arial" panose="020B0604020202020204" pitchFamily="34" charset="0"/>
              <a:buChar char="•"/>
            </a:pPr>
            <a:r>
              <a:rPr lang="en-US" sz="4800" spc="128" dirty="0">
                <a:solidFill>
                  <a:srgbClr val="F4F5F7"/>
                </a:solidFill>
                <a:latin typeface="Raleway Bold"/>
              </a:rPr>
              <a:t>Cardiovascular Disease</a:t>
            </a:r>
          </a:p>
          <a:p>
            <a:pPr marL="1600200" lvl="2" indent="-685800">
              <a:lnSpc>
                <a:spcPts val="7504"/>
              </a:lnSpc>
              <a:spcBef>
                <a:spcPct val="0"/>
              </a:spcBef>
              <a:buFont typeface="Arial" panose="020B0604020202020204" pitchFamily="34" charset="0"/>
              <a:buChar char="•"/>
            </a:pPr>
            <a:r>
              <a:rPr lang="en-US" sz="4800" spc="128" dirty="0">
                <a:solidFill>
                  <a:srgbClr val="F4F5F7"/>
                </a:solidFill>
                <a:latin typeface="Raleway Bold"/>
              </a:rPr>
              <a:t>Early childhood caries/dental caries</a:t>
            </a:r>
          </a:p>
          <a:p>
            <a:pPr algn="ctr">
              <a:lnSpc>
                <a:spcPts val="7504"/>
              </a:lnSpc>
              <a:spcBef>
                <a:spcPct val="0"/>
              </a:spcBef>
            </a:pPr>
            <a:endParaRPr lang="en-US" sz="5600" spc="128" dirty="0">
              <a:solidFill>
                <a:srgbClr val="F4F5F7"/>
              </a:solidFill>
              <a:latin typeface="Raleway Bold"/>
            </a:endParaRPr>
          </a:p>
          <a:p>
            <a:pPr marL="914400" indent="-914400">
              <a:lnSpc>
                <a:spcPts val="7504"/>
              </a:lnSpc>
              <a:spcBef>
                <a:spcPct val="0"/>
              </a:spcBef>
              <a:buFont typeface="Arial" panose="020B0604020202020204" pitchFamily="34" charset="0"/>
              <a:buChar char="•"/>
            </a:pPr>
            <a:endParaRPr lang="en-US" sz="5600" spc="128" dirty="0">
              <a:solidFill>
                <a:srgbClr val="F4F5F7"/>
              </a:solidFill>
              <a:latin typeface="Raleway"/>
            </a:endParaRPr>
          </a:p>
        </p:txBody>
      </p:sp>
      <p:sp>
        <p:nvSpPr>
          <p:cNvPr id="5" name="TextBox 4">
            <a:extLst>
              <a:ext uri="{FF2B5EF4-FFF2-40B4-BE49-F238E27FC236}">
                <a16:creationId xmlns:a16="http://schemas.microsoft.com/office/drawing/2014/main" id="{DD53A055-725D-4B39-1DBD-83DBC992246E}"/>
              </a:ext>
            </a:extLst>
          </p:cNvPr>
          <p:cNvSpPr txBox="1"/>
          <p:nvPr/>
        </p:nvSpPr>
        <p:spPr>
          <a:xfrm>
            <a:off x="1371600" y="8953500"/>
            <a:ext cx="16032126" cy="830997"/>
          </a:xfrm>
          <a:prstGeom prst="rect">
            <a:avLst/>
          </a:prstGeom>
          <a:noFill/>
        </p:spPr>
        <p:txBody>
          <a:bodyPr wrap="square" rtlCol="0">
            <a:spAutoFit/>
          </a:bodyPr>
          <a:lstStyle/>
          <a:p>
            <a:r>
              <a:rPr lang="en-US" sz="2400" dirty="0" err="1"/>
              <a:t>Abanto</a:t>
            </a:r>
            <a:r>
              <a:rPr lang="en-US" sz="2400" dirty="0"/>
              <a:t>, Jenny et. Al.:  Impact of the first thousand days of life on dental caries through the life course:  a transdisciplinary approach.  Braz. Oral Res. 2022; 36:e113.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F2F7F-1740-69F4-0220-4A0A7DABEA8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6AD744C-A35A-9962-7A64-1C8ECA6F3F01}"/>
              </a:ext>
            </a:extLst>
          </p:cNvPr>
          <p:cNvPicPr>
            <a:picLocks noChangeAspect="1"/>
          </p:cNvPicPr>
          <p:nvPr/>
        </p:nvPicPr>
        <p:blipFill>
          <a:blip r:embed="rId2"/>
          <a:srcRect t="7812" b="7812"/>
          <a:stretch>
            <a:fillRect/>
          </a:stretch>
        </p:blipFill>
        <p:spPr>
          <a:xfrm>
            <a:off x="0" y="0"/>
            <a:ext cx="18288000" cy="10287000"/>
          </a:xfrm>
          <a:prstGeom prst="rect">
            <a:avLst/>
          </a:prstGeom>
        </p:spPr>
      </p:pic>
      <p:sp>
        <p:nvSpPr>
          <p:cNvPr id="4" name="TextBox 4">
            <a:extLst>
              <a:ext uri="{FF2B5EF4-FFF2-40B4-BE49-F238E27FC236}">
                <a16:creationId xmlns:a16="http://schemas.microsoft.com/office/drawing/2014/main" id="{CC47C859-8501-CECA-166B-63FA8B467314}"/>
              </a:ext>
            </a:extLst>
          </p:cNvPr>
          <p:cNvSpPr txBox="1"/>
          <p:nvPr/>
        </p:nvSpPr>
        <p:spPr>
          <a:xfrm>
            <a:off x="152400" y="1181100"/>
            <a:ext cx="17907000" cy="9549345"/>
          </a:xfrm>
          <a:prstGeom prst="rect">
            <a:avLst/>
          </a:prstGeom>
        </p:spPr>
        <p:txBody>
          <a:bodyPr wrap="square" lIns="0" tIns="0" rIns="0" bIns="0" rtlCol="0" anchor="t">
            <a:spAutoFit/>
          </a:bodyPr>
          <a:lstStyle/>
          <a:p>
            <a:pPr algn="ctr">
              <a:lnSpc>
                <a:spcPts val="7504"/>
              </a:lnSpc>
              <a:spcBef>
                <a:spcPct val="0"/>
              </a:spcBef>
            </a:pPr>
            <a:r>
              <a:rPr lang="en-US" sz="8000" spc="128" dirty="0">
                <a:solidFill>
                  <a:srgbClr val="F4F5F7"/>
                </a:solidFill>
                <a:latin typeface="Raleway Bold"/>
              </a:rPr>
              <a:t>First 1000 days of Life</a:t>
            </a:r>
          </a:p>
          <a:p>
            <a:pPr marL="685800" indent="-685800">
              <a:lnSpc>
                <a:spcPts val="7504"/>
              </a:lnSpc>
              <a:spcBef>
                <a:spcPct val="0"/>
              </a:spcBef>
              <a:buFont typeface="Arial" panose="020B0604020202020204" pitchFamily="34" charset="0"/>
              <a:buChar char="•"/>
            </a:pPr>
            <a:r>
              <a:rPr lang="en-US" sz="4800" spc="128" dirty="0">
                <a:solidFill>
                  <a:srgbClr val="F4F5F7"/>
                </a:solidFill>
                <a:latin typeface="Raleway Bold"/>
              </a:rPr>
              <a:t>The most critical time to effectively prevent early childhood caries is during pregnancy and the first six months of life </a:t>
            </a:r>
          </a:p>
          <a:p>
            <a:pPr marL="2057400" lvl="3" indent="-685800">
              <a:lnSpc>
                <a:spcPts val="7504"/>
              </a:lnSpc>
              <a:spcBef>
                <a:spcPct val="0"/>
              </a:spcBef>
              <a:buFont typeface="Arial" panose="020B0604020202020204" pitchFamily="34" charset="0"/>
              <a:buChar char="•"/>
            </a:pPr>
            <a:r>
              <a:rPr lang="en-US" sz="4800" spc="128" dirty="0">
                <a:solidFill>
                  <a:srgbClr val="F4F5F7"/>
                </a:solidFill>
                <a:latin typeface="Raleway Bold"/>
              </a:rPr>
              <a:t>Pregnancy:  280 days</a:t>
            </a:r>
          </a:p>
          <a:p>
            <a:pPr marL="2057400" lvl="3" indent="-685800">
              <a:lnSpc>
                <a:spcPts val="7504"/>
              </a:lnSpc>
              <a:spcBef>
                <a:spcPct val="0"/>
              </a:spcBef>
              <a:buFont typeface="Arial" panose="020B0604020202020204" pitchFamily="34" charset="0"/>
              <a:buChar char="•"/>
            </a:pPr>
            <a:r>
              <a:rPr lang="en-US" sz="4800" spc="128" dirty="0">
                <a:solidFill>
                  <a:srgbClr val="F4F5F7"/>
                </a:solidFill>
                <a:latin typeface="Raleway Bold"/>
              </a:rPr>
              <a:t>First six months:  180 days</a:t>
            </a:r>
          </a:p>
          <a:p>
            <a:pPr marL="2057400" lvl="3" indent="-685800">
              <a:lnSpc>
                <a:spcPts val="7504"/>
              </a:lnSpc>
              <a:spcBef>
                <a:spcPct val="0"/>
              </a:spcBef>
              <a:buFont typeface="Arial" panose="020B0604020202020204" pitchFamily="34" charset="0"/>
              <a:buChar char="•"/>
            </a:pPr>
            <a:r>
              <a:rPr lang="en-US" sz="4800" spc="128" dirty="0">
                <a:solidFill>
                  <a:srgbClr val="F4F5F7"/>
                </a:solidFill>
                <a:latin typeface="Raleway Bold"/>
              </a:rPr>
              <a:t>Total:  460 days</a:t>
            </a:r>
          </a:p>
          <a:p>
            <a:pPr marL="2057400" lvl="3" indent="-685800">
              <a:lnSpc>
                <a:spcPts val="7504"/>
              </a:lnSpc>
              <a:spcBef>
                <a:spcPct val="0"/>
              </a:spcBef>
              <a:buFont typeface="Arial" panose="020B0604020202020204" pitchFamily="34" charset="0"/>
              <a:buChar char="•"/>
            </a:pPr>
            <a:r>
              <a:rPr lang="en-US" sz="4800" spc="128" dirty="0">
                <a:solidFill>
                  <a:srgbClr val="F4F5F7"/>
                </a:solidFill>
                <a:latin typeface="Raleway Bold"/>
              </a:rPr>
              <a:t>Age 1 Dental Visit:  640 days – 820 days</a:t>
            </a:r>
          </a:p>
          <a:p>
            <a:pPr algn="ctr">
              <a:lnSpc>
                <a:spcPts val="7504"/>
              </a:lnSpc>
              <a:spcBef>
                <a:spcPct val="0"/>
              </a:spcBef>
            </a:pPr>
            <a:endParaRPr lang="en-US" sz="5600" spc="128" dirty="0">
              <a:solidFill>
                <a:srgbClr val="F4F5F7"/>
              </a:solidFill>
              <a:latin typeface="Raleway Bold"/>
            </a:endParaRPr>
          </a:p>
          <a:p>
            <a:pPr marL="914400" indent="-914400">
              <a:lnSpc>
                <a:spcPts val="7504"/>
              </a:lnSpc>
              <a:spcBef>
                <a:spcPct val="0"/>
              </a:spcBef>
              <a:buFont typeface="Arial" panose="020B0604020202020204" pitchFamily="34" charset="0"/>
              <a:buChar char="•"/>
            </a:pPr>
            <a:endParaRPr lang="en-US" sz="5600" spc="128" dirty="0">
              <a:solidFill>
                <a:srgbClr val="F4F5F7"/>
              </a:solidFill>
              <a:latin typeface="Raleway"/>
            </a:endParaRPr>
          </a:p>
        </p:txBody>
      </p:sp>
      <p:sp>
        <p:nvSpPr>
          <p:cNvPr id="5" name="TextBox 4">
            <a:extLst>
              <a:ext uri="{FF2B5EF4-FFF2-40B4-BE49-F238E27FC236}">
                <a16:creationId xmlns:a16="http://schemas.microsoft.com/office/drawing/2014/main" id="{47A5C42D-F7CA-B0F0-8537-A34B8230E68A}"/>
              </a:ext>
            </a:extLst>
          </p:cNvPr>
          <p:cNvSpPr txBox="1"/>
          <p:nvPr/>
        </p:nvSpPr>
        <p:spPr>
          <a:xfrm>
            <a:off x="1371600" y="8953500"/>
            <a:ext cx="16032126" cy="830997"/>
          </a:xfrm>
          <a:prstGeom prst="rect">
            <a:avLst/>
          </a:prstGeom>
          <a:noFill/>
        </p:spPr>
        <p:txBody>
          <a:bodyPr wrap="square" rtlCol="0">
            <a:spAutoFit/>
          </a:bodyPr>
          <a:lstStyle/>
          <a:p>
            <a:r>
              <a:rPr lang="en-US" sz="2400" dirty="0" err="1"/>
              <a:t>Abanto</a:t>
            </a:r>
            <a:r>
              <a:rPr lang="en-US" sz="2400" dirty="0"/>
              <a:t>, Jenny et. Al.:  Impact of the first thousand days of life on dental caries through the life course:  a transdisciplinary approach.  Braz. Oral Res. 2022; 36:e113.   </a:t>
            </a:r>
          </a:p>
        </p:txBody>
      </p:sp>
    </p:spTree>
    <p:extLst>
      <p:ext uri="{BB962C8B-B14F-4D97-AF65-F5344CB8AC3E}">
        <p14:creationId xmlns:p14="http://schemas.microsoft.com/office/powerpoint/2010/main" val="88888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holding a baby&#10;&#10;Description automatically generated with medium confidence">
            <a:extLst>
              <a:ext uri="{FF2B5EF4-FFF2-40B4-BE49-F238E27FC236}">
                <a16:creationId xmlns:a16="http://schemas.microsoft.com/office/drawing/2014/main" id="{9E0B1998-BFB7-43E6-B4A9-22727F293807}"/>
              </a:ext>
            </a:extLst>
          </p:cNvPr>
          <p:cNvPicPr>
            <a:picLocks noChangeAspect="1"/>
          </p:cNvPicPr>
          <p:nvPr/>
        </p:nvPicPr>
        <p:blipFill rotWithShape="1">
          <a:blip r:embed="rId2"/>
          <a:srcRect t="7789" r="1" b="10228"/>
          <a:stretch/>
        </p:blipFill>
        <p:spPr>
          <a:xfrm>
            <a:off x="461662" y="392155"/>
            <a:ext cx="17364675" cy="9502689"/>
          </a:xfrm>
          <a:prstGeom prst="rect">
            <a:avLst/>
          </a:prstGeom>
        </p:spPr>
      </p:pic>
      <p:sp>
        <p:nvSpPr>
          <p:cNvPr id="3" name="TextBox 2">
            <a:extLst>
              <a:ext uri="{FF2B5EF4-FFF2-40B4-BE49-F238E27FC236}">
                <a16:creationId xmlns:a16="http://schemas.microsoft.com/office/drawing/2014/main" id="{406B7282-8C8B-4AB9-B5D3-BD4D60DE8D17}"/>
              </a:ext>
            </a:extLst>
          </p:cNvPr>
          <p:cNvSpPr txBox="1"/>
          <p:nvPr/>
        </p:nvSpPr>
        <p:spPr>
          <a:xfrm>
            <a:off x="838200" y="869308"/>
            <a:ext cx="16306800" cy="7386638"/>
          </a:xfrm>
          <a:prstGeom prst="rect">
            <a:avLst/>
          </a:prstGeom>
          <a:noFill/>
        </p:spPr>
        <p:txBody>
          <a:bodyPr wrap="square" rtlCol="0">
            <a:spAutoFit/>
          </a:bodyPr>
          <a:lstStyle/>
          <a:p>
            <a:pPr algn="ctr"/>
            <a:r>
              <a:rPr lang="en-US" sz="9600" b="1" dirty="0">
                <a:solidFill>
                  <a:schemeClr val="bg1"/>
                </a:solidFill>
                <a:latin typeface="Lora" pitchFamily="2" charset="0"/>
              </a:rPr>
              <a:t>WHAT IS PREVENTION?</a:t>
            </a:r>
          </a:p>
          <a:p>
            <a:pPr algn="ctr"/>
            <a:endParaRPr lang="en-US" b="1" dirty="0">
              <a:solidFill>
                <a:schemeClr val="bg1"/>
              </a:solidFill>
              <a:latin typeface="Lora" pitchFamily="2" charset="0"/>
            </a:endParaRPr>
          </a:p>
          <a:p>
            <a:pPr marL="285750" indent="-285750">
              <a:buFont typeface="Arial" panose="020B0604020202020204" pitchFamily="34" charset="0"/>
              <a:buChar char="•"/>
            </a:pPr>
            <a:r>
              <a:rPr lang="en-US" sz="4800" b="1" dirty="0">
                <a:solidFill>
                  <a:schemeClr val="bg1"/>
                </a:solidFill>
                <a:latin typeface="Lora" pitchFamily="2" charset="0"/>
              </a:rPr>
              <a:t>Primary Prevention:  </a:t>
            </a:r>
            <a:r>
              <a:rPr lang="en-US" sz="4000" dirty="0">
                <a:solidFill>
                  <a:schemeClr val="bg1"/>
                </a:solidFill>
                <a:latin typeface="Lora" pitchFamily="2" charset="0"/>
              </a:rPr>
              <a:t>Intervening before health effects occur</a:t>
            </a:r>
          </a:p>
          <a:p>
            <a:endParaRPr lang="en-US" sz="4800" dirty="0">
              <a:solidFill>
                <a:schemeClr val="bg1"/>
              </a:solidFill>
              <a:latin typeface="Lora" pitchFamily="2" charset="0"/>
            </a:endParaRPr>
          </a:p>
          <a:p>
            <a:pPr marL="285750" indent="-285750">
              <a:buFont typeface="Arial" panose="020B0604020202020204" pitchFamily="34" charset="0"/>
              <a:buChar char="•"/>
            </a:pPr>
            <a:r>
              <a:rPr lang="en-US" sz="4800" b="1" dirty="0">
                <a:solidFill>
                  <a:schemeClr val="bg1"/>
                </a:solidFill>
                <a:latin typeface="Lora" pitchFamily="2" charset="0"/>
              </a:rPr>
              <a:t>Secondary Prevention: </a:t>
            </a:r>
            <a:r>
              <a:rPr lang="en-US" sz="4400" dirty="0">
                <a:solidFill>
                  <a:schemeClr val="bg1"/>
                </a:solidFill>
                <a:latin typeface="Lora" pitchFamily="2" charset="0"/>
              </a:rPr>
              <a:t>Screening to identify disease in the earliest stages, before the onset of signs and symptoms</a:t>
            </a:r>
          </a:p>
          <a:p>
            <a:endParaRPr lang="en-US" sz="4400" dirty="0">
              <a:solidFill>
                <a:schemeClr val="bg1"/>
              </a:solidFill>
              <a:latin typeface="Lora" pitchFamily="2" charset="0"/>
            </a:endParaRPr>
          </a:p>
          <a:p>
            <a:pPr marL="285750" indent="-285750">
              <a:buFont typeface="Arial" panose="020B0604020202020204" pitchFamily="34" charset="0"/>
              <a:buChar char="•"/>
            </a:pPr>
            <a:r>
              <a:rPr lang="en-US" sz="4800" b="1" dirty="0">
                <a:solidFill>
                  <a:schemeClr val="bg1"/>
                </a:solidFill>
                <a:latin typeface="Lora" pitchFamily="2" charset="0"/>
              </a:rPr>
              <a:t>Tertiary Prevention:  </a:t>
            </a:r>
            <a:r>
              <a:rPr lang="en-US" sz="4400" dirty="0">
                <a:solidFill>
                  <a:schemeClr val="bg1"/>
                </a:solidFill>
                <a:latin typeface="Lora" pitchFamily="2" charset="0"/>
              </a:rPr>
              <a:t>Managing disease post diagnosis to slow or stop disease progression </a:t>
            </a:r>
            <a:endParaRPr lang="en-US" sz="4800" dirty="0">
              <a:solidFill>
                <a:schemeClr val="bg1"/>
              </a:solidFill>
              <a:latin typeface="Lora" pitchFamily="2" charset="0"/>
            </a:endParaRPr>
          </a:p>
          <a:p>
            <a:endParaRPr lang="en-US" dirty="0"/>
          </a:p>
          <a:p>
            <a:endParaRPr lang="en-US" dirty="0"/>
          </a:p>
        </p:txBody>
      </p:sp>
      <p:sp>
        <p:nvSpPr>
          <p:cNvPr id="4" name="TextBox 3">
            <a:extLst>
              <a:ext uri="{FF2B5EF4-FFF2-40B4-BE49-F238E27FC236}">
                <a16:creationId xmlns:a16="http://schemas.microsoft.com/office/drawing/2014/main" id="{B4865B38-3A56-4CDA-AA9C-4EACB7F724DD}"/>
              </a:ext>
            </a:extLst>
          </p:cNvPr>
          <p:cNvSpPr txBox="1"/>
          <p:nvPr/>
        </p:nvSpPr>
        <p:spPr>
          <a:xfrm>
            <a:off x="9525000" y="8832317"/>
            <a:ext cx="7777450" cy="369332"/>
          </a:xfrm>
          <a:prstGeom prst="rect">
            <a:avLst/>
          </a:prstGeom>
          <a:noFill/>
        </p:spPr>
        <p:txBody>
          <a:bodyPr wrap="none" rtlCol="0">
            <a:spAutoFit/>
          </a:bodyPr>
          <a:lstStyle/>
          <a:p>
            <a:r>
              <a:rPr lang="en-US" dirty="0">
                <a:solidFill>
                  <a:schemeClr val="bg1"/>
                </a:solidFill>
              </a:rPr>
              <a:t>https://www.cdc.gov/pictureofamerica/pdfs/picture_of_america_prevention.pdf</a:t>
            </a:r>
          </a:p>
        </p:txBody>
      </p:sp>
      <p:pic>
        <p:nvPicPr>
          <p:cNvPr id="10" name="Picture 2">
            <a:extLst>
              <a:ext uri="{FF2B5EF4-FFF2-40B4-BE49-F238E27FC236}">
                <a16:creationId xmlns:a16="http://schemas.microsoft.com/office/drawing/2014/main" id="{8928A6C1-F3CE-48AD-AF51-4FE04A0D5C49}"/>
              </a:ext>
            </a:extLst>
          </p:cNvPr>
          <p:cNvPicPr>
            <a:picLocks noChangeAspect="1"/>
          </p:cNvPicPr>
          <p:nvPr/>
        </p:nvPicPr>
        <p:blipFill>
          <a:blip r:embed="rId3"/>
          <a:srcRect l="125" r="125"/>
          <a:stretch>
            <a:fillRect/>
          </a:stretch>
        </p:blipFill>
        <p:spPr>
          <a:xfrm>
            <a:off x="685800" y="8733697"/>
            <a:ext cx="3771900" cy="935903"/>
          </a:xfrm>
          <a:prstGeom prst="rect">
            <a:avLst/>
          </a:prstGeom>
        </p:spPr>
      </p:pic>
    </p:spTree>
    <p:extLst>
      <p:ext uri="{BB962C8B-B14F-4D97-AF65-F5344CB8AC3E}">
        <p14:creationId xmlns:p14="http://schemas.microsoft.com/office/powerpoint/2010/main" val="416281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holding a baby&#10;&#10;Description automatically generated with medium confidence">
            <a:extLst>
              <a:ext uri="{FF2B5EF4-FFF2-40B4-BE49-F238E27FC236}">
                <a16:creationId xmlns:a16="http://schemas.microsoft.com/office/drawing/2014/main" id="{9E0B1998-BFB7-43E6-B4A9-22727F293807}"/>
              </a:ext>
            </a:extLst>
          </p:cNvPr>
          <p:cNvPicPr>
            <a:picLocks noChangeAspect="1"/>
          </p:cNvPicPr>
          <p:nvPr/>
        </p:nvPicPr>
        <p:blipFill rotWithShape="1">
          <a:blip r:embed="rId2"/>
          <a:srcRect t="7789" r="1" b="10228"/>
          <a:stretch/>
        </p:blipFill>
        <p:spPr>
          <a:xfrm>
            <a:off x="461662" y="392155"/>
            <a:ext cx="17364675" cy="9502689"/>
          </a:xfrm>
          <a:prstGeom prst="rect">
            <a:avLst/>
          </a:prstGeom>
        </p:spPr>
      </p:pic>
      <p:sp>
        <p:nvSpPr>
          <p:cNvPr id="3" name="TextBox 2">
            <a:extLst>
              <a:ext uri="{FF2B5EF4-FFF2-40B4-BE49-F238E27FC236}">
                <a16:creationId xmlns:a16="http://schemas.microsoft.com/office/drawing/2014/main" id="{406B7282-8C8B-4AB9-B5D3-BD4D60DE8D17}"/>
              </a:ext>
            </a:extLst>
          </p:cNvPr>
          <p:cNvSpPr txBox="1"/>
          <p:nvPr/>
        </p:nvSpPr>
        <p:spPr>
          <a:xfrm>
            <a:off x="838200" y="869308"/>
            <a:ext cx="16306800" cy="6370975"/>
          </a:xfrm>
          <a:prstGeom prst="rect">
            <a:avLst/>
          </a:prstGeom>
          <a:noFill/>
        </p:spPr>
        <p:txBody>
          <a:bodyPr wrap="square" rtlCol="0">
            <a:spAutoFit/>
          </a:bodyPr>
          <a:lstStyle/>
          <a:p>
            <a:pPr algn="ctr"/>
            <a:r>
              <a:rPr lang="en-US" sz="9600" b="1" dirty="0">
                <a:solidFill>
                  <a:schemeClr val="bg1"/>
                </a:solidFill>
                <a:latin typeface="Lora" pitchFamily="2" charset="0"/>
              </a:rPr>
              <a:t>AGE ONE DENTAL VISIT</a:t>
            </a:r>
          </a:p>
          <a:p>
            <a:endParaRPr lang="en-US" sz="4800" dirty="0">
              <a:solidFill>
                <a:schemeClr val="bg1"/>
              </a:solidFill>
              <a:latin typeface="Lora" pitchFamily="2" charset="0"/>
            </a:endParaRPr>
          </a:p>
          <a:p>
            <a:pPr marL="285750" indent="-285750">
              <a:buFont typeface="Arial" panose="020B0604020202020204" pitchFamily="34" charset="0"/>
              <a:buChar char="•"/>
            </a:pPr>
            <a:r>
              <a:rPr lang="en-US" sz="4800" b="1" dirty="0">
                <a:solidFill>
                  <a:schemeClr val="bg1"/>
                </a:solidFill>
                <a:latin typeface="Lora" pitchFamily="2" charset="0"/>
              </a:rPr>
              <a:t>Secondary Prevention: </a:t>
            </a:r>
            <a:r>
              <a:rPr lang="en-US" sz="4400" dirty="0">
                <a:solidFill>
                  <a:schemeClr val="bg1"/>
                </a:solidFill>
                <a:latin typeface="Lora" pitchFamily="2" charset="0"/>
              </a:rPr>
              <a:t>Screening to identify disease in the earliest stages, before the onset of signs and symptoms</a:t>
            </a:r>
          </a:p>
          <a:p>
            <a:endParaRPr lang="en-US" sz="4400" dirty="0">
              <a:solidFill>
                <a:schemeClr val="bg1"/>
              </a:solidFill>
              <a:latin typeface="Lora" pitchFamily="2" charset="0"/>
            </a:endParaRPr>
          </a:p>
          <a:p>
            <a:pPr marL="285750" indent="-285750">
              <a:buFont typeface="Arial" panose="020B0604020202020204" pitchFamily="34" charset="0"/>
              <a:buChar char="•"/>
            </a:pPr>
            <a:r>
              <a:rPr lang="en-US" sz="4800" b="1" dirty="0">
                <a:solidFill>
                  <a:schemeClr val="bg1"/>
                </a:solidFill>
                <a:latin typeface="Lora" pitchFamily="2" charset="0"/>
              </a:rPr>
              <a:t>Tertiary Prevention:  </a:t>
            </a:r>
            <a:r>
              <a:rPr lang="en-US" sz="4400" dirty="0">
                <a:solidFill>
                  <a:schemeClr val="bg1"/>
                </a:solidFill>
                <a:latin typeface="Lora" pitchFamily="2" charset="0"/>
              </a:rPr>
              <a:t>Managing disease post diagnosis to slow or stop disease progression </a:t>
            </a:r>
            <a:endParaRPr lang="en-US" sz="4800" dirty="0">
              <a:solidFill>
                <a:schemeClr val="bg1"/>
              </a:solidFill>
              <a:latin typeface="Lora" pitchFamily="2" charset="0"/>
            </a:endParaRPr>
          </a:p>
          <a:p>
            <a:endParaRPr lang="en-US" dirty="0"/>
          </a:p>
          <a:p>
            <a:endParaRPr lang="en-US" dirty="0"/>
          </a:p>
        </p:txBody>
      </p:sp>
      <p:sp>
        <p:nvSpPr>
          <p:cNvPr id="4" name="TextBox 3">
            <a:extLst>
              <a:ext uri="{FF2B5EF4-FFF2-40B4-BE49-F238E27FC236}">
                <a16:creationId xmlns:a16="http://schemas.microsoft.com/office/drawing/2014/main" id="{B4865B38-3A56-4CDA-AA9C-4EACB7F724DD}"/>
              </a:ext>
            </a:extLst>
          </p:cNvPr>
          <p:cNvSpPr txBox="1"/>
          <p:nvPr/>
        </p:nvSpPr>
        <p:spPr>
          <a:xfrm>
            <a:off x="9525000" y="8832317"/>
            <a:ext cx="7777450" cy="369332"/>
          </a:xfrm>
          <a:prstGeom prst="rect">
            <a:avLst/>
          </a:prstGeom>
          <a:noFill/>
        </p:spPr>
        <p:txBody>
          <a:bodyPr wrap="none" rtlCol="0">
            <a:spAutoFit/>
          </a:bodyPr>
          <a:lstStyle/>
          <a:p>
            <a:r>
              <a:rPr lang="en-US" dirty="0">
                <a:solidFill>
                  <a:schemeClr val="bg1"/>
                </a:solidFill>
              </a:rPr>
              <a:t>https://www.cdc.gov/pictureofamerica/pdfs/picture_of_america_prevention.pdf</a:t>
            </a:r>
          </a:p>
        </p:txBody>
      </p:sp>
      <p:pic>
        <p:nvPicPr>
          <p:cNvPr id="10" name="Picture 2">
            <a:extLst>
              <a:ext uri="{FF2B5EF4-FFF2-40B4-BE49-F238E27FC236}">
                <a16:creationId xmlns:a16="http://schemas.microsoft.com/office/drawing/2014/main" id="{8928A6C1-F3CE-48AD-AF51-4FE04A0D5C49}"/>
              </a:ext>
            </a:extLst>
          </p:cNvPr>
          <p:cNvPicPr>
            <a:picLocks noChangeAspect="1"/>
          </p:cNvPicPr>
          <p:nvPr/>
        </p:nvPicPr>
        <p:blipFill>
          <a:blip r:embed="rId3"/>
          <a:srcRect l="125" r="125"/>
          <a:stretch>
            <a:fillRect/>
          </a:stretch>
        </p:blipFill>
        <p:spPr>
          <a:xfrm>
            <a:off x="685800" y="8733697"/>
            <a:ext cx="3771900" cy="935903"/>
          </a:xfrm>
          <a:prstGeom prst="rect">
            <a:avLst/>
          </a:prstGeom>
        </p:spPr>
      </p:pic>
    </p:spTree>
    <p:extLst>
      <p:ext uri="{BB962C8B-B14F-4D97-AF65-F5344CB8AC3E}">
        <p14:creationId xmlns:p14="http://schemas.microsoft.com/office/powerpoint/2010/main" val="2042992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4079</TotalTime>
  <Words>1962</Words>
  <Application>Microsoft Office PowerPoint</Application>
  <PresentationFormat>Custom</PresentationFormat>
  <Paragraphs>225</Paragraphs>
  <Slides>50</Slides>
  <Notes>3</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2_Office Theme</vt:lpstr>
      <vt:lpstr>PowerPoint Presentation</vt:lpstr>
      <vt:lpstr>Disclosure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Preventive Lecture slides Riley</dc:title>
  <dc:creator>Tammy Button</dc:creator>
  <cp:lastModifiedBy>Sean Herbold</cp:lastModifiedBy>
  <cp:revision>20</cp:revision>
  <dcterms:created xsi:type="dcterms:W3CDTF">2006-08-16T00:00:00Z</dcterms:created>
  <dcterms:modified xsi:type="dcterms:W3CDTF">2025-07-07T16:23:27Z</dcterms:modified>
  <dc:identifier>DAEuf7p8_wg</dc:identifier>
</cp:coreProperties>
</file>